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111"/>
  </p:notesMasterIdLst>
  <p:handoutMasterIdLst>
    <p:handoutMasterId r:id="rId112"/>
  </p:handoutMasterIdLst>
  <p:sldIdLst>
    <p:sldId id="381" r:id="rId2"/>
    <p:sldId id="409" r:id="rId3"/>
    <p:sldId id="410" r:id="rId4"/>
    <p:sldId id="256" r:id="rId5"/>
    <p:sldId id="257" r:id="rId6"/>
    <p:sldId id="259" r:id="rId7"/>
    <p:sldId id="260" r:id="rId8"/>
    <p:sldId id="261" r:id="rId9"/>
    <p:sldId id="281" r:id="rId10"/>
    <p:sldId id="264" r:id="rId11"/>
    <p:sldId id="265" r:id="rId12"/>
    <p:sldId id="266" r:id="rId13"/>
    <p:sldId id="267" r:id="rId14"/>
    <p:sldId id="268" r:id="rId15"/>
    <p:sldId id="269" r:id="rId16"/>
    <p:sldId id="270" r:id="rId17"/>
    <p:sldId id="271" r:id="rId18"/>
    <p:sldId id="272" r:id="rId19"/>
    <p:sldId id="273" r:id="rId20"/>
    <p:sldId id="274" r:id="rId21"/>
    <p:sldId id="378" r:id="rId22"/>
    <p:sldId id="292" r:id="rId23"/>
    <p:sldId id="276" r:id="rId24"/>
    <p:sldId id="299" r:id="rId25"/>
    <p:sldId id="278" r:id="rId26"/>
    <p:sldId id="279" r:id="rId27"/>
    <p:sldId id="280" r:id="rId28"/>
    <p:sldId id="296" r:id="rId29"/>
    <p:sldId id="287" r:id="rId30"/>
    <p:sldId id="285" r:id="rId31"/>
    <p:sldId id="286" r:id="rId32"/>
    <p:sldId id="288" r:id="rId33"/>
    <p:sldId id="289" r:id="rId34"/>
    <p:sldId id="290" r:id="rId35"/>
    <p:sldId id="291" r:id="rId36"/>
    <p:sldId id="277" r:id="rId37"/>
    <p:sldId id="297" r:id="rId38"/>
    <p:sldId id="301" r:id="rId39"/>
    <p:sldId id="300" r:id="rId40"/>
    <p:sldId id="303" r:id="rId41"/>
    <p:sldId id="397" r:id="rId42"/>
    <p:sldId id="304" r:id="rId43"/>
    <p:sldId id="305" r:id="rId44"/>
    <p:sldId id="306" r:id="rId45"/>
    <p:sldId id="307" r:id="rId46"/>
    <p:sldId id="337" r:id="rId47"/>
    <p:sldId id="396" r:id="rId48"/>
    <p:sldId id="309" r:id="rId49"/>
    <p:sldId id="379" r:id="rId50"/>
    <p:sldId id="310" r:id="rId51"/>
    <p:sldId id="312" r:id="rId52"/>
    <p:sldId id="313" r:id="rId53"/>
    <p:sldId id="314" r:id="rId54"/>
    <p:sldId id="315" r:id="rId55"/>
    <p:sldId id="319" r:id="rId56"/>
    <p:sldId id="382" r:id="rId57"/>
    <p:sldId id="320" r:id="rId58"/>
    <p:sldId id="322" r:id="rId59"/>
    <p:sldId id="328" r:id="rId60"/>
    <p:sldId id="325" r:id="rId61"/>
    <p:sldId id="326" r:id="rId62"/>
    <p:sldId id="327" r:id="rId63"/>
    <p:sldId id="399" r:id="rId64"/>
    <p:sldId id="330" r:id="rId65"/>
    <p:sldId id="331" r:id="rId66"/>
    <p:sldId id="332" r:id="rId67"/>
    <p:sldId id="333" r:id="rId68"/>
    <p:sldId id="398" r:id="rId69"/>
    <p:sldId id="335" r:id="rId70"/>
    <p:sldId id="341" r:id="rId71"/>
    <p:sldId id="338" r:id="rId72"/>
    <p:sldId id="344" r:id="rId73"/>
    <p:sldId id="346" r:id="rId74"/>
    <p:sldId id="347" r:id="rId75"/>
    <p:sldId id="372" r:id="rId76"/>
    <p:sldId id="348" r:id="rId77"/>
    <p:sldId id="370" r:id="rId78"/>
    <p:sldId id="371" r:id="rId79"/>
    <p:sldId id="373" r:id="rId80"/>
    <p:sldId id="349" r:id="rId81"/>
    <p:sldId id="350" r:id="rId82"/>
    <p:sldId id="400" r:id="rId83"/>
    <p:sldId id="383" r:id="rId84"/>
    <p:sldId id="351" r:id="rId85"/>
    <p:sldId id="401" r:id="rId86"/>
    <p:sldId id="353" r:id="rId87"/>
    <p:sldId id="360" r:id="rId88"/>
    <p:sldId id="361" r:id="rId89"/>
    <p:sldId id="403" r:id="rId90"/>
    <p:sldId id="404" r:id="rId91"/>
    <p:sldId id="355" r:id="rId92"/>
    <p:sldId id="369" r:id="rId93"/>
    <p:sldId id="356" r:id="rId94"/>
    <p:sldId id="357" r:id="rId95"/>
    <p:sldId id="358" r:id="rId96"/>
    <p:sldId id="362" r:id="rId97"/>
    <p:sldId id="366" r:id="rId98"/>
    <p:sldId id="364" r:id="rId99"/>
    <p:sldId id="365" r:id="rId100"/>
    <p:sldId id="367" r:id="rId101"/>
    <p:sldId id="384" r:id="rId102"/>
    <p:sldId id="368" r:id="rId103"/>
    <p:sldId id="402" r:id="rId104"/>
    <p:sldId id="376" r:id="rId105"/>
    <p:sldId id="375" r:id="rId106"/>
    <p:sldId id="405" r:id="rId107"/>
    <p:sldId id="406" r:id="rId108"/>
    <p:sldId id="407" r:id="rId109"/>
    <p:sldId id="408" r:id="rId110"/>
  </p:sldIdLst>
  <p:sldSz cx="9144000" cy="6858000" type="screen4x3"/>
  <p:notesSz cx="6858000" cy="9313863"/>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9" d="100"/>
          <a:sy n="109" d="100"/>
        </p:scale>
        <p:origin x="1674"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handoutMaster" Target="handoutMasters/handout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presProps" Target="pres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image" Target="../media/image2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4.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5.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206296E2-B466-469D-BD47-5950EC75C0A9}" type="datetimeFigureOut">
              <a:rPr lang="en-US"/>
              <a:pPr>
                <a:defRPr/>
              </a:pPr>
              <a:t>1/28/2023</a:t>
            </a:fld>
            <a:endParaRPr lang="en-US"/>
          </a:p>
        </p:txBody>
      </p:sp>
      <p:sp>
        <p:nvSpPr>
          <p:cNvPr id="4" name="Footer Placeholder 3"/>
          <p:cNvSpPr>
            <a:spLocks noGrp="1"/>
          </p:cNvSpPr>
          <p:nvPr>
            <p:ph type="ftr" sz="quarter" idx="2"/>
          </p:nvPr>
        </p:nvSpPr>
        <p:spPr>
          <a:xfrm>
            <a:off x="0" y="8847138"/>
            <a:ext cx="2971800" cy="46513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613" y="8847138"/>
            <a:ext cx="2971800" cy="465137"/>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B9C77834-7B6D-43CA-B41C-B8186D44F387}"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65138"/>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055F5446-AB38-4B16-BCFB-EDCD935E9230}" type="datetimeFigureOut">
              <a:rPr lang="en-US"/>
              <a:pPr>
                <a:defRPr/>
              </a:pPr>
              <a:t>1/28/2023</a:t>
            </a:fld>
            <a:endParaRPr lang="en-US"/>
          </a:p>
        </p:txBody>
      </p:sp>
      <p:sp>
        <p:nvSpPr>
          <p:cNvPr id="4" name="Slide Image Placeholder 3"/>
          <p:cNvSpPr>
            <a:spLocks noGrp="1" noRot="1" noChangeAspect="1"/>
          </p:cNvSpPr>
          <p:nvPr>
            <p:ph type="sldImg" idx="2"/>
          </p:nvPr>
        </p:nvSpPr>
        <p:spPr>
          <a:xfrm>
            <a:off x="1101725" y="698500"/>
            <a:ext cx="4654550" cy="34925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24363"/>
            <a:ext cx="5486400" cy="41910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47138"/>
            <a:ext cx="2971800" cy="46513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847138"/>
            <a:ext cx="2971800" cy="465137"/>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2B8A4C0D-50D1-4B5E-9BBB-6A259C6E4FB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1596D69-6AD7-4965-B5AD-3D6004677CEA}" type="slidenum">
              <a:rPr lang="en-US"/>
              <a:pPr fontAlgn="base">
                <a:spcBef>
                  <a:spcPct val="0"/>
                </a:spcBef>
                <a:spcAft>
                  <a:spcPct val="0"/>
                </a:spcAft>
              </a:pPr>
              <a:t>4</a:t>
            </a:fld>
            <a:endParaRPr lang="en-US"/>
          </a:p>
        </p:txBody>
      </p:sp>
      <p:sp>
        <p:nvSpPr>
          <p:cNvPr id="1228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28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en-US" smtClean="0"/>
              <a:t>SMEI</a:t>
            </a:r>
          </a:p>
        </p:txBody>
      </p:sp>
      <p:sp>
        <p:nvSpPr>
          <p:cNvPr id="132099" name="Rectangle 3"/>
          <p:cNvSpPr>
            <a:spLocks noGrp="1" noChangeArrowheads="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2080E92D-6B93-4680-A9FD-A165D1B62849}" type="datetime8">
              <a:rPr lang="en-US"/>
              <a:pPr fontAlgn="base">
                <a:spcBef>
                  <a:spcPct val="0"/>
                </a:spcBef>
                <a:spcAft>
                  <a:spcPct val="0"/>
                </a:spcAft>
              </a:pPr>
              <a:t>1/28/2023 12:59 AM</a:t>
            </a:fld>
            <a:endParaRPr lang="en-US"/>
          </a:p>
        </p:txBody>
      </p:sp>
      <p:sp>
        <p:nvSpPr>
          <p:cNvPr id="132100"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t>Optional Slides</a:t>
            </a:r>
          </a:p>
        </p:txBody>
      </p:sp>
      <p:sp>
        <p:nvSpPr>
          <p:cNvPr id="13210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9FF3136-E19B-4625-9D06-AE363268C0BC}" type="slidenum">
              <a:rPr lang="en-US"/>
              <a:pPr fontAlgn="base">
                <a:spcBef>
                  <a:spcPct val="0"/>
                </a:spcBef>
                <a:spcAft>
                  <a:spcPct val="0"/>
                </a:spcAft>
              </a:pPr>
              <a:t>14</a:t>
            </a:fld>
            <a:endParaRPr lang="en-US"/>
          </a:p>
        </p:txBody>
      </p:sp>
      <p:sp>
        <p:nvSpPr>
          <p:cNvPr id="132102" name="Rectangle 4"/>
          <p:cNvSpPr>
            <a:spLocks noGrp="1" noRot="1" noChangeAspect="1" noChangeArrowheads="1" noTextEdit="1"/>
          </p:cNvSpPr>
          <p:nvPr>
            <p:ph type="sldImg"/>
          </p:nvPr>
        </p:nvSpPr>
        <p:spPr bwMode="auto">
          <a:noFill/>
          <a:ln>
            <a:solidFill>
              <a:srgbClr val="000000"/>
            </a:solidFill>
            <a:miter lim="800000"/>
            <a:headEnd/>
            <a:tailEnd/>
          </a:ln>
        </p:spPr>
      </p:sp>
      <p:sp>
        <p:nvSpPr>
          <p:cNvPr id="132103" name="Rectangle 5"/>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OPTIONAL</a:t>
            </a:r>
          </a:p>
          <a:p>
            <a:pPr>
              <a:spcBef>
                <a:spcPct val="0"/>
              </a:spcBef>
            </a:pPr>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en-US" smtClean="0"/>
              <a:t>SMEI</a:t>
            </a:r>
          </a:p>
        </p:txBody>
      </p:sp>
      <p:sp>
        <p:nvSpPr>
          <p:cNvPr id="133123" name="Rectangle 3"/>
          <p:cNvSpPr>
            <a:spLocks noGrp="1" noChangeArrowheads="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D68248C7-61FF-4DA3-AE0A-FAA19B35AF4B}" type="datetime8">
              <a:rPr lang="en-US"/>
              <a:pPr fontAlgn="base">
                <a:spcBef>
                  <a:spcPct val="0"/>
                </a:spcBef>
                <a:spcAft>
                  <a:spcPct val="0"/>
                </a:spcAft>
              </a:pPr>
              <a:t>1/28/2023 12:59 AM</a:t>
            </a:fld>
            <a:endParaRPr lang="en-US"/>
          </a:p>
        </p:txBody>
      </p:sp>
      <p:sp>
        <p:nvSpPr>
          <p:cNvPr id="133124"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t>Optional Slides</a:t>
            </a:r>
          </a:p>
        </p:txBody>
      </p:sp>
      <p:sp>
        <p:nvSpPr>
          <p:cNvPr id="13312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66CA23E-C06F-4907-9AAB-3D6BB5DC11B7}" type="slidenum">
              <a:rPr lang="en-US"/>
              <a:pPr fontAlgn="base">
                <a:spcBef>
                  <a:spcPct val="0"/>
                </a:spcBef>
                <a:spcAft>
                  <a:spcPct val="0"/>
                </a:spcAft>
              </a:pPr>
              <a:t>15</a:t>
            </a:fld>
            <a:endParaRPr lang="en-US"/>
          </a:p>
        </p:txBody>
      </p:sp>
      <p:sp>
        <p:nvSpPr>
          <p:cNvPr id="13312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312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CORE</a:t>
            </a:r>
          </a:p>
          <a:p>
            <a:pPr>
              <a:spcBef>
                <a:spcPct val="0"/>
              </a:spcBef>
            </a:pPr>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en-US" smtClean="0"/>
              <a:t>SMEI</a:t>
            </a:r>
          </a:p>
        </p:txBody>
      </p:sp>
      <p:sp>
        <p:nvSpPr>
          <p:cNvPr id="134147" name="Rectangle 3"/>
          <p:cNvSpPr>
            <a:spLocks noGrp="1" noChangeArrowheads="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02CE1E9D-1450-4D8F-B6E6-2DCD63F525EB}" type="datetime8">
              <a:rPr lang="en-US"/>
              <a:pPr fontAlgn="base">
                <a:spcBef>
                  <a:spcPct val="0"/>
                </a:spcBef>
                <a:spcAft>
                  <a:spcPct val="0"/>
                </a:spcAft>
              </a:pPr>
              <a:t>1/28/2023 12:59 AM</a:t>
            </a:fld>
            <a:endParaRPr lang="en-US"/>
          </a:p>
        </p:txBody>
      </p:sp>
      <p:sp>
        <p:nvSpPr>
          <p:cNvPr id="134148"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t>Optional Slides</a:t>
            </a:r>
          </a:p>
        </p:txBody>
      </p:sp>
      <p:sp>
        <p:nvSpPr>
          <p:cNvPr id="13414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9911A62-6862-4BCB-8DBF-26535B33133A}" type="slidenum">
              <a:rPr lang="en-US"/>
              <a:pPr fontAlgn="base">
                <a:spcBef>
                  <a:spcPct val="0"/>
                </a:spcBef>
                <a:spcAft>
                  <a:spcPct val="0"/>
                </a:spcAft>
              </a:pPr>
              <a:t>16</a:t>
            </a:fld>
            <a:endParaRPr lang="en-US"/>
          </a:p>
        </p:txBody>
      </p:sp>
      <p:sp>
        <p:nvSpPr>
          <p:cNvPr id="134150" name="Rectangle 4"/>
          <p:cNvSpPr>
            <a:spLocks noGrp="1" noRot="1" noChangeAspect="1" noChangeArrowheads="1" noTextEdit="1"/>
          </p:cNvSpPr>
          <p:nvPr>
            <p:ph type="sldImg"/>
          </p:nvPr>
        </p:nvSpPr>
        <p:spPr bwMode="auto">
          <a:noFill/>
          <a:ln>
            <a:solidFill>
              <a:srgbClr val="000000"/>
            </a:solidFill>
            <a:miter lim="800000"/>
            <a:headEnd/>
            <a:tailEnd/>
          </a:ln>
        </p:spPr>
      </p:sp>
      <p:sp>
        <p:nvSpPr>
          <p:cNvPr id="134151" name="Rectangle 5"/>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OPTIONAL</a:t>
            </a:r>
          </a:p>
          <a:p>
            <a:pPr>
              <a:spcBef>
                <a:spcPct val="0"/>
              </a:spcBef>
            </a:pPr>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en-US" smtClean="0"/>
              <a:t>SMEI</a:t>
            </a:r>
          </a:p>
        </p:txBody>
      </p:sp>
      <p:sp>
        <p:nvSpPr>
          <p:cNvPr id="135171" name="Rectangle 3"/>
          <p:cNvSpPr>
            <a:spLocks noGrp="1" noChangeArrowheads="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0C3A331C-8424-4DB6-8519-03D6C9123FE6}" type="datetime8">
              <a:rPr lang="en-US"/>
              <a:pPr fontAlgn="base">
                <a:spcBef>
                  <a:spcPct val="0"/>
                </a:spcBef>
                <a:spcAft>
                  <a:spcPct val="0"/>
                </a:spcAft>
              </a:pPr>
              <a:t>1/28/2023 12:59 AM</a:t>
            </a:fld>
            <a:endParaRPr lang="en-US"/>
          </a:p>
        </p:txBody>
      </p:sp>
      <p:sp>
        <p:nvSpPr>
          <p:cNvPr id="135172"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t>Optional Slides</a:t>
            </a:r>
          </a:p>
        </p:txBody>
      </p:sp>
      <p:sp>
        <p:nvSpPr>
          <p:cNvPr id="13517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25C8C79-F759-43AD-8A62-A9D16C7FB112}" type="slidenum">
              <a:rPr lang="en-US"/>
              <a:pPr fontAlgn="base">
                <a:spcBef>
                  <a:spcPct val="0"/>
                </a:spcBef>
                <a:spcAft>
                  <a:spcPct val="0"/>
                </a:spcAft>
              </a:pPr>
              <a:t>21</a:t>
            </a:fld>
            <a:endParaRPr lang="en-US"/>
          </a:p>
        </p:txBody>
      </p:sp>
      <p:sp>
        <p:nvSpPr>
          <p:cNvPr id="135174" name="Rectangle 4"/>
          <p:cNvSpPr>
            <a:spLocks noGrp="1" noRot="1" noChangeAspect="1" noChangeArrowheads="1" noTextEdit="1"/>
          </p:cNvSpPr>
          <p:nvPr>
            <p:ph type="sldImg"/>
          </p:nvPr>
        </p:nvSpPr>
        <p:spPr bwMode="auto">
          <a:noFill/>
          <a:ln>
            <a:solidFill>
              <a:srgbClr val="000000"/>
            </a:solidFill>
            <a:miter lim="800000"/>
            <a:headEnd/>
            <a:tailEnd/>
          </a:ln>
        </p:spPr>
      </p:sp>
      <p:sp>
        <p:nvSpPr>
          <p:cNvPr id="135175" name="Rectangle 5"/>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OPTIONAL</a:t>
            </a:r>
          </a:p>
          <a:p>
            <a:pPr>
              <a:spcBef>
                <a:spcPct val="0"/>
              </a:spcBef>
            </a:pPr>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9DAEE20-F10F-4226-BA05-F51371BEDD7D}" type="slidenum">
              <a:rPr lang="en-US"/>
              <a:pPr fontAlgn="base">
                <a:spcBef>
                  <a:spcPct val="0"/>
                </a:spcBef>
                <a:spcAft>
                  <a:spcPct val="0"/>
                </a:spcAft>
              </a:pPr>
              <a:t>24</a:t>
            </a:fld>
            <a:endParaRPr lang="en-US"/>
          </a:p>
        </p:txBody>
      </p:sp>
      <p:sp>
        <p:nvSpPr>
          <p:cNvPr id="1361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619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5AE7AE3-67BE-4281-83B2-3C1FE47B38C2}" type="slidenum">
              <a:rPr lang="en-US"/>
              <a:pPr fontAlgn="base">
                <a:spcBef>
                  <a:spcPct val="0"/>
                </a:spcBef>
                <a:spcAft>
                  <a:spcPct val="0"/>
                </a:spcAft>
              </a:pPr>
              <a:t>25</a:t>
            </a:fld>
            <a:endParaRPr lang="en-US"/>
          </a:p>
        </p:txBody>
      </p:sp>
      <p:sp>
        <p:nvSpPr>
          <p:cNvPr id="1372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72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9C72974-B67E-4F24-BE58-2D1D4D73DAA9}" type="slidenum">
              <a:rPr lang="en-US"/>
              <a:pPr fontAlgn="base">
                <a:spcBef>
                  <a:spcPct val="0"/>
                </a:spcBef>
                <a:spcAft>
                  <a:spcPct val="0"/>
                </a:spcAft>
              </a:pPr>
              <a:t>26</a:t>
            </a:fld>
            <a:endParaRPr lang="en-US"/>
          </a:p>
        </p:txBody>
      </p:sp>
      <p:sp>
        <p:nvSpPr>
          <p:cNvPr id="1382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824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F54F39C-CFDA-47C3-B8FA-33F83796BF11}" type="slidenum">
              <a:rPr lang="en-US"/>
              <a:pPr fontAlgn="base">
                <a:spcBef>
                  <a:spcPct val="0"/>
                </a:spcBef>
                <a:spcAft>
                  <a:spcPct val="0"/>
                </a:spcAft>
              </a:pPr>
              <a:t>27</a:t>
            </a:fld>
            <a:endParaRPr lang="en-US"/>
          </a:p>
        </p:txBody>
      </p:sp>
      <p:sp>
        <p:nvSpPr>
          <p:cNvPr id="1392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926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en-US" smtClean="0"/>
              <a:t>SMEI</a:t>
            </a:r>
          </a:p>
        </p:txBody>
      </p:sp>
      <p:sp>
        <p:nvSpPr>
          <p:cNvPr id="140291" name="Rectangle 3"/>
          <p:cNvSpPr>
            <a:spLocks noGrp="1" noChangeArrowheads="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4AC84EE2-9EFC-4596-A23D-919BD5368922}" type="datetime8">
              <a:rPr lang="en-US"/>
              <a:pPr fontAlgn="base">
                <a:spcBef>
                  <a:spcPct val="0"/>
                </a:spcBef>
                <a:spcAft>
                  <a:spcPct val="0"/>
                </a:spcAft>
              </a:pPr>
              <a:t>1/28/2023 12:59 AM</a:t>
            </a:fld>
            <a:endParaRPr lang="en-US"/>
          </a:p>
        </p:txBody>
      </p:sp>
      <p:sp>
        <p:nvSpPr>
          <p:cNvPr id="140292"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t>Optional Slides</a:t>
            </a:r>
          </a:p>
        </p:txBody>
      </p:sp>
      <p:sp>
        <p:nvSpPr>
          <p:cNvPr id="14029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70DF91A-C877-4F31-A412-B83A69607A32}" type="slidenum">
              <a:rPr lang="en-US"/>
              <a:pPr fontAlgn="base">
                <a:spcBef>
                  <a:spcPct val="0"/>
                </a:spcBef>
                <a:spcAft>
                  <a:spcPct val="0"/>
                </a:spcAft>
              </a:pPr>
              <a:t>28</a:t>
            </a:fld>
            <a:endParaRPr lang="en-US"/>
          </a:p>
        </p:txBody>
      </p:sp>
      <p:sp>
        <p:nvSpPr>
          <p:cNvPr id="140294" name="Rectangle 4"/>
          <p:cNvSpPr>
            <a:spLocks noGrp="1" noRot="1" noChangeAspect="1" noChangeArrowheads="1" noTextEdit="1"/>
          </p:cNvSpPr>
          <p:nvPr>
            <p:ph type="sldImg"/>
          </p:nvPr>
        </p:nvSpPr>
        <p:spPr bwMode="auto">
          <a:noFill/>
          <a:ln>
            <a:solidFill>
              <a:srgbClr val="000000"/>
            </a:solidFill>
            <a:miter lim="800000"/>
            <a:headEnd/>
            <a:tailEnd/>
          </a:ln>
        </p:spPr>
      </p:sp>
      <p:sp>
        <p:nvSpPr>
          <p:cNvPr id="140295" name="Rectangle 5"/>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OPTIONAL</a:t>
            </a:r>
          </a:p>
          <a:p>
            <a:pPr>
              <a:spcBef>
                <a:spcPct val="0"/>
              </a:spcBef>
            </a:pPr>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085B360-3B7C-4803-9BD7-D595563016E5}" type="slidenum">
              <a:rPr lang="en-US"/>
              <a:pPr fontAlgn="base">
                <a:spcBef>
                  <a:spcPct val="0"/>
                </a:spcBef>
                <a:spcAft>
                  <a:spcPct val="0"/>
                </a:spcAft>
              </a:pPr>
              <a:t>30</a:t>
            </a:fld>
            <a:endParaRPr lang="en-US"/>
          </a:p>
        </p:txBody>
      </p:sp>
      <p:sp>
        <p:nvSpPr>
          <p:cNvPr id="1413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1316" name="Rectangle 3"/>
          <p:cNvSpPr>
            <a:spLocks noGrp="1" noChangeArrowheads="1"/>
          </p:cNvSpPr>
          <p:nvPr>
            <p:ph type="body" idx="1"/>
          </p:nvPr>
        </p:nvSpPr>
        <p:spPr bwMode="auto">
          <a:xfrm>
            <a:off x="914400" y="4424363"/>
            <a:ext cx="5029200" cy="4191000"/>
          </a:xfrm>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BB1FB49-599C-4C64-94F2-79E158CAA89D}" type="slidenum">
              <a:rPr lang="en-US"/>
              <a:pPr fontAlgn="base">
                <a:spcBef>
                  <a:spcPct val="0"/>
                </a:spcBef>
                <a:spcAft>
                  <a:spcPct val="0"/>
                </a:spcAft>
              </a:pPr>
              <a:t>6</a:t>
            </a:fld>
            <a:endParaRPr lang="en-US"/>
          </a:p>
        </p:txBody>
      </p:sp>
      <p:sp>
        <p:nvSpPr>
          <p:cNvPr id="1239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390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2119B39-DE00-4326-B43C-B6D86E526814}" type="slidenum">
              <a:rPr lang="en-US"/>
              <a:pPr fontAlgn="base">
                <a:spcBef>
                  <a:spcPct val="0"/>
                </a:spcBef>
                <a:spcAft>
                  <a:spcPct val="0"/>
                </a:spcAft>
              </a:pPr>
              <a:t>31</a:t>
            </a:fld>
            <a:endParaRPr lang="en-US"/>
          </a:p>
        </p:txBody>
      </p:sp>
      <p:sp>
        <p:nvSpPr>
          <p:cNvPr id="1423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2340" name="Rectangle 3"/>
          <p:cNvSpPr>
            <a:spLocks noGrp="1" noChangeArrowheads="1"/>
          </p:cNvSpPr>
          <p:nvPr>
            <p:ph type="body" idx="1"/>
          </p:nvPr>
        </p:nvSpPr>
        <p:spPr bwMode="auto">
          <a:xfrm>
            <a:off x="914400" y="4424363"/>
            <a:ext cx="5029200" cy="4191000"/>
          </a:xfrm>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103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EF65F87-81A9-4475-B704-3D7E39FFD557}" type="slidenum">
              <a:rPr lang="en-US"/>
              <a:pPr fontAlgn="base">
                <a:spcBef>
                  <a:spcPct val="0"/>
                </a:spcBef>
                <a:spcAft>
                  <a:spcPct val="0"/>
                </a:spcAft>
              </a:pPr>
              <a:t>36</a:t>
            </a:fld>
            <a:endParaRPr lang="en-US"/>
          </a:p>
        </p:txBody>
      </p:sp>
      <p:sp>
        <p:nvSpPr>
          <p:cNvPr id="143363" name="Rectangle 2050"/>
          <p:cNvSpPr>
            <a:spLocks noGrp="1" noRot="1" noChangeAspect="1" noChangeArrowheads="1" noTextEdit="1"/>
          </p:cNvSpPr>
          <p:nvPr>
            <p:ph type="sldImg"/>
          </p:nvPr>
        </p:nvSpPr>
        <p:spPr bwMode="auto">
          <a:noFill/>
          <a:ln>
            <a:solidFill>
              <a:srgbClr val="000000"/>
            </a:solidFill>
            <a:miter lim="800000"/>
            <a:headEnd/>
            <a:tailEnd/>
          </a:ln>
        </p:spPr>
      </p:sp>
      <p:sp>
        <p:nvSpPr>
          <p:cNvPr id="143364" name="Rectangle 2051"/>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0F97869-D359-4DE6-9794-6DFA548A2024}" type="slidenum">
              <a:rPr lang="en-US"/>
              <a:pPr fontAlgn="base">
                <a:spcBef>
                  <a:spcPct val="0"/>
                </a:spcBef>
                <a:spcAft>
                  <a:spcPct val="0"/>
                </a:spcAft>
              </a:pPr>
              <a:t>37</a:t>
            </a:fld>
            <a:endParaRPr lang="en-US"/>
          </a:p>
        </p:txBody>
      </p:sp>
      <p:sp>
        <p:nvSpPr>
          <p:cNvPr id="1443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438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en-US" smtClean="0"/>
              <a:t>SMEI</a:t>
            </a:r>
          </a:p>
        </p:txBody>
      </p:sp>
      <p:sp>
        <p:nvSpPr>
          <p:cNvPr id="145411" name="Rectangle 3"/>
          <p:cNvSpPr>
            <a:spLocks noGrp="1" noChangeArrowheads="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0883DA7F-8BBB-44FA-A123-AB89C564A404}" type="datetime8">
              <a:rPr lang="en-US"/>
              <a:pPr fontAlgn="base">
                <a:spcBef>
                  <a:spcPct val="0"/>
                </a:spcBef>
                <a:spcAft>
                  <a:spcPct val="0"/>
                </a:spcAft>
              </a:pPr>
              <a:t>1/28/2023 12:59 AM</a:t>
            </a:fld>
            <a:endParaRPr lang="en-US"/>
          </a:p>
        </p:txBody>
      </p:sp>
      <p:sp>
        <p:nvSpPr>
          <p:cNvPr id="145412"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t>Optional Slides</a:t>
            </a:r>
          </a:p>
        </p:txBody>
      </p:sp>
      <p:sp>
        <p:nvSpPr>
          <p:cNvPr id="14541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62E5BC6-5B0C-45BB-A908-7ECE8293B3F1}" type="slidenum">
              <a:rPr lang="en-US"/>
              <a:pPr fontAlgn="base">
                <a:spcBef>
                  <a:spcPct val="0"/>
                </a:spcBef>
                <a:spcAft>
                  <a:spcPct val="0"/>
                </a:spcAft>
              </a:pPr>
              <a:t>38</a:t>
            </a:fld>
            <a:endParaRPr lang="en-US"/>
          </a:p>
        </p:txBody>
      </p:sp>
      <p:sp>
        <p:nvSpPr>
          <p:cNvPr id="14541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541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CORE</a:t>
            </a:r>
          </a:p>
          <a:p>
            <a:pPr>
              <a:spcBef>
                <a:spcPct val="0"/>
              </a:spcBef>
            </a:pPr>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en-US" smtClean="0"/>
              <a:t>SMEI</a:t>
            </a:r>
          </a:p>
        </p:txBody>
      </p:sp>
      <p:sp>
        <p:nvSpPr>
          <p:cNvPr id="146435" name="Rectangle 3"/>
          <p:cNvSpPr>
            <a:spLocks noGrp="1" noChangeArrowheads="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420331CA-9EC4-4EF1-B531-74119D763A35}" type="datetime8">
              <a:rPr lang="en-US"/>
              <a:pPr fontAlgn="base">
                <a:spcBef>
                  <a:spcPct val="0"/>
                </a:spcBef>
                <a:spcAft>
                  <a:spcPct val="0"/>
                </a:spcAft>
              </a:pPr>
              <a:t>1/28/2023 12:59 AM</a:t>
            </a:fld>
            <a:endParaRPr lang="en-US"/>
          </a:p>
        </p:txBody>
      </p:sp>
      <p:sp>
        <p:nvSpPr>
          <p:cNvPr id="146436"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t>Optional Slides</a:t>
            </a:r>
          </a:p>
        </p:txBody>
      </p:sp>
      <p:sp>
        <p:nvSpPr>
          <p:cNvPr id="14643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137B8CA-25FE-4B09-9DB4-0F50A25848C7}" type="slidenum">
              <a:rPr lang="en-US"/>
              <a:pPr fontAlgn="base">
                <a:spcBef>
                  <a:spcPct val="0"/>
                </a:spcBef>
                <a:spcAft>
                  <a:spcPct val="0"/>
                </a:spcAft>
              </a:pPr>
              <a:t>39</a:t>
            </a:fld>
            <a:endParaRPr lang="en-US"/>
          </a:p>
        </p:txBody>
      </p:sp>
      <p:sp>
        <p:nvSpPr>
          <p:cNvPr id="14643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643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CORE</a:t>
            </a:r>
          </a:p>
          <a:p>
            <a:pPr>
              <a:spcBef>
                <a:spcPct val="0"/>
              </a:spcBef>
            </a:pPr>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en-US" smtClean="0"/>
              <a:t>SMEI</a:t>
            </a:r>
          </a:p>
        </p:txBody>
      </p:sp>
      <p:sp>
        <p:nvSpPr>
          <p:cNvPr id="147459" name="Rectangle 3"/>
          <p:cNvSpPr>
            <a:spLocks noGrp="1" noChangeArrowheads="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005C9E82-2F00-4032-A64E-671CB7DEAEB7}" type="datetime8">
              <a:rPr lang="en-US"/>
              <a:pPr fontAlgn="base">
                <a:spcBef>
                  <a:spcPct val="0"/>
                </a:spcBef>
                <a:spcAft>
                  <a:spcPct val="0"/>
                </a:spcAft>
              </a:pPr>
              <a:t>1/28/2023 12:59 AM</a:t>
            </a:fld>
            <a:endParaRPr lang="en-US"/>
          </a:p>
        </p:txBody>
      </p:sp>
      <p:sp>
        <p:nvSpPr>
          <p:cNvPr id="147460"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t>Optional Slides</a:t>
            </a:r>
          </a:p>
        </p:txBody>
      </p:sp>
      <p:sp>
        <p:nvSpPr>
          <p:cNvPr id="14746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EAEEFF1-1A99-467E-845E-730D0EE4D3C1}" type="slidenum">
              <a:rPr lang="en-US"/>
              <a:pPr fontAlgn="base">
                <a:spcBef>
                  <a:spcPct val="0"/>
                </a:spcBef>
                <a:spcAft>
                  <a:spcPct val="0"/>
                </a:spcAft>
              </a:pPr>
              <a:t>41</a:t>
            </a:fld>
            <a:endParaRPr lang="en-US"/>
          </a:p>
        </p:txBody>
      </p:sp>
      <p:sp>
        <p:nvSpPr>
          <p:cNvPr id="14746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746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CORE</a:t>
            </a:r>
          </a:p>
          <a:p>
            <a:pPr>
              <a:spcBef>
                <a:spcPct val="0"/>
              </a:spcBef>
            </a:pPr>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3D95C43-D045-4ABD-AFE8-445D7574EAB1}" type="slidenum">
              <a:rPr lang="en-US"/>
              <a:pPr fontAlgn="base">
                <a:spcBef>
                  <a:spcPct val="0"/>
                </a:spcBef>
                <a:spcAft>
                  <a:spcPct val="0"/>
                </a:spcAft>
              </a:pPr>
              <a:t>42</a:t>
            </a:fld>
            <a:endParaRPr lang="en-US"/>
          </a:p>
        </p:txBody>
      </p:sp>
      <p:sp>
        <p:nvSpPr>
          <p:cNvPr id="1484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48484" name="Rectangle 3"/>
          <p:cNvSpPr>
            <a:spLocks noGrp="1" noChangeArrowheads="1"/>
          </p:cNvSpPr>
          <p:nvPr>
            <p:ph type="body" idx="1"/>
          </p:nvPr>
        </p:nvSpPr>
        <p:spPr bwMode="auto">
          <a:xfrm>
            <a:off x="914400" y="4424363"/>
            <a:ext cx="5029200" cy="4191000"/>
          </a:xfrm>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en-US" smtClean="0"/>
              <a:t>SMEI</a:t>
            </a:r>
          </a:p>
        </p:txBody>
      </p:sp>
      <p:sp>
        <p:nvSpPr>
          <p:cNvPr id="149507" name="Rectangle 3"/>
          <p:cNvSpPr>
            <a:spLocks noGrp="1" noChangeArrowheads="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505F5F8E-7D43-4FB2-9846-7E1727E66E95}" type="datetime8">
              <a:rPr lang="en-US"/>
              <a:pPr fontAlgn="base">
                <a:spcBef>
                  <a:spcPct val="0"/>
                </a:spcBef>
                <a:spcAft>
                  <a:spcPct val="0"/>
                </a:spcAft>
              </a:pPr>
              <a:t>1/28/2023 12:59 AM</a:t>
            </a:fld>
            <a:endParaRPr lang="en-US"/>
          </a:p>
        </p:txBody>
      </p:sp>
      <p:sp>
        <p:nvSpPr>
          <p:cNvPr id="149508"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t>Optional Slides</a:t>
            </a:r>
          </a:p>
        </p:txBody>
      </p:sp>
      <p:sp>
        <p:nvSpPr>
          <p:cNvPr id="14950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9459494-966F-4FC6-A440-11C20C69F509}" type="slidenum">
              <a:rPr lang="en-US"/>
              <a:pPr fontAlgn="base">
                <a:spcBef>
                  <a:spcPct val="0"/>
                </a:spcBef>
                <a:spcAft>
                  <a:spcPct val="0"/>
                </a:spcAft>
              </a:pPr>
              <a:t>43</a:t>
            </a:fld>
            <a:endParaRPr lang="en-US"/>
          </a:p>
        </p:txBody>
      </p:sp>
      <p:sp>
        <p:nvSpPr>
          <p:cNvPr id="149510" name="Rectangle 4"/>
          <p:cNvSpPr>
            <a:spLocks noGrp="1" noRot="1" noChangeAspect="1" noChangeArrowheads="1" noTextEdit="1"/>
          </p:cNvSpPr>
          <p:nvPr>
            <p:ph type="sldImg"/>
          </p:nvPr>
        </p:nvSpPr>
        <p:spPr bwMode="auto">
          <a:noFill/>
          <a:ln>
            <a:solidFill>
              <a:srgbClr val="000000"/>
            </a:solidFill>
            <a:miter lim="800000"/>
            <a:headEnd/>
            <a:tailEnd/>
          </a:ln>
        </p:spPr>
      </p:sp>
      <p:sp>
        <p:nvSpPr>
          <p:cNvPr id="149511" name="Rectangle 5"/>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OPTIONAL</a:t>
            </a:r>
          </a:p>
          <a:p>
            <a:pPr>
              <a:spcBef>
                <a:spcPct val="0"/>
              </a:spcBef>
            </a:pPr>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en-US" smtClean="0"/>
              <a:t>SMEI</a:t>
            </a:r>
          </a:p>
        </p:txBody>
      </p:sp>
      <p:sp>
        <p:nvSpPr>
          <p:cNvPr id="150531" name="Rectangle 3"/>
          <p:cNvSpPr>
            <a:spLocks noGrp="1" noChangeArrowheads="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CF30C8DF-9B07-4D1F-A590-891E6341A734}" type="datetime8">
              <a:rPr lang="en-US"/>
              <a:pPr fontAlgn="base">
                <a:spcBef>
                  <a:spcPct val="0"/>
                </a:spcBef>
                <a:spcAft>
                  <a:spcPct val="0"/>
                </a:spcAft>
              </a:pPr>
              <a:t>1/28/2023 12:59 AM</a:t>
            </a:fld>
            <a:endParaRPr lang="en-US"/>
          </a:p>
        </p:txBody>
      </p:sp>
      <p:sp>
        <p:nvSpPr>
          <p:cNvPr id="150532"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t>Optional Slides</a:t>
            </a:r>
          </a:p>
        </p:txBody>
      </p:sp>
      <p:sp>
        <p:nvSpPr>
          <p:cNvPr id="15053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71687EF-7674-45F5-915F-1E9B108718BA}" type="slidenum">
              <a:rPr lang="en-US"/>
              <a:pPr fontAlgn="base">
                <a:spcBef>
                  <a:spcPct val="0"/>
                </a:spcBef>
                <a:spcAft>
                  <a:spcPct val="0"/>
                </a:spcAft>
              </a:pPr>
              <a:t>44</a:t>
            </a:fld>
            <a:endParaRPr lang="en-US"/>
          </a:p>
        </p:txBody>
      </p:sp>
      <p:sp>
        <p:nvSpPr>
          <p:cNvPr id="150534" name="Rectangle 4"/>
          <p:cNvSpPr>
            <a:spLocks noGrp="1" noRot="1" noChangeAspect="1" noChangeArrowheads="1" noTextEdit="1"/>
          </p:cNvSpPr>
          <p:nvPr>
            <p:ph type="sldImg"/>
          </p:nvPr>
        </p:nvSpPr>
        <p:spPr bwMode="auto">
          <a:noFill/>
          <a:ln>
            <a:solidFill>
              <a:srgbClr val="000000"/>
            </a:solidFill>
            <a:miter lim="800000"/>
            <a:headEnd/>
            <a:tailEnd/>
          </a:ln>
        </p:spPr>
      </p:sp>
      <p:sp>
        <p:nvSpPr>
          <p:cNvPr id="150535" name="Rectangle 5"/>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OPTIONAL</a:t>
            </a:r>
          </a:p>
          <a:p>
            <a:pPr>
              <a:spcBef>
                <a:spcPct val="0"/>
              </a:spcBef>
            </a:pPr>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en-US" smtClean="0"/>
              <a:t>SMEI</a:t>
            </a:r>
          </a:p>
        </p:txBody>
      </p:sp>
      <p:sp>
        <p:nvSpPr>
          <p:cNvPr id="151555" name="Rectangle 3"/>
          <p:cNvSpPr>
            <a:spLocks noGrp="1" noChangeArrowheads="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45B294E3-0C13-4124-BC18-396B742A2FBF}" type="datetime8">
              <a:rPr lang="en-US"/>
              <a:pPr fontAlgn="base">
                <a:spcBef>
                  <a:spcPct val="0"/>
                </a:spcBef>
                <a:spcAft>
                  <a:spcPct val="0"/>
                </a:spcAft>
              </a:pPr>
              <a:t>1/28/2023 12:59 AM</a:t>
            </a:fld>
            <a:endParaRPr lang="en-US"/>
          </a:p>
        </p:txBody>
      </p:sp>
      <p:sp>
        <p:nvSpPr>
          <p:cNvPr id="151556"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t>Optional Slides</a:t>
            </a:r>
          </a:p>
        </p:txBody>
      </p:sp>
      <p:sp>
        <p:nvSpPr>
          <p:cNvPr id="15155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D683ADC-1B36-49CA-AEB8-72FAD8DFC400}" type="slidenum">
              <a:rPr lang="en-US"/>
              <a:pPr fontAlgn="base">
                <a:spcBef>
                  <a:spcPct val="0"/>
                </a:spcBef>
                <a:spcAft>
                  <a:spcPct val="0"/>
                </a:spcAft>
              </a:pPr>
              <a:t>45</a:t>
            </a:fld>
            <a:endParaRPr lang="en-US"/>
          </a:p>
        </p:txBody>
      </p:sp>
      <p:sp>
        <p:nvSpPr>
          <p:cNvPr id="1515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155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CORE</a:t>
            </a:r>
          </a:p>
          <a:p>
            <a:pPr>
              <a:spcBef>
                <a:spcPct val="0"/>
              </a:spcBef>
            </a:pPr>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11FBE4A-9898-4CEF-B684-02272A561E6D}" type="slidenum">
              <a:rPr lang="en-US"/>
              <a:pPr fontAlgn="base">
                <a:spcBef>
                  <a:spcPct val="0"/>
                </a:spcBef>
                <a:spcAft>
                  <a:spcPct val="0"/>
                </a:spcAft>
              </a:pPr>
              <a:t>7</a:t>
            </a:fld>
            <a:endParaRPr lang="en-US"/>
          </a:p>
        </p:txBody>
      </p:sp>
      <p:sp>
        <p:nvSpPr>
          <p:cNvPr id="124931" name="Rectangle 2"/>
          <p:cNvSpPr>
            <a:spLocks noChangeArrowheads="1"/>
          </p:cNvSpPr>
          <p:nvPr/>
        </p:nvSpPr>
        <p:spPr bwMode="auto">
          <a:xfrm>
            <a:off x="3886200" y="0"/>
            <a:ext cx="2971800" cy="466725"/>
          </a:xfrm>
          <a:prstGeom prst="rect">
            <a:avLst/>
          </a:prstGeom>
          <a:noFill/>
          <a:ln w="12700">
            <a:noFill/>
            <a:miter lim="800000"/>
            <a:headEnd/>
            <a:tailEnd/>
          </a:ln>
        </p:spPr>
        <p:txBody>
          <a:bodyPr wrap="none" lIns="89520" tIns="44760" rIns="89520" bIns="44760" anchor="ctr"/>
          <a:lstStyle/>
          <a:p>
            <a:endParaRPr lang="en-US">
              <a:latin typeface="Calibri" pitchFamily="34" charset="0"/>
            </a:endParaRPr>
          </a:p>
        </p:txBody>
      </p:sp>
      <p:sp>
        <p:nvSpPr>
          <p:cNvPr id="124932" name="Rectangle 3"/>
          <p:cNvSpPr>
            <a:spLocks noChangeArrowheads="1"/>
          </p:cNvSpPr>
          <p:nvPr/>
        </p:nvSpPr>
        <p:spPr bwMode="auto">
          <a:xfrm>
            <a:off x="3886200" y="8847138"/>
            <a:ext cx="2971800" cy="466725"/>
          </a:xfrm>
          <a:prstGeom prst="rect">
            <a:avLst/>
          </a:prstGeom>
          <a:noFill/>
          <a:ln w="12700">
            <a:noFill/>
            <a:miter lim="800000"/>
            <a:headEnd/>
            <a:tailEnd/>
          </a:ln>
        </p:spPr>
        <p:txBody>
          <a:bodyPr lIns="19049" tIns="0" rIns="19049" bIns="0" anchor="b"/>
          <a:lstStyle/>
          <a:p>
            <a:pPr algn="r" defTabSz="912813" eaLnBrk="0" hangingPunct="0"/>
            <a:r>
              <a:rPr lang="en-US" sz="1000" i="1">
                <a:latin typeface="Calibri" pitchFamily="34" charset="0"/>
              </a:rPr>
              <a:t>52</a:t>
            </a:r>
          </a:p>
        </p:txBody>
      </p:sp>
      <p:sp>
        <p:nvSpPr>
          <p:cNvPr id="124933" name="Rectangle 4"/>
          <p:cNvSpPr>
            <a:spLocks noChangeArrowheads="1"/>
          </p:cNvSpPr>
          <p:nvPr/>
        </p:nvSpPr>
        <p:spPr bwMode="auto">
          <a:xfrm>
            <a:off x="0" y="8847138"/>
            <a:ext cx="2971800" cy="466725"/>
          </a:xfrm>
          <a:prstGeom prst="rect">
            <a:avLst/>
          </a:prstGeom>
          <a:noFill/>
          <a:ln w="12700">
            <a:noFill/>
            <a:miter lim="800000"/>
            <a:headEnd/>
            <a:tailEnd/>
          </a:ln>
        </p:spPr>
        <p:txBody>
          <a:bodyPr wrap="none" lIns="89520" tIns="44760" rIns="89520" bIns="44760" anchor="ctr"/>
          <a:lstStyle/>
          <a:p>
            <a:endParaRPr lang="en-US">
              <a:latin typeface="Calibri" pitchFamily="34" charset="0"/>
            </a:endParaRPr>
          </a:p>
        </p:txBody>
      </p:sp>
      <p:sp>
        <p:nvSpPr>
          <p:cNvPr id="124934" name="Rectangle 5"/>
          <p:cNvSpPr>
            <a:spLocks noChangeArrowheads="1"/>
          </p:cNvSpPr>
          <p:nvPr/>
        </p:nvSpPr>
        <p:spPr bwMode="auto">
          <a:xfrm>
            <a:off x="0" y="0"/>
            <a:ext cx="2971800" cy="466725"/>
          </a:xfrm>
          <a:prstGeom prst="rect">
            <a:avLst/>
          </a:prstGeom>
          <a:noFill/>
          <a:ln w="12700">
            <a:noFill/>
            <a:miter lim="800000"/>
            <a:headEnd/>
            <a:tailEnd/>
          </a:ln>
        </p:spPr>
        <p:txBody>
          <a:bodyPr wrap="none" lIns="89520" tIns="44760" rIns="89520" bIns="44760" anchor="ctr"/>
          <a:lstStyle/>
          <a:p>
            <a:endParaRPr lang="en-US">
              <a:latin typeface="Calibri" pitchFamily="34" charset="0"/>
            </a:endParaRPr>
          </a:p>
        </p:txBody>
      </p:sp>
      <p:sp>
        <p:nvSpPr>
          <p:cNvPr id="124935" name="Rectangle 6"/>
          <p:cNvSpPr>
            <a:spLocks noChangeArrowheads="1"/>
          </p:cNvSpPr>
          <p:nvPr/>
        </p:nvSpPr>
        <p:spPr bwMode="auto">
          <a:xfrm>
            <a:off x="3886200" y="0"/>
            <a:ext cx="2971800" cy="466725"/>
          </a:xfrm>
          <a:prstGeom prst="rect">
            <a:avLst/>
          </a:prstGeom>
          <a:noFill/>
          <a:ln w="12700">
            <a:noFill/>
            <a:miter lim="800000"/>
            <a:headEnd/>
            <a:tailEnd/>
          </a:ln>
        </p:spPr>
        <p:txBody>
          <a:bodyPr wrap="none" lIns="89520" tIns="44760" rIns="89520" bIns="44760" anchor="ctr"/>
          <a:lstStyle/>
          <a:p>
            <a:endParaRPr lang="en-US">
              <a:latin typeface="Calibri" pitchFamily="34" charset="0"/>
            </a:endParaRPr>
          </a:p>
        </p:txBody>
      </p:sp>
      <p:sp>
        <p:nvSpPr>
          <p:cNvPr id="124936" name="Rectangle 7"/>
          <p:cNvSpPr>
            <a:spLocks noChangeArrowheads="1"/>
          </p:cNvSpPr>
          <p:nvPr/>
        </p:nvSpPr>
        <p:spPr bwMode="auto">
          <a:xfrm>
            <a:off x="3886200" y="8847138"/>
            <a:ext cx="2971800" cy="466725"/>
          </a:xfrm>
          <a:prstGeom prst="rect">
            <a:avLst/>
          </a:prstGeom>
          <a:noFill/>
          <a:ln w="12700">
            <a:noFill/>
            <a:miter lim="800000"/>
            <a:headEnd/>
            <a:tailEnd/>
          </a:ln>
        </p:spPr>
        <p:txBody>
          <a:bodyPr lIns="19049" tIns="0" rIns="19049" bIns="0" anchor="b"/>
          <a:lstStyle/>
          <a:p>
            <a:pPr algn="r" defTabSz="912813" eaLnBrk="0" hangingPunct="0"/>
            <a:r>
              <a:rPr lang="en-US" sz="1000" i="1">
                <a:latin typeface="Calibri" pitchFamily="34" charset="0"/>
              </a:rPr>
              <a:t>52</a:t>
            </a:r>
          </a:p>
        </p:txBody>
      </p:sp>
      <p:sp>
        <p:nvSpPr>
          <p:cNvPr id="124937" name="Rectangle 8"/>
          <p:cNvSpPr>
            <a:spLocks noChangeArrowheads="1"/>
          </p:cNvSpPr>
          <p:nvPr/>
        </p:nvSpPr>
        <p:spPr bwMode="auto">
          <a:xfrm>
            <a:off x="0" y="8847138"/>
            <a:ext cx="2971800" cy="466725"/>
          </a:xfrm>
          <a:prstGeom prst="rect">
            <a:avLst/>
          </a:prstGeom>
          <a:noFill/>
          <a:ln w="12700">
            <a:noFill/>
            <a:miter lim="800000"/>
            <a:headEnd/>
            <a:tailEnd/>
          </a:ln>
        </p:spPr>
        <p:txBody>
          <a:bodyPr wrap="none" lIns="89520" tIns="44760" rIns="89520" bIns="44760" anchor="ctr"/>
          <a:lstStyle/>
          <a:p>
            <a:endParaRPr lang="en-US">
              <a:latin typeface="Calibri" pitchFamily="34" charset="0"/>
            </a:endParaRPr>
          </a:p>
        </p:txBody>
      </p:sp>
      <p:sp>
        <p:nvSpPr>
          <p:cNvPr id="124938" name="Rectangle 9"/>
          <p:cNvSpPr>
            <a:spLocks noChangeArrowheads="1"/>
          </p:cNvSpPr>
          <p:nvPr/>
        </p:nvSpPr>
        <p:spPr bwMode="auto">
          <a:xfrm>
            <a:off x="0" y="0"/>
            <a:ext cx="2971800" cy="466725"/>
          </a:xfrm>
          <a:prstGeom prst="rect">
            <a:avLst/>
          </a:prstGeom>
          <a:noFill/>
          <a:ln w="12700">
            <a:noFill/>
            <a:miter lim="800000"/>
            <a:headEnd/>
            <a:tailEnd/>
          </a:ln>
        </p:spPr>
        <p:txBody>
          <a:bodyPr wrap="none" lIns="89520" tIns="44760" rIns="89520" bIns="44760" anchor="ctr"/>
          <a:lstStyle/>
          <a:p>
            <a:endParaRPr lang="en-US">
              <a:latin typeface="Calibri" pitchFamily="34" charset="0"/>
            </a:endParaRPr>
          </a:p>
        </p:txBody>
      </p:sp>
      <p:sp>
        <p:nvSpPr>
          <p:cNvPr id="124939" name="Rectangle 10"/>
          <p:cNvSpPr>
            <a:spLocks noGrp="1" noRot="1" noChangeAspect="1" noChangeArrowheads="1" noTextEdit="1"/>
          </p:cNvSpPr>
          <p:nvPr>
            <p:ph type="sldImg"/>
          </p:nvPr>
        </p:nvSpPr>
        <p:spPr bwMode="auto">
          <a:xfrm>
            <a:off x="1109663" y="704850"/>
            <a:ext cx="4640262" cy="3479800"/>
          </a:xfrm>
          <a:noFill/>
          <a:ln cap="flat">
            <a:solidFill>
              <a:schemeClr val="tx1"/>
            </a:solidFill>
            <a:miter lim="800000"/>
            <a:headEnd/>
            <a:tailEnd/>
          </a:ln>
        </p:spPr>
      </p:sp>
      <p:sp>
        <p:nvSpPr>
          <p:cNvPr id="124940" name="Rectangle 11"/>
          <p:cNvSpPr>
            <a:spLocks noGrp="1" noChangeArrowheads="1"/>
          </p:cNvSpPr>
          <p:nvPr>
            <p:ph type="body" idx="1"/>
          </p:nvPr>
        </p:nvSpPr>
        <p:spPr bwMode="auto">
          <a:xfrm>
            <a:off x="914400" y="4424363"/>
            <a:ext cx="5029200" cy="4191000"/>
          </a:xfrm>
          <a:noFill/>
        </p:spPr>
        <p:txBody>
          <a:bodyPr wrap="square" lIns="90483" tIns="44448" rIns="90483" bIns="44448"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en-US" smtClean="0"/>
              <a:t>SMEI</a:t>
            </a:r>
          </a:p>
        </p:txBody>
      </p:sp>
      <p:sp>
        <p:nvSpPr>
          <p:cNvPr id="152579" name="Rectangle 3"/>
          <p:cNvSpPr>
            <a:spLocks noGrp="1" noChangeArrowheads="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592A7EAA-C2F0-448B-B613-0E283BBD63A8}" type="datetime8">
              <a:rPr lang="en-US"/>
              <a:pPr fontAlgn="base">
                <a:spcBef>
                  <a:spcPct val="0"/>
                </a:spcBef>
                <a:spcAft>
                  <a:spcPct val="0"/>
                </a:spcAft>
              </a:pPr>
              <a:t>1/28/2023 12:59 AM</a:t>
            </a:fld>
            <a:endParaRPr lang="en-US"/>
          </a:p>
        </p:txBody>
      </p:sp>
      <p:sp>
        <p:nvSpPr>
          <p:cNvPr id="152580"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t>Optional Slides</a:t>
            </a:r>
          </a:p>
        </p:txBody>
      </p:sp>
      <p:sp>
        <p:nvSpPr>
          <p:cNvPr id="15258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9786543-96C2-47F3-BB32-1E2E2B491732}" type="slidenum">
              <a:rPr lang="en-US"/>
              <a:pPr fontAlgn="base">
                <a:spcBef>
                  <a:spcPct val="0"/>
                </a:spcBef>
                <a:spcAft>
                  <a:spcPct val="0"/>
                </a:spcAft>
              </a:pPr>
              <a:t>46</a:t>
            </a:fld>
            <a:endParaRPr lang="en-US"/>
          </a:p>
        </p:txBody>
      </p:sp>
      <p:sp>
        <p:nvSpPr>
          <p:cNvPr id="152582" name="Rectangle 4"/>
          <p:cNvSpPr>
            <a:spLocks noGrp="1" noRot="1" noChangeAspect="1" noChangeArrowheads="1" noTextEdit="1"/>
          </p:cNvSpPr>
          <p:nvPr>
            <p:ph type="sldImg"/>
          </p:nvPr>
        </p:nvSpPr>
        <p:spPr bwMode="auto">
          <a:noFill/>
          <a:ln>
            <a:solidFill>
              <a:srgbClr val="000000"/>
            </a:solidFill>
            <a:miter lim="800000"/>
            <a:headEnd/>
            <a:tailEnd/>
          </a:ln>
        </p:spPr>
      </p:sp>
      <p:sp>
        <p:nvSpPr>
          <p:cNvPr id="152583" name="Rectangle 5"/>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OPTIONAL</a:t>
            </a:r>
          </a:p>
          <a:p>
            <a:pPr>
              <a:spcBef>
                <a:spcPct val="0"/>
              </a:spcBef>
            </a:pPr>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en-US" smtClean="0"/>
              <a:t>SMEI</a:t>
            </a:r>
          </a:p>
        </p:txBody>
      </p:sp>
      <p:sp>
        <p:nvSpPr>
          <p:cNvPr id="153603" name="Rectangle 3"/>
          <p:cNvSpPr>
            <a:spLocks noGrp="1" noChangeArrowheads="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C12FCA4A-EF0B-419D-A71C-A8A38FE34902}" type="datetime8">
              <a:rPr lang="en-US"/>
              <a:pPr fontAlgn="base">
                <a:spcBef>
                  <a:spcPct val="0"/>
                </a:spcBef>
                <a:spcAft>
                  <a:spcPct val="0"/>
                </a:spcAft>
              </a:pPr>
              <a:t>1/28/2023 12:59 AM</a:t>
            </a:fld>
            <a:endParaRPr lang="en-US"/>
          </a:p>
        </p:txBody>
      </p:sp>
      <p:sp>
        <p:nvSpPr>
          <p:cNvPr id="153604"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t>Optional Slides</a:t>
            </a:r>
          </a:p>
        </p:txBody>
      </p:sp>
      <p:sp>
        <p:nvSpPr>
          <p:cNvPr id="15360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4C1A409-9066-4124-A46C-D7BC18A918E0}" type="slidenum">
              <a:rPr lang="en-US"/>
              <a:pPr fontAlgn="base">
                <a:spcBef>
                  <a:spcPct val="0"/>
                </a:spcBef>
                <a:spcAft>
                  <a:spcPct val="0"/>
                </a:spcAft>
              </a:pPr>
              <a:t>48</a:t>
            </a:fld>
            <a:endParaRPr lang="en-US"/>
          </a:p>
        </p:txBody>
      </p:sp>
      <p:sp>
        <p:nvSpPr>
          <p:cNvPr id="153606" name="Rectangle 4"/>
          <p:cNvSpPr>
            <a:spLocks noGrp="1" noRot="1" noChangeAspect="1" noChangeArrowheads="1" noTextEdit="1"/>
          </p:cNvSpPr>
          <p:nvPr>
            <p:ph type="sldImg"/>
          </p:nvPr>
        </p:nvSpPr>
        <p:spPr bwMode="auto">
          <a:noFill/>
          <a:ln>
            <a:solidFill>
              <a:srgbClr val="000000"/>
            </a:solidFill>
            <a:miter lim="800000"/>
            <a:headEnd/>
            <a:tailEnd/>
          </a:ln>
        </p:spPr>
      </p:sp>
      <p:sp>
        <p:nvSpPr>
          <p:cNvPr id="153607" name="Rectangle 5"/>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OPTIONAL</a:t>
            </a:r>
          </a:p>
          <a:p>
            <a:pPr>
              <a:spcBef>
                <a:spcPct val="0"/>
              </a:spcBef>
            </a:pPr>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en-US" smtClean="0"/>
              <a:t>SMEI</a:t>
            </a:r>
          </a:p>
        </p:txBody>
      </p:sp>
      <p:sp>
        <p:nvSpPr>
          <p:cNvPr id="154627" name="Rectangle 3"/>
          <p:cNvSpPr>
            <a:spLocks noGrp="1" noChangeArrowheads="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962842C5-24A6-47C7-9DB5-EAE24F1D2F28}" type="datetime8">
              <a:rPr lang="en-US"/>
              <a:pPr fontAlgn="base">
                <a:spcBef>
                  <a:spcPct val="0"/>
                </a:spcBef>
                <a:spcAft>
                  <a:spcPct val="0"/>
                </a:spcAft>
              </a:pPr>
              <a:t>1/28/2023 12:59 AM</a:t>
            </a:fld>
            <a:endParaRPr lang="en-US"/>
          </a:p>
        </p:txBody>
      </p:sp>
      <p:sp>
        <p:nvSpPr>
          <p:cNvPr id="154628"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t>Optional Slides</a:t>
            </a:r>
          </a:p>
        </p:txBody>
      </p:sp>
      <p:sp>
        <p:nvSpPr>
          <p:cNvPr id="15462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F7AE100-D732-4E7E-BC44-E1A3A0CDEBBF}" type="slidenum">
              <a:rPr lang="en-US"/>
              <a:pPr fontAlgn="base">
                <a:spcBef>
                  <a:spcPct val="0"/>
                </a:spcBef>
                <a:spcAft>
                  <a:spcPct val="0"/>
                </a:spcAft>
              </a:pPr>
              <a:t>50</a:t>
            </a:fld>
            <a:endParaRPr lang="en-US"/>
          </a:p>
        </p:txBody>
      </p:sp>
      <p:sp>
        <p:nvSpPr>
          <p:cNvPr id="15463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463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CORE</a:t>
            </a:r>
          </a:p>
          <a:p>
            <a:pPr>
              <a:spcBef>
                <a:spcPct val="0"/>
              </a:spcBef>
            </a:pPr>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103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2E4B5DD-7E02-4139-AC2C-E59407043F22}" type="slidenum">
              <a:rPr lang="en-US"/>
              <a:pPr fontAlgn="base">
                <a:spcBef>
                  <a:spcPct val="0"/>
                </a:spcBef>
                <a:spcAft>
                  <a:spcPct val="0"/>
                </a:spcAft>
              </a:pPr>
              <a:t>52</a:t>
            </a:fld>
            <a:endParaRPr lang="en-US"/>
          </a:p>
        </p:txBody>
      </p:sp>
      <p:sp>
        <p:nvSpPr>
          <p:cNvPr id="155651" name="Rectangle 2050"/>
          <p:cNvSpPr>
            <a:spLocks noGrp="1" noRot="1" noChangeAspect="1" noChangeArrowheads="1" noTextEdit="1"/>
          </p:cNvSpPr>
          <p:nvPr>
            <p:ph type="sldImg"/>
          </p:nvPr>
        </p:nvSpPr>
        <p:spPr bwMode="auto">
          <a:noFill/>
          <a:ln>
            <a:solidFill>
              <a:srgbClr val="000000"/>
            </a:solidFill>
            <a:miter lim="800000"/>
            <a:headEnd/>
            <a:tailEnd/>
          </a:ln>
        </p:spPr>
      </p:sp>
      <p:sp>
        <p:nvSpPr>
          <p:cNvPr id="155652" name="Rectangle 2051"/>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en-US" smtClean="0"/>
              <a:t>SMEI</a:t>
            </a:r>
          </a:p>
        </p:txBody>
      </p:sp>
      <p:sp>
        <p:nvSpPr>
          <p:cNvPr id="156675" name="Rectangle 3"/>
          <p:cNvSpPr>
            <a:spLocks noGrp="1" noChangeArrowheads="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2C0DD1BC-E576-4367-96EF-C4D7458A40F9}" type="datetime8">
              <a:rPr lang="en-US"/>
              <a:pPr fontAlgn="base">
                <a:spcBef>
                  <a:spcPct val="0"/>
                </a:spcBef>
                <a:spcAft>
                  <a:spcPct val="0"/>
                </a:spcAft>
              </a:pPr>
              <a:t>1/28/2023 12:59 AM</a:t>
            </a:fld>
            <a:endParaRPr lang="en-US"/>
          </a:p>
        </p:txBody>
      </p:sp>
      <p:sp>
        <p:nvSpPr>
          <p:cNvPr id="156676"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t>Optional Slides</a:t>
            </a:r>
          </a:p>
        </p:txBody>
      </p:sp>
      <p:sp>
        <p:nvSpPr>
          <p:cNvPr id="15667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435D95B-569F-4B64-92DC-EF2EA8C6F32C}" type="slidenum">
              <a:rPr lang="en-US"/>
              <a:pPr fontAlgn="base">
                <a:spcBef>
                  <a:spcPct val="0"/>
                </a:spcBef>
                <a:spcAft>
                  <a:spcPct val="0"/>
                </a:spcAft>
              </a:pPr>
              <a:t>55</a:t>
            </a:fld>
            <a:endParaRPr lang="en-US"/>
          </a:p>
        </p:txBody>
      </p:sp>
      <p:sp>
        <p:nvSpPr>
          <p:cNvPr id="156678" name="Rectangle 4"/>
          <p:cNvSpPr>
            <a:spLocks noGrp="1" noRot="1" noChangeAspect="1" noChangeArrowheads="1" noTextEdit="1"/>
          </p:cNvSpPr>
          <p:nvPr>
            <p:ph type="sldImg"/>
          </p:nvPr>
        </p:nvSpPr>
        <p:spPr bwMode="auto">
          <a:noFill/>
          <a:ln>
            <a:solidFill>
              <a:srgbClr val="000000"/>
            </a:solidFill>
            <a:miter lim="800000"/>
            <a:headEnd/>
            <a:tailEnd/>
          </a:ln>
        </p:spPr>
      </p:sp>
      <p:sp>
        <p:nvSpPr>
          <p:cNvPr id="156679" name="Rectangle 5"/>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OPTIONAL</a:t>
            </a:r>
          </a:p>
          <a:p>
            <a:pPr>
              <a:spcBef>
                <a:spcPct val="0"/>
              </a:spcBef>
            </a:pPr>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0B1B875-8DD8-40AC-98C5-565C32DB2B2F}" type="slidenum">
              <a:rPr lang="en-US"/>
              <a:pPr fontAlgn="base">
                <a:spcBef>
                  <a:spcPct val="0"/>
                </a:spcBef>
                <a:spcAft>
                  <a:spcPct val="0"/>
                </a:spcAft>
              </a:pPr>
              <a:t>58</a:t>
            </a:fld>
            <a:endParaRPr lang="en-US"/>
          </a:p>
        </p:txBody>
      </p:sp>
      <p:sp>
        <p:nvSpPr>
          <p:cNvPr id="1576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77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9CA37D7-6EA2-40D5-BA06-F6609CA95C4A}" type="slidenum">
              <a:rPr lang="ru-RU"/>
              <a:pPr fontAlgn="base">
                <a:spcBef>
                  <a:spcPct val="0"/>
                </a:spcBef>
                <a:spcAft>
                  <a:spcPct val="0"/>
                </a:spcAft>
              </a:pPr>
              <a:t>59</a:t>
            </a:fld>
            <a:endParaRPr lang="ru-RU"/>
          </a:p>
        </p:txBody>
      </p:sp>
      <p:sp>
        <p:nvSpPr>
          <p:cNvPr id="1587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872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8A1A85E-275B-4D7B-8771-A83CBEA25149}" type="slidenum">
              <a:rPr lang="ru-RU"/>
              <a:pPr fontAlgn="base">
                <a:spcBef>
                  <a:spcPct val="0"/>
                </a:spcBef>
                <a:spcAft>
                  <a:spcPct val="0"/>
                </a:spcAft>
              </a:pPr>
              <a:t>60</a:t>
            </a:fld>
            <a:endParaRPr lang="ru-RU"/>
          </a:p>
        </p:txBody>
      </p:sp>
      <p:sp>
        <p:nvSpPr>
          <p:cNvPr id="1597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974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C9E78A5-29E9-4307-AFA6-C753BE248A93}" type="slidenum">
              <a:rPr lang="ru-RU"/>
              <a:pPr fontAlgn="base">
                <a:spcBef>
                  <a:spcPct val="0"/>
                </a:spcBef>
                <a:spcAft>
                  <a:spcPct val="0"/>
                </a:spcAft>
              </a:pPr>
              <a:t>61</a:t>
            </a:fld>
            <a:endParaRPr lang="ru-RU"/>
          </a:p>
        </p:txBody>
      </p:sp>
      <p:sp>
        <p:nvSpPr>
          <p:cNvPr id="1607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077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E6C13FD-C536-44CE-8858-8713695B07B7}" type="slidenum">
              <a:rPr lang="ru-RU"/>
              <a:pPr fontAlgn="base">
                <a:spcBef>
                  <a:spcPct val="0"/>
                </a:spcBef>
                <a:spcAft>
                  <a:spcPct val="0"/>
                </a:spcAft>
              </a:pPr>
              <a:t>62</a:t>
            </a:fld>
            <a:endParaRPr lang="ru-RU"/>
          </a:p>
        </p:txBody>
      </p:sp>
      <p:sp>
        <p:nvSpPr>
          <p:cNvPr id="1617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179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2516A76-A615-4EB5-9CB3-98575E1814D4}" type="slidenum">
              <a:rPr lang="en-US"/>
              <a:pPr fontAlgn="base">
                <a:spcBef>
                  <a:spcPct val="0"/>
                </a:spcBef>
                <a:spcAft>
                  <a:spcPct val="0"/>
                </a:spcAft>
              </a:pPr>
              <a:t>8</a:t>
            </a:fld>
            <a:endParaRPr lang="en-US"/>
          </a:p>
        </p:txBody>
      </p:sp>
      <p:sp>
        <p:nvSpPr>
          <p:cNvPr id="1259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595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en-US" smtClean="0"/>
              <a:t>SMEI</a:t>
            </a:r>
          </a:p>
        </p:txBody>
      </p:sp>
      <p:sp>
        <p:nvSpPr>
          <p:cNvPr id="162819" name="Rectangle 3"/>
          <p:cNvSpPr>
            <a:spLocks noGrp="1" noChangeArrowheads="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B8298715-281A-4EF4-A7E7-DF86BD05264C}" type="datetime8">
              <a:rPr lang="en-US"/>
              <a:pPr fontAlgn="base">
                <a:spcBef>
                  <a:spcPct val="0"/>
                </a:spcBef>
                <a:spcAft>
                  <a:spcPct val="0"/>
                </a:spcAft>
              </a:pPr>
              <a:t>1/28/2023 12:59 AM</a:t>
            </a:fld>
            <a:endParaRPr lang="en-US"/>
          </a:p>
        </p:txBody>
      </p:sp>
      <p:sp>
        <p:nvSpPr>
          <p:cNvPr id="162820"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t>Optional Slides</a:t>
            </a:r>
          </a:p>
        </p:txBody>
      </p:sp>
      <p:sp>
        <p:nvSpPr>
          <p:cNvPr id="16282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9C71B68-1413-4EAC-82CA-1EE163D192F7}" type="slidenum">
              <a:rPr lang="en-US"/>
              <a:pPr fontAlgn="base">
                <a:spcBef>
                  <a:spcPct val="0"/>
                </a:spcBef>
                <a:spcAft>
                  <a:spcPct val="0"/>
                </a:spcAft>
              </a:pPr>
              <a:t>63</a:t>
            </a:fld>
            <a:endParaRPr lang="en-US"/>
          </a:p>
        </p:txBody>
      </p:sp>
      <p:sp>
        <p:nvSpPr>
          <p:cNvPr id="162822" name="Rectangle 4"/>
          <p:cNvSpPr>
            <a:spLocks noGrp="1" noRot="1" noChangeAspect="1" noChangeArrowheads="1" noTextEdit="1"/>
          </p:cNvSpPr>
          <p:nvPr>
            <p:ph type="sldImg"/>
          </p:nvPr>
        </p:nvSpPr>
        <p:spPr bwMode="auto">
          <a:noFill/>
          <a:ln>
            <a:solidFill>
              <a:srgbClr val="000000"/>
            </a:solidFill>
            <a:miter lim="800000"/>
            <a:headEnd/>
            <a:tailEnd/>
          </a:ln>
        </p:spPr>
      </p:sp>
      <p:sp>
        <p:nvSpPr>
          <p:cNvPr id="162823" name="Rectangle 5"/>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OPTIONAL</a:t>
            </a:r>
          </a:p>
          <a:p>
            <a:pPr>
              <a:spcBef>
                <a:spcPct val="0"/>
              </a:spcBef>
            </a:pPr>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en-US" smtClean="0"/>
              <a:t>SMEI</a:t>
            </a:r>
          </a:p>
        </p:txBody>
      </p:sp>
      <p:sp>
        <p:nvSpPr>
          <p:cNvPr id="163843" name="Rectangle 3"/>
          <p:cNvSpPr>
            <a:spLocks noGrp="1" noChangeArrowheads="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FBA2BB23-7F4F-4C2E-814E-6CF254956DCE}" type="datetime8">
              <a:rPr lang="en-US"/>
              <a:pPr fontAlgn="base">
                <a:spcBef>
                  <a:spcPct val="0"/>
                </a:spcBef>
                <a:spcAft>
                  <a:spcPct val="0"/>
                </a:spcAft>
              </a:pPr>
              <a:t>1/28/2023 12:59 AM</a:t>
            </a:fld>
            <a:endParaRPr lang="en-US"/>
          </a:p>
        </p:txBody>
      </p:sp>
      <p:sp>
        <p:nvSpPr>
          <p:cNvPr id="163844"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t>Optional Slides</a:t>
            </a:r>
          </a:p>
        </p:txBody>
      </p:sp>
      <p:sp>
        <p:nvSpPr>
          <p:cNvPr id="16384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DCCAA1E-369B-4D4C-8E7F-A66CD6AE0AE0}" type="slidenum">
              <a:rPr lang="en-US"/>
              <a:pPr fontAlgn="base">
                <a:spcBef>
                  <a:spcPct val="0"/>
                </a:spcBef>
                <a:spcAft>
                  <a:spcPct val="0"/>
                </a:spcAft>
              </a:pPr>
              <a:t>69</a:t>
            </a:fld>
            <a:endParaRPr lang="en-US"/>
          </a:p>
        </p:txBody>
      </p:sp>
      <p:sp>
        <p:nvSpPr>
          <p:cNvPr id="163846" name="Rectangle 4"/>
          <p:cNvSpPr>
            <a:spLocks noGrp="1" noRot="1" noChangeAspect="1" noChangeArrowheads="1" noTextEdit="1"/>
          </p:cNvSpPr>
          <p:nvPr>
            <p:ph type="sldImg"/>
          </p:nvPr>
        </p:nvSpPr>
        <p:spPr bwMode="auto">
          <a:noFill/>
          <a:ln>
            <a:solidFill>
              <a:srgbClr val="000000"/>
            </a:solidFill>
            <a:miter lim="800000"/>
            <a:headEnd/>
            <a:tailEnd/>
          </a:ln>
        </p:spPr>
      </p:sp>
      <p:sp>
        <p:nvSpPr>
          <p:cNvPr id="163847" name="Rectangle 5"/>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OPTIONAL</a:t>
            </a:r>
          </a:p>
          <a:p>
            <a:pPr>
              <a:spcBef>
                <a:spcPct val="0"/>
              </a:spcBef>
            </a:pPr>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82D3578-33ED-4A4E-ACF1-3DB9A6E8F59A}" type="slidenum">
              <a:rPr lang="en-US"/>
              <a:pPr fontAlgn="base">
                <a:spcBef>
                  <a:spcPct val="0"/>
                </a:spcBef>
                <a:spcAft>
                  <a:spcPct val="0"/>
                </a:spcAft>
              </a:pPr>
              <a:t>72</a:t>
            </a:fld>
            <a:endParaRPr lang="en-US"/>
          </a:p>
        </p:txBody>
      </p:sp>
      <p:sp>
        <p:nvSpPr>
          <p:cNvPr id="1648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486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DA6FD79-DF28-4165-B8E9-783D7B22F3DE}" type="slidenum">
              <a:rPr lang="en-US"/>
              <a:pPr fontAlgn="base">
                <a:spcBef>
                  <a:spcPct val="0"/>
                </a:spcBef>
                <a:spcAft>
                  <a:spcPct val="0"/>
                </a:spcAft>
              </a:pPr>
              <a:t>74</a:t>
            </a:fld>
            <a:endParaRPr lang="en-US"/>
          </a:p>
        </p:txBody>
      </p:sp>
      <p:sp>
        <p:nvSpPr>
          <p:cNvPr id="1658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589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7E94998-62C8-4C50-8CE2-A95171F72B67}" type="slidenum">
              <a:rPr lang="en-US"/>
              <a:pPr fontAlgn="base">
                <a:spcBef>
                  <a:spcPct val="0"/>
                </a:spcBef>
                <a:spcAft>
                  <a:spcPct val="0"/>
                </a:spcAft>
              </a:pPr>
              <a:t>76</a:t>
            </a:fld>
            <a:endParaRPr lang="en-US"/>
          </a:p>
        </p:txBody>
      </p:sp>
      <p:sp>
        <p:nvSpPr>
          <p:cNvPr id="1669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69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BA4DA27-D729-4D7D-BFF3-B02F85BE7A55}" type="slidenum">
              <a:rPr lang="en-US"/>
              <a:pPr fontAlgn="base">
                <a:spcBef>
                  <a:spcPct val="0"/>
                </a:spcBef>
                <a:spcAft>
                  <a:spcPct val="0"/>
                </a:spcAft>
              </a:pPr>
              <a:t>80</a:t>
            </a:fld>
            <a:endParaRPr lang="en-US"/>
          </a:p>
        </p:txBody>
      </p:sp>
      <p:sp>
        <p:nvSpPr>
          <p:cNvPr id="167939" name="Rectangle 2"/>
          <p:cNvSpPr>
            <a:spLocks noChangeArrowheads="1"/>
          </p:cNvSpPr>
          <p:nvPr/>
        </p:nvSpPr>
        <p:spPr bwMode="auto">
          <a:xfrm>
            <a:off x="3886200" y="0"/>
            <a:ext cx="2971800" cy="466725"/>
          </a:xfrm>
          <a:prstGeom prst="rect">
            <a:avLst/>
          </a:prstGeom>
          <a:noFill/>
          <a:ln w="12700">
            <a:noFill/>
            <a:miter lim="800000"/>
            <a:headEnd/>
            <a:tailEnd/>
          </a:ln>
        </p:spPr>
        <p:txBody>
          <a:bodyPr wrap="none" lIns="89520" tIns="44760" rIns="89520" bIns="44760" anchor="ctr"/>
          <a:lstStyle/>
          <a:p>
            <a:endParaRPr lang="en-US">
              <a:latin typeface="Calibri" pitchFamily="34" charset="0"/>
            </a:endParaRPr>
          </a:p>
        </p:txBody>
      </p:sp>
      <p:sp>
        <p:nvSpPr>
          <p:cNvPr id="167940" name="Rectangle 3"/>
          <p:cNvSpPr>
            <a:spLocks noChangeArrowheads="1"/>
          </p:cNvSpPr>
          <p:nvPr/>
        </p:nvSpPr>
        <p:spPr bwMode="auto">
          <a:xfrm>
            <a:off x="3886200" y="8847138"/>
            <a:ext cx="2971800" cy="466725"/>
          </a:xfrm>
          <a:prstGeom prst="rect">
            <a:avLst/>
          </a:prstGeom>
          <a:noFill/>
          <a:ln w="12700">
            <a:noFill/>
            <a:miter lim="800000"/>
            <a:headEnd/>
            <a:tailEnd/>
          </a:ln>
        </p:spPr>
        <p:txBody>
          <a:bodyPr lIns="19049" tIns="0" rIns="19049" bIns="0" anchor="b"/>
          <a:lstStyle/>
          <a:p>
            <a:pPr algn="r" defTabSz="912813" eaLnBrk="0" hangingPunct="0"/>
            <a:r>
              <a:rPr lang="en-US" sz="1000" i="1">
                <a:latin typeface="Calibri" pitchFamily="34" charset="0"/>
              </a:rPr>
              <a:t>58</a:t>
            </a:r>
          </a:p>
        </p:txBody>
      </p:sp>
      <p:sp>
        <p:nvSpPr>
          <p:cNvPr id="167941" name="Rectangle 4"/>
          <p:cNvSpPr>
            <a:spLocks noChangeArrowheads="1"/>
          </p:cNvSpPr>
          <p:nvPr/>
        </p:nvSpPr>
        <p:spPr bwMode="auto">
          <a:xfrm>
            <a:off x="0" y="8847138"/>
            <a:ext cx="2971800" cy="466725"/>
          </a:xfrm>
          <a:prstGeom prst="rect">
            <a:avLst/>
          </a:prstGeom>
          <a:noFill/>
          <a:ln w="12700">
            <a:noFill/>
            <a:miter lim="800000"/>
            <a:headEnd/>
            <a:tailEnd/>
          </a:ln>
        </p:spPr>
        <p:txBody>
          <a:bodyPr wrap="none" lIns="89520" tIns="44760" rIns="89520" bIns="44760" anchor="ctr"/>
          <a:lstStyle/>
          <a:p>
            <a:endParaRPr lang="en-US">
              <a:latin typeface="Calibri" pitchFamily="34" charset="0"/>
            </a:endParaRPr>
          </a:p>
        </p:txBody>
      </p:sp>
      <p:sp>
        <p:nvSpPr>
          <p:cNvPr id="167942" name="Rectangle 5"/>
          <p:cNvSpPr>
            <a:spLocks noChangeArrowheads="1"/>
          </p:cNvSpPr>
          <p:nvPr/>
        </p:nvSpPr>
        <p:spPr bwMode="auto">
          <a:xfrm>
            <a:off x="0" y="0"/>
            <a:ext cx="2971800" cy="466725"/>
          </a:xfrm>
          <a:prstGeom prst="rect">
            <a:avLst/>
          </a:prstGeom>
          <a:noFill/>
          <a:ln w="12700">
            <a:noFill/>
            <a:miter lim="800000"/>
            <a:headEnd/>
            <a:tailEnd/>
          </a:ln>
        </p:spPr>
        <p:txBody>
          <a:bodyPr wrap="none" lIns="89520" tIns="44760" rIns="89520" bIns="44760" anchor="ctr"/>
          <a:lstStyle/>
          <a:p>
            <a:endParaRPr lang="en-US">
              <a:latin typeface="Calibri" pitchFamily="34" charset="0"/>
            </a:endParaRPr>
          </a:p>
        </p:txBody>
      </p:sp>
      <p:sp>
        <p:nvSpPr>
          <p:cNvPr id="167943" name="Rectangle 6"/>
          <p:cNvSpPr>
            <a:spLocks noChangeArrowheads="1"/>
          </p:cNvSpPr>
          <p:nvPr/>
        </p:nvSpPr>
        <p:spPr bwMode="auto">
          <a:xfrm>
            <a:off x="3886200" y="0"/>
            <a:ext cx="2971800" cy="466725"/>
          </a:xfrm>
          <a:prstGeom prst="rect">
            <a:avLst/>
          </a:prstGeom>
          <a:noFill/>
          <a:ln w="12700">
            <a:noFill/>
            <a:miter lim="800000"/>
            <a:headEnd/>
            <a:tailEnd/>
          </a:ln>
        </p:spPr>
        <p:txBody>
          <a:bodyPr wrap="none" lIns="89520" tIns="44760" rIns="89520" bIns="44760" anchor="ctr"/>
          <a:lstStyle/>
          <a:p>
            <a:endParaRPr lang="en-US">
              <a:latin typeface="Calibri" pitchFamily="34" charset="0"/>
            </a:endParaRPr>
          </a:p>
        </p:txBody>
      </p:sp>
      <p:sp>
        <p:nvSpPr>
          <p:cNvPr id="167944" name="Rectangle 7"/>
          <p:cNvSpPr>
            <a:spLocks noChangeArrowheads="1"/>
          </p:cNvSpPr>
          <p:nvPr/>
        </p:nvSpPr>
        <p:spPr bwMode="auto">
          <a:xfrm>
            <a:off x="3886200" y="8847138"/>
            <a:ext cx="2971800" cy="466725"/>
          </a:xfrm>
          <a:prstGeom prst="rect">
            <a:avLst/>
          </a:prstGeom>
          <a:noFill/>
          <a:ln w="12700">
            <a:noFill/>
            <a:miter lim="800000"/>
            <a:headEnd/>
            <a:tailEnd/>
          </a:ln>
        </p:spPr>
        <p:txBody>
          <a:bodyPr lIns="19049" tIns="0" rIns="19049" bIns="0" anchor="b"/>
          <a:lstStyle/>
          <a:p>
            <a:pPr algn="r" defTabSz="912813" eaLnBrk="0" hangingPunct="0"/>
            <a:r>
              <a:rPr lang="en-US" sz="1000" i="1">
                <a:latin typeface="Calibri" pitchFamily="34" charset="0"/>
              </a:rPr>
              <a:t>58</a:t>
            </a:r>
          </a:p>
        </p:txBody>
      </p:sp>
      <p:sp>
        <p:nvSpPr>
          <p:cNvPr id="167945" name="Rectangle 8"/>
          <p:cNvSpPr>
            <a:spLocks noChangeArrowheads="1"/>
          </p:cNvSpPr>
          <p:nvPr/>
        </p:nvSpPr>
        <p:spPr bwMode="auto">
          <a:xfrm>
            <a:off x="0" y="8847138"/>
            <a:ext cx="2971800" cy="466725"/>
          </a:xfrm>
          <a:prstGeom prst="rect">
            <a:avLst/>
          </a:prstGeom>
          <a:noFill/>
          <a:ln w="12700">
            <a:noFill/>
            <a:miter lim="800000"/>
            <a:headEnd/>
            <a:tailEnd/>
          </a:ln>
        </p:spPr>
        <p:txBody>
          <a:bodyPr wrap="none" lIns="89520" tIns="44760" rIns="89520" bIns="44760" anchor="ctr"/>
          <a:lstStyle/>
          <a:p>
            <a:endParaRPr lang="en-US">
              <a:latin typeface="Calibri" pitchFamily="34" charset="0"/>
            </a:endParaRPr>
          </a:p>
        </p:txBody>
      </p:sp>
      <p:sp>
        <p:nvSpPr>
          <p:cNvPr id="167946" name="Rectangle 9"/>
          <p:cNvSpPr>
            <a:spLocks noChangeArrowheads="1"/>
          </p:cNvSpPr>
          <p:nvPr/>
        </p:nvSpPr>
        <p:spPr bwMode="auto">
          <a:xfrm>
            <a:off x="0" y="0"/>
            <a:ext cx="2971800" cy="466725"/>
          </a:xfrm>
          <a:prstGeom prst="rect">
            <a:avLst/>
          </a:prstGeom>
          <a:noFill/>
          <a:ln w="12700">
            <a:noFill/>
            <a:miter lim="800000"/>
            <a:headEnd/>
            <a:tailEnd/>
          </a:ln>
        </p:spPr>
        <p:txBody>
          <a:bodyPr wrap="none" lIns="89520" tIns="44760" rIns="89520" bIns="44760" anchor="ctr"/>
          <a:lstStyle/>
          <a:p>
            <a:endParaRPr lang="en-US">
              <a:latin typeface="Calibri" pitchFamily="34" charset="0"/>
            </a:endParaRPr>
          </a:p>
        </p:txBody>
      </p:sp>
      <p:sp>
        <p:nvSpPr>
          <p:cNvPr id="167947" name="Rectangle 10"/>
          <p:cNvSpPr>
            <a:spLocks noGrp="1" noRot="1" noChangeAspect="1" noChangeArrowheads="1" noTextEdit="1"/>
          </p:cNvSpPr>
          <p:nvPr>
            <p:ph type="sldImg"/>
          </p:nvPr>
        </p:nvSpPr>
        <p:spPr bwMode="auto">
          <a:xfrm>
            <a:off x="1109663" y="704850"/>
            <a:ext cx="4640262" cy="3479800"/>
          </a:xfrm>
          <a:noFill/>
          <a:ln cap="flat">
            <a:solidFill>
              <a:schemeClr val="tx1"/>
            </a:solidFill>
            <a:miter lim="800000"/>
            <a:headEnd/>
            <a:tailEnd/>
          </a:ln>
        </p:spPr>
      </p:sp>
      <p:sp>
        <p:nvSpPr>
          <p:cNvPr id="167948" name="Rectangle 11"/>
          <p:cNvSpPr>
            <a:spLocks noGrp="1" noChangeArrowheads="1"/>
          </p:cNvSpPr>
          <p:nvPr>
            <p:ph type="body" idx="1"/>
          </p:nvPr>
        </p:nvSpPr>
        <p:spPr bwMode="auto">
          <a:xfrm>
            <a:off x="914400" y="4424363"/>
            <a:ext cx="5029200" cy="4191000"/>
          </a:xfrm>
          <a:noFill/>
        </p:spPr>
        <p:txBody>
          <a:bodyPr wrap="square" lIns="90483" tIns="44448" rIns="90483" bIns="44448" numCol="1" anchor="t" anchorCtr="0" compatLnSpc="1">
            <a:prstTxWarp prst="textNoShape">
              <a:avLst/>
            </a:prstTxWarp>
          </a:bodyPr>
          <a:lstStyle/>
          <a:p>
            <a:pPr>
              <a:spcBef>
                <a:spcPct val="0"/>
              </a:spcBef>
            </a:pPr>
            <a:r>
              <a:rPr lang="en-US" smtClean="0"/>
              <a:t>There are many variations of this.  Sleep hygiene refers to basic principles attempting to promote homeostatic sleep drive in synchrony with biologic clock alerting influences while minimizing sleep external factors and maximizing sleep promoting external factors.  Occasionally this is all that is needed for mild insomnia.  Emphasize caffeine – remember caffeine is a model for insomnia in humans.</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0E31AC9-7678-4E82-8F04-CF6025764052}" type="slidenum">
              <a:rPr lang="en-US"/>
              <a:pPr fontAlgn="base">
                <a:spcBef>
                  <a:spcPct val="0"/>
                </a:spcBef>
                <a:spcAft>
                  <a:spcPct val="0"/>
                </a:spcAft>
              </a:pPr>
              <a:t>81</a:t>
            </a:fld>
            <a:endParaRPr lang="en-US"/>
          </a:p>
        </p:txBody>
      </p:sp>
      <p:sp>
        <p:nvSpPr>
          <p:cNvPr id="168963" name="Rectangle 2"/>
          <p:cNvSpPr>
            <a:spLocks noChangeArrowheads="1"/>
          </p:cNvSpPr>
          <p:nvPr/>
        </p:nvSpPr>
        <p:spPr bwMode="auto">
          <a:xfrm>
            <a:off x="3886200" y="0"/>
            <a:ext cx="2971800" cy="466725"/>
          </a:xfrm>
          <a:prstGeom prst="rect">
            <a:avLst/>
          </a:prstGeom>
          <a:noFill/>
          <a:ln w="12700">
            <a:noFill/>
            <a:miter lim="800000"/>
            <a:headEnd/>
            <a:tailEnd/>
          </a:ln>
        </p:spPr>
        <p:txBody>
          <a:bodyPr wrap="none" lIns="89520" tIns="44760" rIns="89520" bIns="44760" anchor="ctr"/>
          <a:lstStyle/>
          <a:p>
            <a:endParaRPr lang="en-US">
              <a:latin typeface="Calibri" pitchFamily="34" charset="0"/>
            </a:endParaRPr>
          </a:p>
        </p:txBody>
      </p:sp>
      <p:sp>
        <p:nvSpPr>
          <p:cNvPr id="168964" name="Rectangle 3"/>
          <p:cNvSpPr>
            <a:spLocks noChangeArrowheads="1"/>
          </p:cNvSpPr>
          <p:nvPr/>
        </p:nvSpPr>
        <p:spPr bwMode="auto">
          <a:xfrm>
            <a:off x="3886200" y="8847138"/>
            <a:ext cx="2971800" cy="466725"/>
          </a:xfrm>
          <a:prstGeom prst="rect">
            <a:avLst/>
          </a:prstGeom>
          <a:noFill/>
          <a:ln w="12700">
            <a:noFill/>
            <a:miter lim="800000"/>
            <a:headEnd/>
            <a:tailEnd/>
          </a:ln>
        </p:spPr>
        <p:txBody>
          <a:bodyPr lIns="19049" tIns="0" rIns="19049" bIns="0" anchor="b"/>
          <a:lstStyle/>
          <a:p>
            <a:pPr algn="r" defTabSz="912813" eaLnBrk="0" hangingPunct="0"/>
            <a:r>
              <a:rPr lang="en-US" sz="1000" i="1">
                <a:latin typeface="Calibri" pitchFamily="34" charset="0"/>
              </a:rPr>
              <a:t>58</a:t>
            </a:r>
          </a:p>
        </p:txBody>
      </p:sp>
      <p:sp>
        <p:nvSpPr>
          <p:cNvPr id="168965" name="Rectangle 4"/>
          <p:cNvSpPr>
            <a:spLocks noChangeArrowheads="1"/>
          </p:cNvSpPr>
          <p:nvPr/>
        </p:nvSpPr>
        <p:spPr bwMode="auto">
          <a:xfrm>
            <a:off x="0" y="8847138"/>
            <a:ext cx="2971800" cy="466725"/>
          </a:xfrm>
          <a:prstGeom prst="rect">
            <a:avLst/>
          </a:prstGeom>
          <a:noFill/>
          <a:ln w="12700">
            <a:noFill/>
            <a:miter lim="800000"/>
            <a:headEnd/>
            <a:tailEnd/>
          </a:ln>
        </p:spPr>
        <p:txBody>
          <a:bodyPr wrap="none" lIns="89520" tIns="44760" rIns="89520" bIns="44760" anchor="ctr"/>
          <a:lstStyle/>
          <a:p>
            <a:endParaRPr lang="en-US">
              <a:latin typeface="Calibri" pitchFamily="34" charset="0"/>
            </a:endParaRPr>
          </a:p>
        </p:txBody>
      </p:sp>
      <p:sp>
        <p:nvSpPr>
          <p:cNvPr id="168966" name="Rectangle 5"/>
          <p:cNvSpPr>
            <a:spLocks noChangeArrowheads="1"/>
          </p:cNvSpPr>
          <p:nvPr/>
        </p:nvSpPr>
        <p:spPr bwMode="auto">
          <a:xfrm>
            <a:off x="0" y="0"/>
            <a:ext cx="2971800" cy="466725"/>
          </a:xfrm>
          <a:prstGeom prst="rect">
            <a:avLst/>
          </a:prstGeom>
          <a:noFill/>
          <a:ln w="12700">
            <a:noFill/>
            <a:miter lim="800000"/>
            <a:headEnd/>
            <a:tailEnd/>
          </a:ln>
        </p:spPr>
        <p:txBody>
          <a:bodyPr wrap="none" lIns="89520" tIns="44760" rIns="89520" bIns="44760" anchor="ctr"/>
          <a:lstStyle/>
          <a:p>
            <a:endParaRPr lang="en-US">
              <a:latin typeface="Calibri" pitchFamily="34" charset="0"/>
            </a:endParaRPr>
          </a:p>
        </p:txBody>
      </p:sp>
      <p:sp>
        <p:nvSpPr>
          <p:cNvPr id="168967" name="Rectangle 6"/>
          <p:cNvSpPr>
            <a:spLocks noChangeArrowheads="1"/>
          </p:cNvSpPr>
          <p:nvPr/>
        </p:nvSpPr>
        <p:spPr bwMode="auto">
          <a:xfrm>
            <a:off x="3886200" y="0"/>
            <a:ext cx="2971800" cy="466725"/>
          </a:xfrm>
          <a:prstGeom prst="rect">
            <a:avLst/>
          </a:prstGeom>
          <a:noFill/>
          <a:ln w="12700">
            <a:noFill/>
            <a:miter lim="800000"/>
            <a:headEnd/>
            <a:tailEnd/>
          </a:ln>
        </p:spPr>
        <p:txBody>
          <a:bodyPr wrap="none" lIns="89520" tIns="44760" rIns="89520" bIns="44760" anchor="ctr"/>
          <a:lstStyle/>
          <a:p>
            <a:endParaRPr lang="en-US">
              <a:latin typeface="Calibri" pitchFamily="34" charset="0"/>
            </a:endParaRPr>
          </a:p>
        </p:txBody>
      </p:sp>
      <p:sp>
        <p:nvSpPr>
          <p:cNvPr id="168968" name="Rectangle 7"/>
          <p:cNvSpPr>
            <a:spLocks noChangeArrowheads="1"/>
          </p:cNvSpPr>
          <p:nvPr/>
        </p:nvSpPr>
        <p:spPr bwMode="auto">
          <a:xfrm>
            <a:off x="3886200" y="8847138"/>
            <a:ext cx="2971800" cy="466725"/>
          </a:xfrm>
          <a:prstGeom prst="rect">
            <a:avLst/>
          </a:prstGeom>
          <a:noFill/>
          <a:ln w="12700">
            <a:noFill/>
            <a:miter lim="800000"/>
            <a:headEnd/>
            <a:tailEnd/>
          </a:ln>
        </p:spPr>
        <p:txBody>
          <a:bodyPr lIns="19049" tIns="0" rIns="19049" bIns="0" anchor="b"/>
          <a:lstStyle/>
          <a:p>
            <a:pPr algn="r" defTabSz="912813" eaLnBrk="0" hangingPunct="0"/>
            <a:r>
              <a:rPr lang="en-US" sz="1000" i="1">
                <a:latin typeface="Calibri" pitchFamily="34" charset="0"/>
              </a:rPr>
              <a:t>58</a:t>
            </a:r>
          </a:p>
        </p:txBody>
      </p:sp>
      <p:sp>
        <p:nvSpPr>
          <p:cNvPr id="168969" name="Rectangle 8"/>
          <p:cNvSpPr>
            <a:spLocks noChangeArrowheads="1"/>
          </p:cNvSpPr>
          <p:nvPr/>
        </p:nvSpPr>
        <p:spPr bwMode="auto">
          <a:xfrm>
            <a:off x="0" y="8847138"/>
            <a:ext cx="2971800" cy="466725"/>
          </a:xfrm>
          <a:prstGeom prst="rect">
            <a:avLst/>
          </a:prstGeom>
          <a:noFill/>
          <a:ln w="12700">
            <a:noFill/>
            <a:miter lim="800000"/>
            <a:headEnd/>
            <a:tailEnd/>
          </a:ln>
        </p:spPr>
        <p:txBody>
          <a:bodyPr wrap="none" lIns="89520" tIns="44760" rIns="89520" bIns="44760" anchor="ctr"/>
          <a:lstStyle/>
          <a:p>
            <a:endParaRPr lang="en-US">
              <a:latin typeface="Calibri" pitchFamily="34" charset="0"/>
            </a:endParaRPr>
          </a:p>
        </p:txBody>
      </p:sp>
      <p:sp>
        <p:nvSpPr>
          <p:cNvPr id="168970" name="Rectangle 9"/>
          <p:cNvSpPr>
            <a:spLocks noChangeArrowheads="1"/>
          </p:cNvSpPr>
          <p:nvPr/>
        </p:nvSpPr>
        <p:spPr bwMode="auto">
          <a:xfrm>
            <a:off x="0" y="0"/>
            <a:ext cx="2971800" cy="466725"/>
          </a:xfrm>
          <a:prstGeom prst="rect">
            <a:avLst/>
          </a:prstGeom>
          <a:noFill/>
          <a:ln w="12700">
            <a:noFill/>
            <a:miter lim="800000"/>
            <a:headEnd/>
            <a:tailEnd/>
          </a:ln>
        </p:spPr>
        <p:txBody>
          <a:bodyPr wrap="none" lIns="89520" tIns="44760" rIns="89520" bIns="44760" anchor="ctr"/>
          <a:lstStyle/>
          <a:p>
            <a:endParaRPr lang="en-US">
              <a:latin typeface="Calibri" pitchFamily="34" charset="0"/>
            </a:endParaRPr>
          </a:p>
        </p:txBody>
      </p:sp>
      <p:sp>
        <p:nvSpPr>
          <p:cNvPr id="168971" name="Rectangle 10"/>
          <p:cNvSpPr>
            <a:spLocks noGrp="1" noRot="1" noChangeAspect="1" noChangeArrowheads="1" noTextEdit="1"/>
          </p:cNvSpPr>
          <p:nvPr>
            <p:ph type="sldImg"/>
          </p:nvPr>
        </p:nvSpPr>
        <p:spPr bwMode="auto">
          <a:xfrm>
            <a:off x="1109663" y="704850"/>
            <a:ext cx="4640262" cy="3479800"/>
          </a:xfrm>
          <a:noFill/>
          <a:ln cap="flat">
            <a:solidFill>
              <a:schemeClr val="tx1"/>
            </a:solidFill>
            <a:miter lim="800000"/>
            <a:headEnd/>
            <a:tailEnd/>
          </a:ln>
        </p:spPr>
      </p:sp>
      <p:sp>
        <p:nvSpPr>
          <p:cNvPr id="168972" name="Rectangle 11"/>
          <p:cNvSpPr>
            <a:spLocks noGrp="1" noChangeArrowheads="1"/>
          </p:cNvSpPr>
          <p:nvPr>
            <p:ph type="body" idx="1"/>
          </p:nvPr>
        </p:nvSpPr>
        <p:spPr bwMode="auto">
          <a:xfrm>
            <a:off x="914400" y="4424363"/>
            <a:ext cx="5029200" cy="4191000"/>
          </a:xfrm>
          <a:noFill/>
        </p:spPr>
        <p:txBody>
          <a:bodyPr wrap="square" lIns="90483" tIns="44448" rIns="90483" bIns="44448" numCol="1" anchor="t" anchorCtr="0" compatLnSpc="1">
            <a:prstTxWarp prst="textNoShape">
              <a:avLst/>
            </a:prstTxWarp>
          </a:bodyPr>
          <a:lstStyle/>
          <a:p>
            <a:pPr>
              <a:spcBef>
                <a:spcPct val="0"/>
              </a:spcBef>
            </a:pPr>
            <a:r>
              <a:rPr lang="en-US" smtClean="0"/>
              <a:t>There are many variations of this.  Sleep hygiene refers to basic principles attempting to promote homeostatic sleep drive in synchrony with biologic clock alerting influences while minimizing sleep external factors and maximizing sleep promoting external factors.  Occasionally this is all that is needed for mild insomnia.  Emphasize caffeine – remember caffeine is a model for insomnia in humans.</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5A16131-0F40-4A4D-8EF0-A5B66774CCE1}" type="slidenum">
              <a:rPr lang="en-US"/>
              <a:pPr fontAlgn="base">
                <a:spcBef>
                  <a:spcPct val="0"/>
                </a:spcBef>
                <a:spcAft>
                  <a:spcPct val="0"/>
                </a:spcAft>
              </a:pPr>
              <a:t>83</a:t>
            </a:fld>
            <a:endParaRPr lang="en-US"/>
          </a:p>
        </p:txBody>
      </p:sp>
      <p:sp>
        <p:nvSpPr>
          <p:cNvPr id="1699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998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These are all commonly used, but only benzodiazepines, non-benzodiazepine hypnotics and melatonin receptor agonists are approved by the FDA for insomnia.</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DD51FA3-15D5-4C24-AC95-7B9F65CBFA50}" type="slidenum">
              <a:rPr lang="en-US"/>
              <a:pPr fontAlgn="base">
                <a:spcBef>
                  <a:spcPct val="0"/>
                </a:spcBef>
                <a:spcAft>
                  <a:spcPct val="0"/>
                </a:spcAft>
              </a:pPr>
              <a:t>84</a:t>
            </a:fld>
            <a:endParaRPr lang="en-US"/>
          </a:p>
        </p:txBody>
      </p:sp>
      <p:sp>
        <p:nvSpPr>
          <p:cNvPr id="1710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101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F106D3E-AAC2-4DF5-A5D0-E2EC0FAF8596}" type="slidenum">
              <a:rPr lang="en-US"/>
              <a:pPr fontAlgn="base">
                <a:spcBef>
                  <a:spcPct val="0"/>
                </a:spcBef>
                <a:spcAft>
                  <a:spcPct val="0"/>
                </a:spcAft>
              </a:pPr>
              <a:t>91</a:t>
            </a:fld>
            <a:endParaRPr lang="en-US"/>
          </a:p>
        </p:txBody>
      </p:sp>
      <p:sp>
        <p:nvSpPr>
          <p:cNvPr id="1720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2036" name="Rectangle 3"/>
          <p:cNvSpPr>
            <a:spLocks noGrp="1" noChangeArrowheads="1"/>
          </p:cNvSpPr>
          <p:nvPr>
            <p:ph type="body" idx="1"/>
          </p:nvPr>
        </p:nvSpPr>
        <p:spPr bwMode="auto">
          <a:xfrm>
            <a:off x="914400" y="4424363"/>
            <a:ext cx="5029200" cy="4191000"/>
          </a:xfrm>
          <a:noFill/>
        </p:spPr>
        <p:txBody>
          <a:bodyPr wrap="square" numCol="1" anchor="t" anchorCtr="0" compatLnSpc="1">
            <a:prstTxWarp prst="textNoShape">
              <a:avLst/>
            </a:prstTxWarp>
          </a:bodyPr>
          <a:lstStyle/>
          <a:p>
            <a:pPr>
              <a:spcBef>
                <a:spcPct val="0"/>
              </a:spcBef>
            </a:pPr>
            <a:r>
              <a:rPr lang="en-US" smtClean="0"/>
              <a:t>Long term open label studies support little tolerance.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C88FBCC-34F1-4B5D-AAE0-51D0BB2DE769}" type="slidenum">
              <a:rPr lang="en-US"/>
              <a:pPr fontAlgn="base">
                <a:spcBef>
                  <a:spcPct val="0"/>
                </a:spcBef>
                <a:spcAft>
                  <a:spcPct val="0"/>
                </a:spcAft>
              </a:pPr>
              <a:t>9</a:t>
            </a:fld>
            <a:endParaRPr lang="en-US"/>
          </a:p>
        </p:txBody>
      </p:sp>
      <p:sp>
        <p:nvSpPr>
          <p:cNvPr id="1269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698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339F5C1-0691-4078-9371-7C5A16E3422B}" type="slidenum">
              <a:rPr lang="en-US"/>
              <a:pPr fontAlgn="base">
                <a:spcBef>
                  <a:spcPct val="0"/>
                </a:spcBef>
                <a:spcAft>
                  <a:spcPct val="0"/>
                </a:spcAft>
              </a:pPr>
              <a:t>92</a:t>
            </a:fld>
            <a:endParaRPr lang="en-US"/>
          </a:p>
        </p:txBody>
      </p:sp>
      <p:sp>
        <p:nvSpPr>
          <p:cNvPr id="1730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3060" name="Rectangle 3"/>
          <p:cNvSpPr>
            <a:spLocks noGrp="1" noChangeArrowheads="1"/>
          </p:cNvSpPr>
          <p:nvPr>
            <p:ph type="body" idx="1"/>
          </p:nvPr>
        </p:nvSpPr>
        <p:spPr bwMode="auto">
          <a:xfrm>
            <a:off x="914400" y="4424363"/>
            <a:ext cx="5029200" cy="4191000"/>
          </a:xfrm>
          <a:noFill/>
        </p:spPr>
        <p:txBody>
          <a:bodyPr wrap="square" numCol="1" anchor="t" anchorCtr="0" compatLnSpc="1">
            <a:prstTxWarp prst="textNoShape">
              <a:avLst/>
            </a:prstTxWarp>
          </a:bodyPr>
          <a:lstStyle/>
          <a:p>
            <a:pPr>
              <a:spcBef>
                <a:spcPct val="0"/>
              </a:spcBef>
            </a:pPr>
            <a:r>
              <a:rPr lang="en-US" smtClean="0"/>
              <a:t>Studies support both daily and intermittent dosing.  I taper, although this is probably not necessary.</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F805B72-B8C0-48CC-94E9-84C5112D68F3}" type="slidenum">
              <a:rPr lang="en-US"/>
              <a:pPr fontAlgn="base">
                <a:spcBef>
                  <a:spcPct val="0"/>
                </a:spcBef>
                <a:spcAft>
                  <a:spcPct val="0"/>
                </a:spcAft>
              </a:pPr>
              <a:t>94</a:t>
            </a:fld>
            <a:endParaRPr lang="en-US"/>
          </a:p>
        </p:txBody>
      </p:sp>
      <p:sp>
        <p:nvSpPr>
          <p:cNvPr id="1740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0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3902F1B-135A-4D56-9C58-107CE707A545}" type="slidenum">
              <a:rPr lang="en-US"/>
              <a:pPr fontAlgn="base">
                <a:spcBef>
                  <a:spcPct val="0"/>
                </a:spcBef>
                <a:spcAft>
                  <a:spcPct val="0"/>
                </a:spcAft>
              </a:pPr>
              <a:t>95</a:t>
            </a:fld>
            <a:endParaRPr lang="en-US"/>
          </a:p>
        </p:txBody>
      </p:sp>
      <p:sp>
        <p:nvSpPr>
          <p:cNvPr id="1751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510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99F12F3-AF95-4A11-9241-17019FBFAC39}" type="slidenum">
              <a:rPr lang="en-US"/>
              <a:pPr fontAlgn="base">
                <a:spcBef>
                  <a:spcPct val="0"/>
                </a:spcBef>
                <a:spcAft>
                  <a:spcPct val="0"/>
                </a:spcAft>
              </a:pPr>
              <a:t>101</a:t>
            </a:fld>
            <a:endParaRPr lang="en-US"/>
          </a:p>
        </p:txBody>
      </p:sp>
      <p:sp>
        <p:nvSpPr>
          <p:cNvPr id="1761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613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en-US" smtClean="0"/>
              <a:t>SMEI</a:t>
            </a:r>
          </a:p>
        </p:txBody>
      </p:sp>
      <p:sp>
        <p:nvSpPr>
          <p:cNvPr id="177155" name="Rectangle 3"/>
          <p:cNvSpPr>
            <a:spLocks noGrp="1" noChangeArrowheads="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459BADEF-8490-44CB-BE10-A9371E435E8F}" type="datetime8">
              <a:rPr lang="en-US"/>
              <a:pPr fontAlgn="base">
                <a:spcBef>
                  <a:spcPct val="0"/>
                </a:spcBef>
                <a:spcAft>
                  <a:spcPct val="0"/>
                </a:spcAft>
              </a:pPr>
              <a:t>1/28/2023 12:59 AM</a:t>
            </a:fld>
            <a:endParaRPr lang="en-US"/>
          </a:p>
        </p:txBody>
      </p:sp>
      <p:sp>
        <p:nvSpPr>
          <p:cNvPr id="177156"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smtClean="0"/>
              <a:t>Optional Slides</a:t>
            </a:r>
          </a:p>
        </p:txBody>
      </p:sp>
      <p:sp>
        <p:nvSpPr>
          <p:cNvPr id="17715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CADED47-E290-4AC4-80E3-02C4A203EA51}" type="slidenum">
              <a:rPr lang="en-US"/>
              <a:pPr fontAlgn="base">
                <a:spcBef>
                  <a:spcPct val="0"/>
                </a:spcBef>
                <a:spcAft>
                  <a:spcPct val="0"/>
                </a:spcAft>
              </a:pPr>
              <a:t>104</a:t>
            </a:fld>
            <a:endParaRPr lang="en-US"/>
          </a:p>
        </p:txBody>
      </p:sp>
      <p:sp>
        <p:nvSpPr>
          <p:cNvPr id="177158" name="Rectangle 4"/>
          <p:cNvSpPr>
            <a:spLocks noGrp="1" noRot="1" noChangeAspect="1" noChangeArrowheads="1" noTextEdit="1"/>
          </p:cNvSpPr>
          <p:nvPr>
            <p:ph type="sldImg"/>
          </p:nvPr>
        </p:nvSpPr>
        <p:spPr bwMode="auto">
          <a:noFill/>
          <a:ln>
            <a:solidFill>
              <a:srgbClr val="000000"/>
            </a:solidFill>
            <a:miter lim="800000"/>
            <a:headEnd/>
            <a:tailEnd/>
          </a:ln>
        </p:spPr>
      </p:sp>
      <p:sp>
        <p:nvSpPr>
          <p:cNvPr id="177159" name="Rectangle 5"/>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OPTIONAL</a:t>
            </a:r>
          </a:p>
          <a:p>
            <a:pPr>
              <a:spcBef>
                <a:spcPct val="0"/>
              </a:spcBef>
            </a:pPr>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bwMode="auto">
          <a:noFill/>
          <a:ln>
            <a:solidFill>
              <a:srgbClr val="000000"/>
            </a:solidFill>
            <a:miter lim="800000"/>
            <a:headEnd/>
            <a:tailEnd/>
          </a:ln>
        </p:spPr>
      </p:sp>
      <p:sp>
        <p:nvSpPr>
          <p:cNvPr id="17817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781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16CE621-2BAB-456F-BA7F-864E29E1EA40}" type="slidenum">
              <a:rPr lang="en-US"/>
              <a:pPr fontAlgn="base">
                <a:spcBef>
                  <a:spcPct val="0"/>
                </a:spcBef>
                <a:spcAft>
                  <a:spcPct val="0"/>
                </a:spcAft>
              </a:pPr>
              <a:t>105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94C4EAB-7E89-497C-A8B8-6E1389F37D3B}" type="slidenum">
              <a:rPr lang="en-US"/>
              <a:pPr fontAlgn="base">
                <a:spcBef>
                  <a:spcPct val="0"/>
                </a:spcBef>
                <a:spcAft>
                  <a:spcPct val="0"/>
                </a:spcAft>
              </a:pPr>
              <a:t>10</a:t>
            </a:fld>
            <a:endParaRPr lang="en-US"/>
          </a:p>
        </p:txBody>
      </p:sp>
      <p:sp>
        <p:nvSpPr>
          <p:cNvPr id="1280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8004" name="Rectangle 3"/>
          <p:cNvSpPr>
            <a:spLocks noGrp="1" noChangeArrowheads="1"/>
          </p:cNvSpPr>
          <p:nvPr>
            <p:ph type="body" idx="1"/>
          </p:nvPr>
        </p:nvSpPr>
        <p:spPr bwMode="auto">
          <a:xfrm>
            <a:off x="914400" y="4424363"/>
            <a:ext cx="5029200" cy="4191000"/>
          </a:xfrm>
          <a:noFill/>
        </p:spPr>
        <p:txBody>
          <a:bodyPr wrap="square" numCol="1" anchor="t" anchorCtr="0" compatLnSpc="1">
            <a:prstTxWarp prst="textNoShape">
              <a:avLst/>
            </a:prstTxWarp>
          </a:bodyPr>
          <a:lstStyle/>
          <a:p>
            <a:pPr>
              <a:lnSpc>
                <a:spcPct val="90000"/>
              </a:lnSpc>
              <a:spcBef>
                <a:spcPct val="0"/>
              </a:spcBef>
            </a:pPr>
            <a:r>
              <a:rPr lang="en-US" dirty="0" smtClean="0"/>
              <a:t>The ascending arousal system largely originates has two major branches.  1)  An ascending pathway to the thalamus that activates the thalamic relay neurons that are crucial for transmission of information to the cerebral cortex.  The major source of upper brainstem input to the thalamic-relay nuclei, as well as to the reticular nucleus of the thalamus, is a pair of acetylcholine-producing cell groups: the </a:t>
            </a:r>
            <a:r>
              <a:rPr lang="en-US" dirty="0" err="1" smtClean="0"/>
              <a:t>pedunculopontine</a:t>
            </a:r>
            <a:r>
              <a:rPr lang="en-US" dirty="0" smtClean="0"/>
              <a:t> and </a:t>
            </a:r>
            <a:r>
              <a:rPr lang="en-US" dirty="0" err="1" smtClean="0"/>
              <a:t>laterodorsal</a:t>
            </a:r>
            <a:r>
              <a:rPr lang="en-US" dirty="0" smtClean="0"/>
              <a:t> tegmental nuclei (PPT/LDT).  The neurons of the PPT/LDT fire most rapidly during wakefulness and REM and are much less active in NREM.  Their input to the reticular nucleus of the thalamus is crucial because it sits between the thalamic-relay nuclei and cerebral cortex, acting as a gating mechanism that can block transmission between the thalamus and cerebral cortex.</a:t>
            </a:r>
          </a:p>
          <a:p>
            <a:pPr>
              <a:lnSpc>
                <a:spcPct val="90000"/>
              </a:lnSpc>
              <a:spcBef>
                <a:spcPct val="0"/>
              </a:spcBef>
            </a:pPr>
            <a:r>
              <a:rPr lang="en-US" dirty="0" smtClean="0"/>
              <a:t>2)  The second system bypasses the thalamus and instead activates neurons in the lateral hypothalamic area and basal forebrain, and throughout the cerebral cortex. This pathway originates from monoaminergic neurons in the upper brainstem and caudal hypothalamus, including the noradrenergic locus </a:t>
            </a:r>
            <a:r>
              <a:rPr lang="en-US" dirty="0" err="1" smtClean="0"/>
              <a:t>coeruleus</a:t>
            </a:r>
            <a:r>
              <a:rPr lang="en-US" dirty="0" smtClean="0"/>
              <a:t>, serotoninergic dorsal and median raphe nuclei, dopaminergic ventral periaqueductal grey matter and histaminergic </a:t>
            </a:r>
            <a:r>
              <a:rPr lang="en-US" dirty="0" err="1" smtClean="0"/>
              <a:t>tuberomammillary</a:t>
            </a:r>
            <a:r>
              <a:rPr lang="en-US" dirty="0" smtClean="0"/>
              <a:t> neurons.  The input to the cerebral cortex is augmented by lateral hypothalamic </a:t>
            </a:r>
            <a:r>
              <a:rPr lang="en-US" dirty="0" err="1" smtClean="0"/>
              <a:t>peptidergic</a:t>
            </a:r>
            <a:r>
              <a:rPr lang="en-US" dirty="0" smtClean="0"/>
              <a:t> neurons (MCH or orexin/</a:t>
            </a:r>
            <a:r>
              <a:rPr lang="en-US" dirty="0" err="1" smtClean="0"/>
              <a:t>hypocretin</a:t>
            </a:r>
            <a:r>
              <a:rPr lang="en-US" dirty="0" smtClean="0"/>
              <a:t>) and BF neurons (Ach, GABA).  Lesions here produce profound and long-lasting sleepiness, even coma.  These neurons fire during wakefulness, slow down during NREM sleep, and stop during REM sleep.  Orexin/</a:t>
            </a:r>
            <a:r>
              <a:rPr lang="en-US" dirty="0" err="1" smtClean="0"/>
              <a:t>hypocretin</a:t>
            </a:r>
            <a:r>
              <a:rPr lang="en-US" dirty="0" smtClean="0"/>
              <a:t> neurons in the LHA are most active during wakefulness whereas MCH neurons are active during REM sleep.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EA82E0A-FB16-4058-8AA8-5E002D970508}" type="slidenum">
              <a:rPr lang="en-US"/>
              <a:pPr fontAlgn="base">
                <a:spcBef>
                  <a:spcPct val="0"/>
                </a:spcBef>
                <a:spcAft>
                  <a:spcPct val="0"/>
                </a:spcAft>
              </a:pPr>
              <a:t>11</a:t>
            </a:fld>
            <a:endParaRPr lang="en-US"/>
          </a:p>
        </p:txBody>
      </p:sp>
      <p:sp>
        <p:nvSpPr>
          <p:cNvPr id="1290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9028" name="Rectangle 3"/>
          <p:cNvSpPr>
            <a:spLocks noGrp="1" noChangeArrowheads="1"/>
          </p:cNvSpPr>
          <p:nvPr>
            <p:ph type="body" idx="1"/>
          </p:nvPr>
        </p:nvSpPr>
        <p:spPr bwMode="auto">
          <a:xfrm>
            <a:off x="914400" y="4424363"/>
            <a:ext cx="5029200" cy="4191000"/>
          </a:xfrm>
          <a:noFill/>
        </p:spPr>
        <p:txBody>
          <a:bodyPr wrap="square" numCol="1" anchor="t" anchorCtr="0" compatLnSpc="1">
            <a:prstTxWarp prst="textNoShape">
              <a:avLst/>
            </a:prstTxWarp>
          </a:bodyPr>
          <a:lstStyle/>
          <a:p>
            <a:pPr>
              <a:spcBef>
                <a:spcPct val="0"/>
              </a:spcBef>
            </a:pPr>
            <a:r>
              <a:rPr lang="en-US" smtClean="0"/>
              <a:t>VLPO promotes sleep.  VLPO lesions produce insomnia.  VLPO active primarily during sleep – GABA and galanin: these neurons form a dense cluster as well as a more diffuse extended area.  Lesions of the VLPO cluster reduces NREM sleep, whereas lesions of the extended VLPO disrupts REM sleep.  Extended VLPO projects primarily to LC and DR.  VLPO cluster projects more heavily to histaminergic neurons which are closely linked to transitions between arousal and NREM sleep.  </a:t>
            </a:r>
          </a:p>
          <a:p>
            <a:pPr>
              <a:spcBef>
                <a:spcPct val="0"/>
              </a:spcBef>
            </a:pPr>
            <a:endParaRPr lang="en-US" smtClean="0"/>
          </a:p>
          <a:p>
            <a:pPr>
              <a:spcBef>
                <a:spcPct val="0"/>
              </a:spcBef>
            </a:pPr>
            <a:r>
              <a:rPr lang="en-US" smtClean="0"/>
              <a:t>The VLPO also receives afferents from each of the major monoaminergic systems – noradrenaline and serotonin inhibit VLPO neurons.  GABA from tuberomammillary neurons inhibit VLPO.  Therefore the VLPO is inhibited by the very systems that it inhibits.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6005241-DFF7-455E-91AE-5F8E9186D1D8}" type="slidenum">
              <a:rPr lang="en-US"/>
              <a:pPr fontAlgn="base">
                <a:spcBef>
                  <a:spcPct val="0"/>
                </a:spcBef>
                <a:spcAft>
                  <a:spcPct val="0"/>
                </a:spcAft>
              </a:pPr>
              <a:t>12</a:t>
            </a:fld>
            <a:endParaRPr lang="en-US"/>
          </a:p>
        </p:txBody>
      </p:sp>
      <p:sp>
        <p:nvSpPr>
          <p:cNvPr id="1300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0052" name="Rectangle 3"/>
          <p:cNvSpPr>
            <a:spLocks noGrp="1" noChangeArrowheads="1"/>
          </p:cNvSpPr>
          <p:nvPr>
            <p:ph type="body" idx="1"/>
          </p:nvPr>
        </p:nvSpPr>
        <p:spPr bwMode="auto">
          <a:xfrm>
            <a:off x="914400" y="4424363"/>
            <a:ext cx="5029200" cy="4191000"/>
          </a:xfrm>
          <a:noFill/>
        </p:spPr>
        <p:txBody>
          <a:bodyPr wrap="square" numCol="1" anchor="t" anchorCtr="0" compatLnSpc="1">
            <a:prstTxWarp prst="textNoShape">
              <a:avLst/>
            </a:prstTxWarp>
          </a:bodyPr>
          <a:lstStyle/>
          <a:p>
            <a:pPr>
              <a:spcBef>
                <a:spcPct val="0"/>
              </a:spcBef>
            </a:pPr>
            <a:r>
              <a:rPr lang="en-US" smtClean="0"/>
              <a:t>A circuit containing mutually inhibitory elements sets up a self-reinforcing loop, where activity in one of the competeing sides shuts down inhibitory inputs from the other side, and therefore disinhibits its own action.  Mathematical models show that when either side of a flip-flop circuit is weakened, homeostatic forces cause the switch to ride closer to its transition point during both states.  As a result, there is an increase in transitions, both during the wake and the sleep periods, regardless of which side is weakened.  This is seen in animals with VLPO lesions which fall asleep about twice as often as normal animals, wake up much more often during their sleep cycle and, on the whole, only sleep for about ¼ as long per bout.  Similar to elderly patients who experience age related loss of VLPO neurons.</a:t>
            </a:r>
          </a:p>
          <a:p>
            <a:pPr>
              <a:spcBef>
                <a:spcPct val="0"/>
              </a:spcBef>
            </a:pPr>
            <a:endParaRPr lang="en-US" smtClean="0"/>
          </a:p>
          <a:p>
            <a:pPr>
              <a:spcBef>
                <a:spcPct val="0"/>
              </a:spcBef>
            </a:pPr>
            <a:r>
              <a:rPr lang="en-US" smtClean="0"/>
              <a:t>Orexin/hypocretin produced in the posterior half of the LHA.  These neurons are active during wake especially during motor activity when animals actively explore their environment.  These neurons reinforce the arousal system but don’t inhibit the VLPO.  This may stabilize the “flip-flop” switch (like a finger).</a:t>
            </a:r>
          </a:p>
          <a:p>
            <a:pPr>
              <a:spcBef>
                <a:spcPct val="0"/>
              </a:spcBef>
            </a:pPr>
            <a:endParaRPr lang="en-US" smtClean="0"/>
          </a:p>
          <a:p>
            <a:pPr>
              <a:spcBef>
                <a:spcPct val="0"/>
              </a:spcBef>
            </a:pPr>
            <a:r>
              <a:rPr lang="en-US" smtClean="0"/>
              <a:t>Homeostatic sleep drive may be related to accumulation of adenosine which may activate VLPO.</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A390C81-45CF-4B35-B76B-5325F6261D05}" type="slidenum">
              <a:rPr lang="en-US"/>
              <a:pPr fontAlgn="base">
                <a:spcBef>
                  <a:spcPct val="0"/>
                </a:spcBef>
                <a:spcAft>
                  <a:spcPct val="0"/>
                </a:spcAft>
              </a:pPr>
              <a:t>13</a:t>
            </a:fld>
            <a:endParaRPr lang="en-US"/>
          </a:p>
        </p:txBody>
      </p:sp>
      <p:sp>
        <p:nvSpPr>
          <p:cNvPr id="1310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1076" name="Rectangle 3"/>
          <p:cNvSpPr>
            <a:spLocks noGrp="1" noChangeArrowheads="1"/>
          </p:cNvSpPr>
          <p:nvPr>
            <p:ph type="body" idx="1"/>
          </p:nvPr>
        </p:nvSpPr>
        <p:spPr bwMode="auto">
          <a:xfrm>
            <a:off x="914400" y="4424363"/>
            <a:ext cx="5029200" cy="4191000"/>
          </a:xfrm>
          <a:noFill/>
        </p:spPr>
        <p:txBody>
          <a:bodyPr wrap="square" numCol="1" anchor="t" anchorCtr="0" compatLnSpc="1">
            <a:prstTxWarp prst="textNoShape">
              <a:avLst/>
            </a:prstTxWarp>
          </a:bodyPr>
          <a:lstStyle/>
          <a:p>
            <a:pPr>
              <a:lnSpc>
                <a:spcPct val="90000"/>
              </a:lnSpc>
              <a:spcBef>
                <a:spcPct val="0"/>
              </a:spcBef>
            </a:pPr>
            <a:r>
              <a:rPr lang="en-US" smtClean="0"/>
              <a:t>SCN’s major projections are to adjacent subparaventricular zone (SPZ) and the dorsomedial nucleus of the mypothalamus (DMH).  This has a SPZ ventral part (lesions of ventral SPZ disrupt the circadian rhythms of sleep and wakefulness as well as locomotor activity, but have minimal effects on body-temperature) and SPZ dorsal (lesions of dorsal SPZ severly impair circadian rhythms of body temperature but not wake-sleep or locomotor activity).</a:t>
            </a:r>
          </a:p>
          <a:p>
            <a:pPr>
              <a:lnSpc>
                <a:spcPct val="90000"/>
              </a:lnSpc>
              <a:spcBef>
                <a:spcPct val="0"/>
              </a:spcBef>
            </a:pPr>
            <a:endParaRPr lang="en-US" smtClean="0"/>
          </a:p>
          <a:p>
            <a:pPr>
              <a:lnSpc>
                <a:spcPct val="90000"/>
              </a:lnSpc>
              <a:spcBef>
                <a:spcPct val="0"/>
              </a:spcBef>
            </a:pPr>
            <a:r>
              <a:rPr lang="en-US" smtClean="0"/>
              <a:t>Major target of SPZ isnthe DMH.  The DMH receives many more input from SPZ than SCN thus the SPZ can amplify the output of the SCN.  DMH lesions profoundly diminish circadian rhythms of sleep and wakefulness, as well as locomotor activity, corticosteroid secretion, and feeding.  </a:t>
            </a:r>
          </a:p>
          <a:p>
            <a:pPr>
              <a:lnSpc>
                <a:spcPct val="90000"/>
              </a:lnSpc>
              <a:spcBef>
                <a:spcPct val="0"/>
              </a:spcBef>
            </a:pPr>
            <a:endParaRPr lang="en-US" smtClean="0"/>
          </a:p>
          <a:p>
            <a:pPr>
              <a:lnSpc>
                <a:spcPct val="90000"/>
              </a:lnSpc>
              <a:spcBef>
                <a:spcPct val="0"/>
              </a:spcBef>
            </a:pPr>
            <a:r>
              <a:rPr lang="en-US" smtClean="0"/>
              <a:t>The DMH is one of the largest sources of input to the VLPO and orexin neruons and is crucial for conveying SCNH influences to the wake-sleep-regulatory system.  DMH to VLPO comes largely from GABA (promotes wake by inhibiting sleep).  DMH projects to LHA (glutamate and TRH).  DMH more active during wake than sleep.</a:t>
            </a:r>
          </a:p>
          <a:p>
            <a:pPr>
              <a:lnSpc>
                <a:spcPct val="90000"/>
              </a:lnSpc>
              <a:spcBef>
                <a:spcPct val="0"/>
              </a:spcBef>
            </a:pPr>
            <a:endParaRPr lang="en-US" smtClean="0"/>
          </a:p>
          <a:p>
            <a:pPr>
              <a:lnSpc>
                <a:spcPct val="90000"/>
              </a:lnSpc>
              <a:spcBef>
                <a:spcPct val="0"/>
              </a:spcBef>
            </a:pPr>
            <a:r>
              <a:rPr lang="en-US" smtClean="0"/>
              <a:t>Why so complicated?  SCN is always active during light and the VLPO is always active during sleep. Nocturnal/dirunal animals must have circuitry allowing for circadian cycles to be set in opposite phases, despite an identical clock input and sleep-control system.  Finland bats.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a:off x="309563" y="681038"/>
            <a:ext cx="4603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268288" y="681038"/>
            <a:ext cx="2857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p:cNvSpPr/>
          <p:nvPr/>
        </p:nvSpPr>
        <p:spPr>
          <a:xfrm>
            <a:off x="249238"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9"/>
          <p:cNvSpPr/>
          <p:nvPr/>
        </p:nvSpPr>
        <p:spPr>
          <a:xfrm>
            <a:off x="222250" y="681038"/>
            <a:ext cx="793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Rectangle 10"/>
          <p:cNvSpPr/>
          <p:nvPr/>
        </p:nvSpPr>
        <p:spPr>
          <a:xfrm>
            <a:off x="255588" y="5046663"/>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ctangle 11"/>
          <p:cNvSpPr/>
          <p:nvPr/>
        </p:nvSpPr>
        <p:spPr>
          <a:xfrm>
            <a:off x="255588"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Rectangle 12"/>
          <p:cNvSpPr/>
          <p:nvPr/>
        </p:nvSpPr>
        <p:spPr>
          <a:xfrm>
            <a:off x="255588"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ectangle 13"/>
          <p:cNvSpPr/>
          <p:nvPr/>
        </p:nvSpPr>
        <p:spPr>
          <a:xfrm>
            <a:off x="255588" y="4541838"/>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lang="en-US" smtClean="0"/>
              <a:t>Click to edit Master title style</a:t>
            </a:r>
            <a:endParaRPr lang="en-US"/>
          </a:p>
        </p:txBody>
      </p:sp>
      <p:sp>
        <p:nvSpPr>
          <p:cNvPr id="9" name="Subtitle 8"/>
          <p:cNvSpPr>
            <a:spLocks noGrp="1"/>
          </p:cNvSpPr>
          <p:nvPr>
            <p:ph type="subTitle" idx="1"/>
          </p:nvPr>
        </p:nvSpPr>
        <p:spPr>
          <a:xfrm>
            <a:off x="914400" y="2834640"/>
            <a:ext cx="7772400" cy="1508760"/>
          </a:xfrm>
        </p:spPr>
        <p:txBody>
          <a:bodyPr lIns="100584"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5" name="Date Placeholder 27"/>
          <p:cNvSpPr>
            <a:spLocks noGrp="1"/>
          </p:cNvSpPr>
          <p:nvPr>
            <p:ph type="dt" sz="half" idx="10"/>
          </p:nvPr>
        </p:nvSpPr>
        <p:spPr/>
        <p:txBody>
          <a:bodyPr/>
          <a:lstStyle>
            <a:lvl1pPr>
              <a:defRPr/>
            </a:lvl1pPr>
            <a:extLst/>
          </a:lstStyle>
          <a:p>
            <a:pPr>
              <a:defRPr/>
            </a:pPr>
            <a:fld id="{C412CC9D-19D6-4E1C-85DB-7D40531CB056}" type="datetime1">
              <a:rPr lang="en-US"/>
              <a:pPr>
                <a:defRPr/>
              </a:pPr>
              <a:t>1/28/2023</a:t>
            </a:fld>
            <a:endParaRPr lang="en-US"/>
          </a:p>
        </p:txBody>
      </p:sp>
      <p:sp>
        <p:nvSpPr>
          <p:cNvPr id="16" name="Footer Placeholder 16"/>
          <p:cNvSpPr>
            <a:spLocks noGrp="1"/>
          </p:cNvSpPr>
          <p:nvPr>
            <p:ph type="ftr" sz="quarter" idx="11"/>
          </p:nvPr>
        </p:nvSpPr>
        <p:spPr/>
        <p:txBody>
          <a:bodyPr/>
          <a:lstStyle>
            <a:lvl1pPr>
              <a:defRPr/>
            </a:lvl1pPr>
            <a:extLst/>
          </a:lstStyle>
          <a:p>
            <a:pPr>
              <a:defRPr/>
            </a:pPr>
            <a:r>
              <a:rPr lang="en-US"/>
              <a:t>Insomnia</a:t>
            </a:r>
          </a:p>
        </p:txBody>
      </p:sp>
      <p:sp>
        <p:nvSpPr>
          <p:cNvPr id="17" name="Slide Number Placeholder 28"/>
          <p:cNvSpPr>
            <a:spLocks noGrp="1"/>
          </p:cNvSpPr>
          <p:nvPr>
            <p:ph type="sldNum" sz="quarter" idx="12"/>
          </p:nvPr>
        </p:nvSpPr>
        <p:spPr/>
        <p:txBody>
          <a:bodyPr/>
          <a:lstStyle>
            <a:lvl1pPr>
              <a:defRPr/>
            </a:lvl1pPr>
            <a:extLst/>
          </a:lstStyle>
          <a:p>
            <a:pPr>
              <a:defRPr/>
            </a:pPr>
            <a:fld id="{235D8341-0DD7-46B6-B383-96E1AF406A0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0FFED4FC-E366-4ACD-8159-B1AD096B7ED3}" type="datetime1">
              <a:rPr lang="en-US"/>
              <a:pPr>
                <a:defRPr/>
              </a:pPr>
              <a:t>1/28/2023</a:t>
            </a:fld>
            <a:endParaRPr lang="en-US"/>
          </a:p>
        </p:txBody>
      </p:sp>
      <p:sp>
        <p:nvSpPr>
          <p:cNvPr id="5" name="Footer Placeholder 2"/>
          <p:cNvSpPr>
            <a:spLocks noGrp="1"/>
          </p:cNvSpPr>
          <p:nvPr>
            <p:ph type="ftr" sz="quarter" idx="11"/>
          </p:nvPr>
        </p:nvSpPr>
        <p:spPr/>
        <p:txBody>
          <a:bodyPr/>
          <a:lstStyle>
            <a:lvl1pPr>
              <a:defRPr/>
            </a:lvl1pPr>
          </a:lstStyle>
          <a:p>
            <a:pPr>
              <a:defRPr/>
            </a:pPr>
            <a:r>
              <a:rPr lang="en-US"/>
              <a:t>Insomnia</a:t>
            </a:r>
          </a:p>
        </p:txBody>
      </p:sp>
      <p:sp>
        <p:nvSpPr>
          <p:cNvPr id="6" name="Slide Number Placeholder 22"/>
          <p:cNvSpPr>
            <a:spLocks noGrp="1"/>
          </p:cNvSpPr>
          <p:nvPr>
            <p:ph type="sldNum" sz="quarter" idx="12"/>
          </p:nvPr>
        </p:nvSpPr>
        <p:spPr/>
        <p:txBody>
          <a:bodyPr/>
          <a:lstStyle>
            <a:lvl1pPr>
              <a:defRPr/>
            </a:lvl1pPr>
          </a:lstStyle>
          <a:p>
            <a:pPr>
              <a:defRPr/>
            </a:pPr>
            <a:fld id="{3640BC81-6219-4B1F-86EA-D448E87722B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5867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7D8A96FC-0803-4E96-9624-5ABD93EB4291}" type="datetime1">
              <a:rPr lang="en-US"/>
              <a:pPr>
                <a:defRPr/>
              </a:pPr>
              <a:t>1/28/2023</a:t>
            </a:fld>
            <a:endParaRPr lang="en-US"/>
          </a:p>
        </p:txBody>
      </p:sp>
      <p:sp>
        <p:nvSpPr>
          <p:cNvPr id="5" name="Footer Placeholder 2"/>
          <p:cNvSpPr>
            <a:spLocks noGrp="1"/>
          </p:cNvSpPr>
          <p:nvPr>
            <p:ph type="ftr" sz="quarter" idx="11"/>
          </p:nvPr>
        </p:nvSpPr>
        <p:spPr/>
        <p:txBody>
          <a:bodyPr/>
          <a:lstStyle>
            <a:lvl1pPr>
              <a:defRPr/>
            </a:lvl1pPr>
          </a:lstStyle>
          <a:p>
            <a:pPr>
              <a:defRPr/>
            </a:pPr>
            <a:r>
              <a:rPr lang="en-US"/>
              <a:t>Insomnia</a:t>
            </a:r>
          </a:p>
        </p:txBody>
      </p:sp>
      <p:sp>
        <p:nvSpPr>
          <p:cNvPr id="6" name="Slide Number Placeholder 22"/>
          <p:cNvSpPr>
            <a:spLocks noGrp="1"/>
          </p:cNvSpPr>
          <p:nvPr>
            <p:ph type="sldNum" sz="quarter" idx="12"/>
          </p:nvPr>
        </p:nvSpPr>
        <p:spPr/>
        <p:txBody>
          <a:bodyPr/>
          <a:lstStyle>
            <a:lvl1pPr>
              <a:defRPr/>
            </a:lvl1pPr>
          </a:lstStyle>
          <a:p>
            <a:pPr>
              <a:defRPr/>
            </a:pPr>
            <a:fld id="{CBF6BB65-19E7-46B7-A07A-803730202AA2}"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3" name="Rectangle 3"/>
          <p:cNvSpPr>
            <a:spLocks noChangeArrowheads="1"/>
          </p:cNvSpPr>
          <p:nvPr userDrawn="1"/>
        </p:nvSpPr>
        <p:spPr bwMode="auto">
          <a:xfrm>
            <a:off x="0" y="0"/>
            <a:ext cx="381000" cy="6858000"/>
          </a:xfrm>
          <a:prstGeom prst="rect">
            <a:avLst/>
          </a:prstGeom>
          <a:gradFill flip="none" rotWithShape="1">
            <a:gsLst>
              <a:gs pos="0">
                <a:srgbClr val="DA0000">
                  <a:shade val="30000"/>
                  <a:satMod val="115000"/>
                </a:srgbClr>
              </a:gs>
              <a:gs pos="50000">
                <a:srgbClr val="DA0000">
                  <a:shade val="67500"/>
                  <a:satMod val="115000"/>
                </a:srgbClr>
              </a:gs>
              <a:gs pos="100000">
                <a:srgbClr val="DA0000">
                  <a:shade val="100000"/>
                  <a:satMod val="115000"/>
                </a:srgbClr>
              </a:gs>
            </a:gsLst>
            <a:lin ang="0" scaled="1"/>
            <a:tileRect/>
          </a:gradFill>
          <a:ln w="9525">
            <a:noFill/>
            <a:miter lim="800000"/>
            <a:headEnd/>
            <a:tailEnd/>
          </a:ln>
        </p:spPr>
        <p:txBody>
          <a:bodyPr wrap="none" anchor="ctr"/>
          <a:lstStyle/>
          <a:p>
            <a:pPr algn="ctr" fontAlgn="auto">
              <a:spcBef>
                <a:spcPts val="0"/>
              </a:spcBef>
              <a:spcAft>
                <a:spcPts val="0"/>
              </a:spcAft>
              <a:defRPr/>
            </a:pPr>
            <a:endParaRPr kumimoji="1" lang="en-US">
              <a:latin typeface="Arial" charset="0"/>
              <a:cs typeface="+mn-cs"/>
            </a:endParaRPr>
          </a:p>
        </p:txBody>
      </p:sp>
      <p:sp>
        <p:nvSpPr>
          <p:cNvPr id="2" name="Content Placeholder 1"/>
          <p:cNvSpPr>
            <a:spLocks noGrp="1"/>
          </p:cNvSpPr>
          <p:nvPr>
            <p:ph/>
          </p:nvPr>
        </p:nvSpPr>
        <p:spPr>
          <a:xfrm>
            <a:off x="914400" y="609600"/>
            <a:ext cx="7543800" cy="5334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ftr" sz="quarter" idx="10"/>
          </p:nvPr>
        </p:nvSpPr>
        <p:spPr/>
        <p:txBody>
          <a:bodyPr/>
          <a:lstStyle>
            <a:lvl1pPr>
              <a:defRPr smtClean="0"/>
            </a:lvl1pPr>
          </a:lstStyle>
          <a:p>
            <a:pPr>
              <a:defRPr/>
            </a:pPr>
            <a:r>
              <a:rPr lang="en-US" altLang="en-US"/>
              <a:t>Insomnia</a:t>
            </a:r>
          </a:p>
        </p:txBody>
      </p:sp>
      <p:sp>
        <p:nvSpPr>
          <p:cNvPr id="5" name="Rectangle 4"/>
          <p:cNvSpPr>
            <a:spLocks noGrp="1" noChangeArrowheads="1"/>
          </p:cNvSpPr>
          <p:nvPr>
            <p:ph type="sldNum" sz="quarter" idx="11"/>
          </p:nvPr>
        </p:nvSpPr>
        <p:spPr/>
        <p:txBody>
          <a:bodyPr/>
          <a:lstStyle>
            <a:lvl1pPr>
              <a:defRPr/>
            </a:lvl1pPr>
          </a:lstStyle>
          <a:p>
            <a:pPr>
              <a:defRPr/>
            </a:pPr>
            <a:fld id="{CECC4A09-221E-40A5-A109-E92597AF27C2}" type="slidenum">
              <a:rPr lang="en-US" altLang="en-US"/>
              <a:pPr>
                <a:defRPr/>
              </a:pPr>
              <a:t>‹#›</a:t>
            </a:fld>
            <a:endParaRPr lang="en-US"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86000" y="457200"/>
            <a:ext cx="6172200" cy="1295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362200" y="1981200"/>
            <a:ext cx="6096000" cy="4114800"/>
          </a:xfrm>
        </p:spPr>
        <p:txBody>
          <a:bodyPr>
            <a:normAutofit/>
          </a:bodyPr>
          <a:lstStyle/>
          <a:p>
            <a:pPr lvl="0"/>
            <a:endParaRPr lang="en-US" noProof="0"/>
          </a:p>
        </p:txBody>
      </p:sp>
      <p:sp>
        <p:nvSpPr>
          <p:cNvPr id="4" name="Date Placeholder 3"/>
          <p:cNvSpPr>
            <a:spLocks noGrp="1"/>
          </p:cNvSpPr>
          <p:nvPr>
            <p:ph type="dt" sz="half" idx="10"/>
          </p:nvPr>
        </p:nvSpPr>
        <p:spPr>
          <a:xfrm>
            <a:off x="685800" y="6248400"/>
            <a:ext cx="1905000" cy="457200"/>
          </a:xfrm>
        </p:spPr>
        <p:txBody>
          <a:bodyPr/>
          <a:lstStyle>
            <a:lvl1pPr>
              <a:defRPr smtClean="0"/>
            </a:lvl1pPr>
          </a:lstStyle>
          <a:p>
            <a:pPr>
              <a:defRPr/>
            </a:pPr>
            <a:fld id="{16324268-538C-4B8D-8B27-A021392BF90C}" type="datetime1">
              <a:rPr lang="en-US"/>
              <a:pPr>
                <a:defRPr/>
              </a:pPr>
              <a:t>1/28/2023</a:t>
            </a:fld>
            <a:endParaRPr lang="en-US"/>
          </a:p>
        </p:txBody>
      </p:sp>
      <p:sp>
        <p:nvSpPr>
          <p:cNvPr id="5" name="Footer Placeholder 4"/>
          <p:cNvSpPr>
            <a:spLocks noGrp="1"/>
          </p:cNvSpPr>
          <p:nvPr>
            <p:ph type="ftr" sz="quarter" idx="11"/>
          </p:nvPr>
        </p:nvSpPr>
        <p:spPr>
          <a:xfrm>
            <a:off x="3124200" y="6248400"/>
            <a:ext cx="2895600" cy="457200"/>
          </a:xfrm>
        </p:spPr>
        <p:txBody>
          <a:bodyPr/>
          <a:lstStyle>
            <a:lvl1pPr>
              <a:defRPr smtClean="0"/>
            </a:lvl1pPr>
          </a:lstStyle>
          <a:p>
            <a:pPr>
              <a:defRPr/>
            </a:pPr>
            <a:r>
              <a:rPr lang="en-US"/>
              <a:t>Insomnia</a:t>
            </a:r>
          </a:p>
        </p:txBody>
      </p:sp>
      <p:sp>
        <p:nvSpPr>
          <p:cNvPr id="6" name="Slide Number Placeholder 5"/>
          <p:cNvSpPr>
            <a:spLocks noGrp="1"/>
          </p:cNvSpPr>
          <p:nvPr>
            <p:ph type="sldNum" sz="quarter" idx="12"/>
          </p:nvPr>
        </p:nvSpPr>
        <p:spPr>
          <a:xfrm>
            <a:off x="6553200" y="6248400"/>
            <a:ext cx="1905000" cy="457200"/>
          </a:xfrm>
        </p:spPr>
        <p:txBody>
          <a:bodyPr/>
          <a:lstStyle>
            <a:lvl1pPr>
              <a:defRPr/>
            </a:lvl1pPr>
          </a:lstStyle>
          <a:p>
            <a:pPr>
              <a:defRPr/>
            </a:pPr>
            <a:fld id="{C8F17BB0-B866-49C6-95AC-6A5D59434A0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6C5FC701-F5A4-4D27-A333-D79CB9B9CFCD}" type="datetime1">
              <a:rPr lang="en-US"/>
              <a:pPr>
                <a:defRPr/>
              </a:pPr>
              <a:t>1/28/2023</a:t>
            </a:fld>
            <a:endParaRPr lang="en-US"/>
          </a:p>
        </p:txBody>
      </p:sp>
      <p:sp>
        <p:nvSpPr>
          <p:cNvPr id="5" name="Footer Placeholder 2"/>
          <p:cNvSpPr>
            <a:spLocks noGrp="1"/>
          </p:cNvSpPr>
          <p:nvPr>
            <p:ph type="ftr" sz="quarter" idx="11"/>
          </p:nvPr>
        </p:nvSpPr>
        <p:spPr/>
        <p:txBody>
          <a:bodyPr/>
          <a:lstStyle>
            <a:lvl1pPr>
              <a:defRPr/>
            </a:lvl1pPr>
          </a:lstStyle>
          <a:p>
            <a:pPr>
              <a:defRPr/>
            </a:pPr>
            <a:r>
              <a:rPr lang="en-US"/>
              <a:t>Insomnia</a:t>
            </a:r>
          </a:p>
        </p:txBody>
      </p:sp>
      <p:sp>
        <p:nvSpPr>
          <p:cNvPr id="6" name="Slide Number Placeholder 22"/>
          <p:cNvSpPr>
            <a:spLocks noGrp="1"/>
          </p:cNvSpPr>
          <p:nvPr>
            <p:ph type="sldNum" sz="quarter" idx="12"/>
          </p:nvPr>
        </p:nvSpPr>
        <p:spPr/>
        <p:txBody>
          <a:bodyPr/>
          <a:lstStyle>
            <a:lvl1pPr>
              <a:defRPr/>
            </a:lvl1pPr>
          </a:lstStyle>
          <a:p>
            <a:pPr>
              <a:defRPr/>
            </a:pPr>
            <a:fld id="{3E76BCAE-A0E6-49CF-9BAA-43B99D87933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Freeform 3"/>
          <p:cNvSpPr>
            <a:spLocks/>
          </p:cNvSpPr>
          <p:nvPr/>
        </p:nvSpPr>
        <p:spPr bwMode="auto">
          <a:xfrm>
            <a:off x="4829175" y="1073150"/>
            <a:ext cx="4321175"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5" name="Freeform 4"/>
          <p:cNvSpPr>
            <a:spLocks/>
          </p:cNvSpPr>
          <p:nvPr/>
        </p:nvSpPr>
        <p:spPr bwMode="auto">
          <a:xfrm>
            <a:off x="374650" y="0"/>
            <a:ext cx="5513388" cy="6615113"/>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6" name="Freeform 5"/>
          <p:cNvSpPr>
            <a:spLocks/>
          </p:cNvSpPr>
          <p:nvPr/>
        </p:nvSpPr>
        <p:spPr bwMode="auto">
          <a:xfrm rot="5236414">
            <a:off x="4461669" y="1483519"/>
            <a:ext cx="4114800" cy="1189038"/>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7" name="Freeform 6"/>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Freeform 7"/>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9" name="Freeform 8"/>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 name="Freeform 9"/>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1" name="Freeform 10"/>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2" name="Freeform 11"/>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3" name="Freeform 12"/>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4" name="Freeform 13"/>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5" name="Freeform 14"/>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6" name="Freeform 15"/>
          <p:cNvSpPr>
            <a:spLocks/>
          </p:cNvSpPr>
          <p:nvPr/>
        </p:nvSpPr>
        <p:spPr bwMode="auto">
          <a:xfrm>
            <a:off x="366713"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7" name="Freeform 16"/>
          <p:cNvSpPr>
            <a:spLocks/>
          </p:cNvSpPr>
          <p:nvPr/>
        </p:nvSpPr>
        <p:spPr bwMode="auto">
          <a:xfrm>
            <a:off x="366713"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8" name="Freeform 17"/>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9" name="Rectangle 18"/>
          <p:cNvSpPr/>
          <p:nvPr/>
        </p:nvSpPr>
        <p:spPr>
          <a:xfrm>
            <a:off x="363538" y="401638"/>
            <a:ext cx="8504237"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Rectangle 19"/>
          <p:cNvSpPr/>
          <p:nvPr/>
        </p:nvSpPr>
        <p:spPr>
          <a:xfrm flipH="1">
            <a:off x="371475" y="681038"/>
            <a:ext cx="2698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1" name="Rectangle 20"/>
          <p:cNvSpPr/>
          <p:nvPr/>
        </p:nvSpPr>
        <p:spPr>
          <a:xfrm flipH="1">
            <a:off x="411163" y="681038"/>
            <a:ext cx="2698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2" name="Rectangle 21"/>
          <p:cNvSpPr/>
          <p:nvPr/>
        </p:nvSpPr>
        <p:spPr>
          <a:xfrm flipH="1">
            <a:off x="447675"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Rectangle 22"/>
          <p:cNvSpPr/>
          <p:nvPr/>
        </p:nvSpPr>
        <p:spPr>
          <a:xfrm flipH="1">
            <a:off x="476250"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4" name="Rectangle 23"/>
          <p:cNvSpPr/>
          <p:nvPr/>
        </p:nvSpPr>
        <p:spPr>
          <a:xfrm>
            <a:off x="500063" y="681038"/>
            <a:ext cx="36512"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Text Placeholder 2"/>
          <p:cNvSpPr>
            <a:spLocks noGrp="1"/>
          </p:cNvSpPr>
          <p:nvPr>
            <p:ph type="body" idx="1"/>
          </p:nvPr>
        </p:nvSpPr>
        <p:spPr>
          <a:xfrm>
            <a:off x="706902" y="1351672"/>
            <a:ext cx="5718048" cy="977486"/>
          </a:xfrm>
        </p:spPr>
        <p:txBody>
          <a:bodyPr lIns="82296" bIns="0"/>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lang="en-US" smtClean="0"/>
              <a:t>Click to edit Master title style</a:t>
            </a:r>
            <a:endParaRPr lang="en-US"/>
          </a:p>
        </p:txBody>
      </p:sp>
      <p:sp>
        <p:nvSpPr>
          <p:cNvPr id="25" name="Date Placeholder 3"/>
          <p:cNvSpPr>
            <a:spLocks noGrp="1"/>
          </p:cNvSpPr>
          <p:nvPr>
            <p:ph type="dt" sz="half" idx="10"/>
          </p:nvPr>
        </p:nvSpPr>
        <p:spPr/>
        <p:txBody>
          <a:bodyPr/>
          <a:lstStyle>
            <a:lvl1pPr>
              <a:defRPr/>
            </a:lvl1pPr>
            <a:extLst/>
          </a:lstStyle>
          <a:p>
            <a:pPr>
              <a:defRPr/>
            </a:pPr>
            <a:fld id="{D11DA3D0-4831-42A5-9CA3-FB67EE22EB64}" type="datetime1">
              <a:rPr lang="en-US"/>
              <a:pPr>
                <a:defRPr/>
              </a:pPr>
              <a:t>1/28/2023</a:t>
            </a:fld>
            <a:endParaRPr lang="en-US"/>
          </a:p>
        </p:txBody>
      </p:sp>
      <p:sp>
        <p:nvSpPr>
          <p:cNvPr id="26" name="Footer Placeholder 4"/>
          <p:cNvSpPr>
            <a:spLocks noGrp="1"/>
          </p:cNvSpPr>
          <p:nvPr>
            <p:ph type="ftr" sz="quarter" idx="11"/>
          </p:nvPr>
        </p:nvSpPr>
        <p:spPr/>
        <p:txBody>
          <a:bodyPr/>
          <a:lstStyle>
            <a:lvl1pPr>
              <a:defRPr/>
            </a:lvl1pPr>
            <a:extLst/>
          </a:lstStyle>
          <a:p>
            <a:pPr>
              <a:defRPr/>
            </a:pPr>
            <a:r>
              <a:rPr lang="en-US"/>
              <a:t>Insomnia</a:t>
            </a:r>
          </a:p>
        </p:txBody>
      </p:sp>
      <p:sp>
        <p:nvSpPr>
          <p:cNvPr id="27" name="Slide Number Placeholder 5"/>
          <p:cNvSpPr>
            <a:spLocks noGrp="1"/>
          </p:cNvSpPr>
          <p:nvPr>
            <p:ph type="sldNum" sz="quarter" idx="12"/>
          </p:nvPr>
        </p:nvSpPr>
        <p:spPr/>
        <p:txBody>
          <a:bodyPr/>
          <a:lstStyle>
            <a:lvl1pPr>
              <a:defRPr/>
            </a:lvl1pPr>
            <a:extLst/>
          </a:lstStyle>
          <a:p>
            <a:pPr>
              <a:defRPr/>
            </a:pPr>
            <a:fld id="{AA1A0D6C-21A0-4514-953A-BC5E5E3CB8A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fld id="{BAF8EEA1-1162-4E05-A61E-4BBF23E1EDB6}" type="datetime1">
              <a:rPr lang="en-US"/>
              <a:pPr>
                <a:defRPr/>
              </a:pPr>
              <a:t>1/28/2023</a:t>
            </a:fld>
            <a:endParaRPr lang="en-US"/>
          </a:p>
        </p:txBody>
      </p:sp>
      <p:sp>
        <p:nvSpPr>
          <p:cNvPr id="6" name="Footer Placeholder 5"/>
          <p:cNvSpPr>
            <a:spLocks noGrp="1"/>
          </p:cNvSpPr>
          <p:nvPr>
            <p:ph type="ftr" sz="quarter" idx="11"/>
          </p:nvPr>
        </p:nvSpPr>
        <p:spPr/>
        <p:txBody>
          <a:bodyPr/>
          <a:lstStyle>
            <a:lvl1pPr>
              <a:defRPr/>
            </a:lvl1pPr>
            <a:extLst/>
          </a:lstStyle>
          <a:p>
            <a:pPr>
              <a:defRPr/>
            </a:pPr>
            <a:r>
              <a:rPr lang="en-US"/>
              <a:t>Insomnia</a:t>
            </a:r>
          </a:p>
        </p:txBody>
      </p:sp>
      <p:sp>
        <p:nvSpPr>
          <p:cNvPr id="7" name="Slide Number Placeholder 6"/>
          <p:cNvSpPr>
            <a:spLocks noGrp="1"/>
          </p:cNvSpPr>
          <p:nvPr>
            <p:ph type="sldNum" sz="quarter" idx="12"/>
          </p:nvPr>
        </p:nvSpPr>
        <p:spPr/>
        <p:txBody>
          <a:bodyPr/>
          <a:lstStyle>
            <a:lvl1pPr>
              <a:defRPr/>
            </a:lvl1pPr>
            <a:extLst/>
          </a:lstStyle>
          <a:p>
            <a:pPr>
              <a:defRPr/>
            </a:pPr>
            <a:fld id="{A4ECA129-3FCE-4822-BE73-A22E67A2356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Rectangle 6"/>
          <p:cNvSpPr/>
          <p:nvPr/>
        </p:nvSpPr>
        <p:spPr>
          <a:xfrm>
            <a:off x="0" y="401638"/>
            <a:ext cx="8867775"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87313" y="681038"/>
            <a:ext cx="460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Rectangle 8"/>
          <p:cNvSpPr/>
          <p:nvPr/>
        </p:nvSpPr>
        <p:spPr>
          <a:xfrm>
            <a:off x="47625" y="681038"/>
            <a:ext cx="26988"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9"/>
          <p:cNvSpPr/>
          <p:nvPr/>
        </p:nvSpPr>
        <p:spPr>
          <a:xfrm>
            <a:off x="28575"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10"/>
          <p:cNvSpPr/>
          <p:nvPr/>
        </p:nvSpPr>
        <p:spPr>
          <a:xfrm>
            <a:off x="0"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11"/>
          <p:cNvSpPr/>
          <p:nvPr/>
        </p:nvSpPr>
        <p:spPr>
          <a:xfrm flipH="1">
            <a:off x="149225"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3" name="Rectangle 12"/>
          <p:cNvSpPr/>
          <p:nvPr/>
        </p:nvSpPr>
        <p:spPr>
          <a:xfrm flipH="1">
            <a:off x="188913"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Rectangle 13"/>
          <p:cNvSpPr/>
          <p:nvPr/>
        </p:nvSpPr>
        <p:spPr>
          <a:xfrm flipH="1">
            <a:off x="227013"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ectangle 14"/>
          <p:cNvSpPr/>
          <p:nvPr/>
        </p:nvSpPr>
        <p:spPr>
          <a:xfrm flipH="1">
            <a:off x="255588" y="681038"/>
            <a:ext cx="79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 name="Rectangle 15"/>
          <p:cNvSpPr/>
          <p:nvPr/>
        </p:nvSpPr>
        <p:spPr>
          <a:xfrm>
            <a:off x="279400" y="681038"/>
            <a:ext cx="36513"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504824" y="512064"/>
            <a:ext cx="7772400" cy="914400"/>
          </a:xfrm>
        </p:spPr>
        <p:txBody>
          <a:bodyPr/>
          <a:lstStyle>
            <a:lvl1pPr>
              <a:defRPr sz="4000"/>
            </a:lvl1pPr>
            <a:extLst/>
          </a:lstStyle>
          <a:p>
            <a:r>
              <a:rPr lang="en-US" smtClean="0"/>
              <a:t>Click to edit Master title style</a:t>
            </a:r>
            <a:endParaRPr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Date Placeholder 6"/>
          <p:cNvSpPr>
            <a:spLocks noGrp="1"/>
          </p:cNvSpPr>
          <p:nvPr>
            <p:ph type="dt" sz="half" idx="10"/>
          </p:nvPr>
        </p:nvSpPr>
        <p:spPr/>
        <p:txBody>
          <a:bodyPr/>
          <a:lstStyle>
            <a:lvl1pPr>
              <a:defRPr/>
            </a:lvl1pPr>
            <a:extLst/>
          </a:lstStyle>
          <a:p>
            <a:pPr>
              <a:defRPr/>
            </a:pPr>
            <a:fld id="{D841DA69-6B03-4B76-85E1-57835A3FB6F2}" type="datetime1">
              <a:rPr lang="en-US"/>
              <a:pPr>
                <a:defRPr/>
              </a:pPr>
              <a:t>1/28/2023</a:t>
            </a:fld>
            <a:endParaRPr lang="en-US"/>
          </a:p>
        </p:txBody>
      </p:sp>
      <p:sp>
        <p:nvSpPr>
          <p:cNvPr id="18" name="Footer Placeholder 7"/>
          <p:cNvSpPr>
            <a:spLocks noGrp="1"/>
          </p:cNvSpPr>
          <p:nvPr>
            <p:ph type="ftr" sz="quarter" idx="11"/>
          </p:nvPr>
        </p:nvSpPr>
        <p:spPr/>
        <p:txBody>
          <a:bodyPr/>
          <a:lstStyle>
            <a:lvl1pPr>
              <a:defRPr/>
            </a:lvl1pPr>
            <a:extLst/>
          </a:lstStyle>
          <a:p>
            <a:pPr>
              <a:defRPr/>
            </a:pPr>
            <a:r>
              <a:rPr lang="en-US"/>
              <a:t>Insomnia</a:t>
            </a:r>
          </a:p>
        </p:txBody>
      </p:sp>
      <p:sp>
        <p:nvSpPr>
          <p:cNvPr id="19" name="Slide Number Placeholder 8"/>
          <p:cNvSpPr>
            <a:spLocks noGrp="1"/>
          </p:cNvSpPr>
          <p:nvPr>
            <p:ph type="sldNum" sz="quarter" idx="12"/>
          </p:nvPr>
        </p:nvSpPr>
        <p:spPr/>
        <p:txBody>
          <a:bodyPr/>
          <a:lstStyle>
            <a:lvl1pPr>
              <a:defRPr/>
            </a:lvl1pPr>
            <a:extLst/>
          </a:lstStyle>
          <a:p>
            <a:pPr>
              <a:defRPr/>
            </a:pPr>
            <a:fld id="{86AEE63E-6CAE-44D9-BC9B-CCA524D011C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179EADC6-092A-4E2F-A3E2-9D67AD17A875}" type="datetime1">
              <a:rPr lang="en-US"/>
              <a:pPr>
                <a:defRPr/>
              </a:pPr>
              <a:t>1/28/2023</a:t>
            </a:fld>
            <a:endParaRPr lang="en-US"/>
          </a:p>
        </p:txBody>
      </p:sp>
      <p:sp>
        <p:nvSpPr>
          <p:cNvPr id="4" name="Footer Placeholder 2"/>
          <p:cNvSpPr>
            <a:spLocks noGrp="1"/>
          </p:cNvSpPr>
          <p:nvPr>
            <p:ph type="ftr" sz="quarter" idx="11"/>
          </p:nvPr>
        </p:nvSpPr>
        <p:spPr/>
        <p:txBody>
          <a:bodyPr/>
          <a:lstStyle>
            <a:lvl1pPr>
              <a:defRPr/>
            </a:lvl1pPr>
          </a:lstStyle>
          <a:p>
            <a:pPr>
              <a:defRPr/>
            </a:pPr>
            <a:r>
              <a:rPr lang="en-US"/>
              <a:t>Insomnia</a:t>
            </a:r>
          </a:p>
        </p:txBody>
      </p:sp>
      <p:sp>
        <p:nvSpPr>
          <p:cNvPr id="5" name="Slide Number Placeholder 22"/>
          <p:cNvSpPr>
            <a:spLocks noGrp="1"/>
          </p:cNvSpPr>
          <p:nvPr>
            <p:ph type="sldNum" sz="quarter" idx="12"/>
          </p:nvPr>
        </p:nvSpPr>
        <p:spPr/>
        <p:txBody>
          <a:bodyPr/>
          <a:lstStyle>
            <a:lvl1pPr>
              <a:defRPr/>
            </a:lvl1pPr>
          </a:lstStyle>
          <a:p>
            <a:pPr>
              <a:defRPr/>
            </a:pPr>
            <a:fld id="{6D60204F-35D0-420C-9F90-56DFB22FE5B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extLst/>
          </a:lstStyle>
          <a:p>
            <a:pPr>
              <a:defRPr/>
            </a:pPr>
            <a:fld id="{9FC0A135-FBC4-41F9-843F-7F52D620E4FA}" type="datetime1">
              <a:rPr lang="en-US"/>
              <a:pPr>
                <a:defRPr/>
              </a:pPr>
              <a:t>1/28/2023</a:t>
            </a:fld>
            <a:endParaRPr lang="en-US"/>
          </a:p>
        </p:txBody>
      </p:sp>
      <p:sp>
        <p:nvSpPr>
          <p:cNvPr id="3" name="Footer Placeholder 2"/>
          <p:cNvSpPr>
            <a:spLocks noGrp="1"/>
          </p:cNvSpPr>
          <p:nvPr>
            <p:ph type="ftr" sz="quarter" idx="11"/>
          </p:nvPr>
        </p:nvSpPr>
        <p:spPr/>
        <p:txBody>
          <a:bodyPr/>
          <a:lstStyle>
            <a:lvl1pPr>
              <a:defRPr/>
            </a:lvl1pPr>
            <a:extLst/>
          </a:lstStyle>
          <a:p>
            <a:pPr>
              <a:defRPr/>
            </a:pPr>
            <a:r>
              <a:rPr lang="en-US"/>
              <a:t>Insomnia</a:t>
            </a:r>
          </a:p>
        </p:txBody>
      </p:sp>
      <p:sp>
        <p:nvSpPr>
          <p:cNvPr id="4" name="Slide Number Placeholder 3"/>
          <p:cNvSpPr>
            <a:spLocks noGrp="1"/>
          </p:cNvSpPr>
          <p:nvPr>
            <p:ph type="sldNum" sz="quarter" idx="12"/>
          </p:nvPr>
        </p:nvSpPr>
        <p:spPr/>
        <p:txBody>
          <a:bodyPr/>
          <a:lstStyle>
            <a:lvl1pPr>
              <a:defRPr/>
            </a:lvl1pPr>
            <a:extLst/>
          </a:lstStyle>
          <a:p>
            <a:pPr>
              <a:defRPr/>
            </a:pPr>
            <a:fld id="{3E315AE0-13F1-41EA-9C48-6D8595DA5F7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lang="en-US" smtClean="0"/>
              <a:t>Click to edit Master title style</a:t>
            </a:r>
            <a:endParaRPr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C48070BE-5FCF-4496-8DA7-51607D06DF08}" type="datetime1">
              <a:rPr lang="en-US"/>
              <a:pPr>
                <a:defRPr/>
              </a:pPr>
              <a:t>1/28/2023</a:t>
            </a:fld>
            <a:endParaRPr lang="en-US"/>
          </a:p>
        </p:txBody>
      </p:sp>
      <p:sp>
        <p:nvSpPr>
          <p:cNvPr id="6" name="Footer Placeholder 2"/>
          <p:cNvSpPr>
            <a:spLocks noGrp="1"/>
          </p:cNvSpPr>
          <p:nvPr>
            <p:ph type="ftr" sz="quarter" idx="11"/>
          </p:nvPr>
        </p:nvSpPr>
        <p:spPr/>
        <p:txBody>
          <a:bodyPr/>
          <a:lstStyle>
            <a:lvl1pPr>
              <a:defRPr/>
            </a:lvl1pPr>
          </a:lstStyle>
          <a:p>
            <a:pPr>
              <a:defRPr/>
            </a:pPr>
            <a:r>
              <a:rPr lang="en-US"/>
              <a:t>Insomnia</a:t>
            </a:r>
          </a:p>
        </p:txBody>
      </p:sp>
      <p:sp>
        <p:nvSpPr>
          <p:cNvPr id="7" name="Slide Number Placeholder 22"/>
          <p:cNvSpPr>
            <a:spLocks noGrp="1"/>
          </p:cNvSpPr>
          <p:nvPr>
            <p:ph type="sldNum" sz="quarter" idx="12"/>
          </p:nvPr>
        </p:nvSpPr>
        <p:spPr/>
        <p:txBody>
          <a:bodyPr/>
          <a:lstStyle>
            <a:lvl1pPr>
              <a:defRPr/>
            </a:lvl1pPr>
          </a:lstStyle>
          <a:p>
            <a:pPr>
              <a:defRPr/>
            </a:pPr>
            <a:fld id="{C3BC80DD-080B-45EC-AC18-4BBE286E5BC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368300" y="0"/>
            <a:ext cx="8777288" cy="1878013"/>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p:nvPr/>
        </p:nvCxnSpPr>
        <p:spPr>
          <a:xfrm flipV="1">
            <a:off x="363538" y="1884363"/>
            <a:ext cx="8782050"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7" name="Group 19"/>
          <p:cNvGrpSpPr>
            <a:grpSpLocks/>
          </p:cNvGrpSpPr>
          <p:nvPr/>
        </p:nvGrpSpPr>
        <p:grpSpPr bwMode="auto">
          <a:xfrm rot="5400000">
            <a:off x="8515351" y="1219200"/>
            <a:ext cx="131762" cy="128587"/>
            <a:chOff x="6668087" y="1297746"/>
            <a:chExt cx="161840" cy="156602"/>
          </a:xfrm>
        </p:grpSpPr>
        <p:cxnSp>
          <p:nvCxnSpPr>
            <p:cNvPr id="8" name="Straight Connector 7"/>
            <p:cNvCxnSpPr/>
            <p:nvPr/>
          </p:nvCxnSpPr>
          <p:spPr>
            <a:xfrm rot="16200000">
              <a:off x="6663593" y="1300308"/>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6200000" flipV="1">
              <a:off x="6685198"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5400000" flipH="1">
              <a:off x="6744513" y="1299332"/>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1" name="Group 25"/>
          <p:cNvGrpSpPr>
            <a:grpSpLocks/>
          </p:cNvGrpSpPr>
          <p:nvPr/>
        </p:nvGrpSpPr>
        <p:grpSpPr bwMode="auto">
          <a:xfrm rot="5400000">
            <a:off x="8667751" y="1371600"/>
            <a:ext cx="131762" cy="128587"/>
            <a:chOff x="6668087" y="1297746"/>
            <a:chExt cx="161840" cy="156602"/>
          </a:xfrm>
        </p:grpSpPr>
        <p:cxnSp>
          <p:nvCxnSpPr>
            <p:cNvPr id="12" name="Straight Connector 11"/>
            <p:cNvCxnSpPr/>
            <p:nvPr/>
          </p:nvCxnSpPr>
          <p:spPr>
            <a:xfrm rot="16200000">
              <a:off x="6663593" y="1300308"/>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16200000" flipV="1">
              <a:off x="6685198"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rot="5400000" flipH="1">
              <a:off x="6744513" y="1299332"/>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5" name="Group 29"/>
          <p:cNvGrpSpPr>
            <a:grpSpLocks/>
          </p:cNvGrpSpPr>
          <p:nvPr/>
        </p:nvGrpSpPr>
        <p:grpSpPr bwMode="auto">
          <a:xfrm rot="5400000">
            <a:off x="8320087" y="1474788"/>
            <a:ext cx="131763" cy="128588"/>
            <a:chOff x="6668087" y="1297746"/>
            <a:chExt cx="161840" cy="156602"/>
          </a:xfrm>
        </p:grpSpPr>
        <p:cxnSp>
          <p:nvCxnSpPr>
            <p:cNvPr id="16" name="Straight Connector 15"/>
            <p:cNvCxnSpPr/>
            <p:nvPr/>
          </p:nvCxnSpPr>
          <p:spPr>
            <a:xfrm rot="16200000">
              <a:off x="6663592" y="1300307"/>
              <a:ext cx="88934"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16200000" flipV="1">
              <a:off x="6685198" y="1391513"/>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rot="5400000" flipH="1">
              <a:off x="6744512" y="1299332"/>
              <a:ext cx="88934"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lang="en-US" smtClean="0"/>
              <a:t>Click to edit Master title style</a:t>
            </a:r>
            <a:endParaRPr lang="en-US"/>
          </a:p>
        </p:txBody>
      </p:sp>
      <p:sp>
        <p:nvSpPr>
          <p:cNvPr id="3" name="Picture Placeholder 2"/>
          <p:cNvSpPr>
            <a:spLocks noGrp="1"/>
          </p:cNvSpPr>
          <p:nvPr>
            <p:ph type="pic" idx="1"/>
          </p:nvPr>
        </p:nvSpPr>
        <p:spPr>
          <a:xfrm>
            <a:off x="368032" y="1893781"/>
            <a:ext cx="8778240" cy="4960144"/>
          </a:xfrm>
          <a:solidFill>
            <a:schemeClr val="bg2"/>
          </a:solidFill>
        </p:spPr>
        <p:txBody>
          <a:bodyPr>
            <a:normAutofit/>
          </a:bodyPr>
          <a:lstStyle>
            <a:lvl1pPr marL="0" indent="0">
              <a:buNone/>
              <a:defRPr sz="3200"/>
            </a:lvl1pPr>
            <a:extLst/>
          </a:lstStyle>
          <a:p>
            <a:pPr lvl="0"/>
            <a:r>
              <a:rPr lang="en-US" noProof="0" smtClean="0"/>
              <a:t>Click icon to add picture</a:t>
            </a:r>
            <a:endParaRPr lang="en-US" noProof="0"/>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19" name="Date Placeholder 4"/>
          <p:cNvSpPr>
            <a:spLocks noGrp="1"/>
          </p:cNvSpPr>
          <p:nvPr>
            <p:ph type="dt" sz="half" idx="10"/>
          </p:nvPr>
        </p:nvSpPr>
        <p:spPr>
          <a:xfrm>
            <a:off x="6477000" y="55563"/>
            <a:ext cx="2133600" cy="365125"/>
          </a:xfrm>
        </p:spPr>
        <p:txBody>
          <a:bodyPr/>
          <a:lstStyle>
            <a:lvl1pPr>
              <a:defRPr/>
            </a:lvl1pPr>
            <a:extLst/>
          </a:lstStyle>
          <a:p>
            <a:pPr>
              <a:defRPr/>
            </a:pPr>
            <a:fld id="{EECF956E-7C60-4B6D-84D7-18907BF55F32}" type="datetime1">
              <a:rPr lang="en-US"/>
              <a:pPr>
                <a:defRPr/>
              </a:pPr>
              <a:t>1/28/2023</a:t>
            </a:fld>
            <a:endParaRPr lang="en-US"/>
          </a:p>
        </p:txBody>
      </p:sp>
      <p:sp>
        <p:nvSpPr>
          <p:cNvPr id="20" name="Footer Placeholder 5"/>
          <p:cNvSpPr>
            <a:spLocks noGrp="1"/>
          </p:cNvSpPr>
          <p:nvPr>
            <p:ph type="ftr" sz="quarter" idx="11"/>
          </p:nvPr>
        </p:nvSpPr>
        <p:spPr>
          <a:xfrm>
            <a:off x="914400" y="55563"/>
            <a:ext cx="5562600" cy="365125"/>
          </a:xfrm>
        </p:spPr>
        <p:txBody>
          <a:bodyPr/>
          <a:lstStyle>
            <a:lvl1pPr>
              <a:defRPr/>
            </a:lvl1pPr>
            <a:extLst/>
          </a:lstStyle>
          <a:p>
            <a:pPr>
              <a:defRPr/>
            </a:pPr>
            <a:r>
              <a:rPr lang="en-US"/>
              <a:t>Insomnia</a:t>
            </a:r>
          </a:p>
        </p:txBody>
      </p:sp>
      <p:sp>
        <p:nvSpPr>
          <p:cNvPr id="21" name="Slide Number Placeholder 6"/>
          <p:cNvSpPr>
            <a:spLocks noGrp="1"/>
          </p:cNvSpPr>
          <p:nvPr>
            <p:ph type="sldNum" sz="quarter" idx="12"/>
          </p:nvPr>
        </p:nvSpPr>
        <p:spPr>
          <a:xfrm>
            <a:off x="8610600" y="55563"/>
            <a:ext cx="457200" cy="365125"/>
          </a:xfrm>
        </p:spPr>
        <p:txBody>
          <a:bodyPr/>
          <a:lstStyle>
            <a:lvl1pPr>
              <a:defRPr/>
            </a:lvl1pPr>
            <a:extLst/>
          </a:lstStyle>
          <a:p>
            <a:pPr>
              <a:defRPr/>
            </a:pPr>
            <a:fld id="{B8C8560D-9D8D-4075-9D4E-A4CD0F8A770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0"/>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255588" y="5046663"/>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255588"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9"/>
          <p:cNvSpPr/>
          <p:nvPr/>
        </p:nvSpPr>
        <p:spPr>
          <a:xfrm>
            <a:off x="255588"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10"/>
          <p:cNvSpPr/>
          <p:nvPr/>
        </p:nvSpPr>
        <p:spPr>
          <a:xfrm>
            <a:off x="255588" y="4541838"/>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11"/>
          <p:cNvSpPr/>
          <p:nvPr/>
        </p:nvSpPr>
        <p:spPr>
          <a:xfrm>
            <a:off x="309563" y="681038"/>
            <a:ext cx="46037"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Rectangle 14"/>
          <p:cNvSpPr/>
          <p:nvPr/>
        </p:nvSpPr>
        <p:spPr>
          <a:xfrm>
            <a:off x="268288" y="681038"/>
            <a:ext cx="2857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 name="Rectangle 15"/>
          <p:cNvSpPr/>
          <p:nvPr/>
        </p:nvSpPr>
        <p:spPr>
          <a:xfrm>
            <a:off x="249238" y="681038"/>
            <a:ext cx="952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Rectangle 16"/>
          <p:cNvSpPr/>
          <p:nvPr/>
        </p:nvSpPr>
        <p:spPr>
          <a:xfrm>
            <a:off x="222250" y="681038"/>
            <a:ext cx="7938"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2" name="Title Placeholder 21"/>
          <p:cNvSpPr>
            <a:spLocks noGrp="1"/>
          </p:cNvSpPr>
          <p:nvPr>
            <p:ph type="title"/>
          </p:nvPr>
        </p:nvSpPr>
        <p:spPr>
          <a:xfrm>
            <a:off x="914400" y="512763"/>
            <a:ext cx="7772400" cy="914400"/>
          </a:xfrm>
          <a:prstGeom prst="rect">
            <a:avLst/>
          </a:prstGeom>
        </p:spPr>
        <p:txBody>
          <a:bodyPr vert="horz" anchor="t">
            <a:noAutofit/>
          </a:bodyPr>
          <a:lstStyle/>
          <a:p>
            <a:r>
              <a:rPr lang="en-US" smtClean="0"/>
              <a:t>Click to edit Master title style</a:t>
            </a:r>
            <a:endParaRPr lang="en-US"/>
          </a:p>
        </p:txBody>
      </p:sp>
      <p:sp>
        <p:nvSpPr>
          <p:cNvPr id="4108" name="Text Placeholder 12"/>
          <p:cNvSpPr>
            <a:spLocks noGrp="1"/>
          </p:cNvSpPr>
          <p:nvPr>
            <p:ph type="body" idx="1"/>
          </p:nvPr>
        </p:nvSpPr>
        <p:spPr bwMode="auto">
          <a:xfrm>
            <a:off x="914400" y="178435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fontAlgn="auto" latinLnBrk="0" hangingPunct="1">
              <a:spcBef>
                <a:spcPts val="0"/>
              </a:spcBef>
              <a:spcAft>
                <a:spcPts val="0"/>
              </a:spcAft>
              <a:defRPr kumimoji="0" sz="1100" smtClean="0">
                <a:solidFill>
                  <a:schemeClr val="tx2"/>
                </a:solidFill>
                <a:latin typeface="+mn-lt"/>
                <a:cs typeface="+mn-cs"/>
              </a:defRPr>
            </a:lvl1pPr>
            <a:extLst/>
          </a:lstStyle>
          <a:p>
            <a:pPr>
              <a:defRPr/>
            </a:pPr>
            <a:fld id="{DD74D717-5FC7-4121-AE94-97915C7F7954}" type="datetime1">
              <a:rPr lang="en-US"/>
              <a:pPr>
                <a:defRPr/>
              </a:pPr>
              <a:t>1/28/2023</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fontAlgn="auto" latinLnBrk="0" hangingPunct="1">
              <a:spcBef>
                <a:spcPts val="0"/>
              </a:spcBef>
              <a:spcAft>
                <a:spcPts val="0"/>
              </a:spcAft>
              <a:defRPr kumimoji="0" sz="1100" smtClean="0">
                <a:solidFill>
                  <a:schemeClr val="tx2"/>
                </a:solidFill>
                <a:latin typeface="+mn-lt"/>
                <a:cs typeface="+mn-cs"/>
              </a:defRPr>
            </a:lvl1pPr>
            <a:extLst/>
          </a:lstStyle>
          <a:p>
            <a:pPr>
              <a:defRPr/>
            </a:pPr>
            <a:r>
              <a:rPr lang="en-US"/>
              <a:t>Insomnia</a:t>
            </a:r>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fontAlgn="auto" latinLnBrk="0" hangingPunct="1">
              <a:spcBef>
                <a:spcPts val="0"/>
              </a:spcBef>
              <a:spcAft>
                <a:spcPts val="0"/>
              </a:spcAft>
              <a:defRPr kumimoji="0" sz="1200" smtClean="0">
                <a:solidFill>
                  <a:schemeClr val="tx2"/>
                </a:solidFill>
                <a:latin typeface="+mn-lt"/>
                <a:cs typeface="+mn-cs"/>
              </a:defRPr>
            </a:lvl1pPr>
            <a:extLst/>
          </a:lstStyle>
          <a:p>
            <a:pPr>
              <a:defRPr/>
            </a:pPr>
            <a:fld id="{0F3FC529-5EDE-4D5E-BEC7-EB93611D2832}"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717" r:id="rId1"/>
    <p:sldLayoutId id="2147483712" r:id="rId2"/>
    <p:sldLayoutId id="2147483718" r:id="rId3"/>
    <p:sldLayoutId id="2147483719" r:id="rId4"/>
    <p:sldLayoutId id="2147483720" r:id="rId5"/>
    <p:sldLayoutId id="2147483713" r:id="rId6"/>
    <p:sldLayoutId id="2147483721" r:id="rId7"/>
    <p:sldLayoutId id="2147483714" r:id="rId8"/>
    <p:sldLayoutId id="2147483722" r:id="rId9"/>
    <p:sldLayoutId id="2147483715" r:id="rId10"/>
    <p:sldLayoutId id="2147483716" r:id="rId11"/>
    <p:sldLayoutId id="2147483723" r:id="rId12"/>
    <p:sldLayoutId id="2147483724" r:id="rId13"/>
  </p:sldLayoutIdLst>
  <p:hf sldNum="0" hdr="0" ftr="0" dt="0"/>
  <p:txStyles>
    <p:titleStyle>
      <a:lvl1pPr algn="l" rtl="0" fontAlgn="base">
        <a:spcBef>
          <a:spcPct val="0"/>
        </a:spcBef>
        <a:spcAft>
          <a:spcPct val="0"/>
        </a:spcAft>
        <a:defRPr sz="4000" kern="1200" spc="-100">
          <a:solidFill>
            <a:srgbClr val="C1EEFF"/>
          </a:solidFill>
          <a:latin typeface="+mj-lt"/>
          <a:ea typeface="+mj-ea"/>
          <a:cs typeface="+mj-cs"/>
        </a:defRPr>
      </a:lvl1pPr>
      <a:lvl2pPr algn="l" rtl="0" fontAlgn="base">
        <a:spcBef>
          <a:spcPct val="0"/>
        </a:spcBef>
        <a:spcAft>
          <a:spcPct val="0"/>
        </a:spcAft>
        <a:defRPr sz="4000">
          <a:solidFill>
            <a:srgbClr val="C1EEFF"/>
          </a:solidFill>
          <a:latin typeface="Consolas" pitchFamily="49" charset="0"/>
        </a:defRPr>
      </a:lvl2pPr>
      <a:lvl3pPr algn="l" rtl="0" fontAlgn="base">
        <a:spcBef>
          <a:spcPct val="0"/>
        </a:spcBef>
        <a:spcAft>
          <a:spcPct val="0"/>
        </a:spcAft>
        <a:defRPr sz="4000">
          <a:solidFill>
            <a:srgbClr val="C1EEFF"/>
          </a:solidFill>
          <a:latin typeface="Consolas" pitchFamily="49" charset="0"/>
        </a:defRPr>
      </a:lvl3pPr>
      <a:lvl4pPr algn="l" rtl="0" fontAlgn="base">
        <a:spcBef>
          <a:spcPct val="0"/>
        </a:spcBef>
        <a:spcAft>
          <a:spcPct val="0"/>
        </a:spcAft>
        <a:defRPr sz="4000">
          <a:solidFill>
            <a:srgbClr val="C1EEFF"/>
          </a:solidFill>
          <a:latin typeface="Consolas" pitchFamily="49" charset="0"/>
        </a:defRPr>
      </a:lvl4pPr>
      <a:lvl5pPr algn="l" rtl="0" fontAlgn="base">
        <a:spcBef>
          <a:spcPct val="0"/>
        </a:spcBef>
        <a:spcAft>
          <a:spcPct val="0"/>
        </a:spcAft>
        <a:defRPr sz="4000">
          <a:solidFill>
            <a:srgbClr val="C1EEFF"/>
          </a:solidFill>
          <a:latin typeface="Consolas" pitchFamily="49" charset="0"/>
        </a:defRPr>
      </a:lvl5pPr>
      <a:lvl6pPr marL="457200" algn="l" rtl="0" fontAlgn="base">
        <a:spcBef>
          <a:spcPct val="0"/>
        </a:spcBef>
        <a:spcAft>
          <a:spcPct val="0"/>
        </a:spcAft>
        <a:defRPr sz="4000">
          <a:solidFill>
            <a:srgbClr val="C1EEFF"/>
          </a:solidFill>
          <a:latin typeface="Consolas" pitchFamily="49" charset="0"/>
        </a:defRPr>
      </a:lvl6pPr>
      <a:lvl7pPr marL="914400" algn="l" rtl="0" fontAlgn="base">
        <a:spcBef>
          <a:spcPct val="0"/>
        </a:spcBef>
        <a:spcAft>
          <a:spcPct val="0"/>
        </a:spcAft>
        <a:defRPr sz="4000">
          <a:solidFill>
            <a:srgbClr val="C1EEFF"/>
          </a:solidFill>
          <a:latin typeface="Consolas" pitchFamily="49" charset="0"/>
        </a:defRPr>
      </a:lvl7pPr>
      <a:lvl8pPr marL="1371600" algn="l" rtl="0" fontAlgn="base">
        <a:spcBef>
          <a:spcPct val="0"/>
        </a:spcBef>
        <a:spcAft>
          <a:spcPct val="0"/>
        </a:spcAft>
        <a:defRPr sz="4000">
          <a:solidFill>
            <a:srgbClr val="C1EEFF"/>
          </a:solidFill>
          <a:latin typeface="Consolas" pitchFamily="49" charset="0"/>
        </a:defRPr>
      </a:lvl8pPr>
      <a:lvl9pPr marL="1828800" algn="l" rtl="0" fontAlgn="base">
        <a:spcBef>
          <a:spcPct val="0"/>
        </a:spcBef>
        <a:spcAft>
          <a:spcPct val="0"/>
        </a:spcAft>
        <a:defRPr sz="4000">
          <a:solidFill>
            <a:srgbClr val="C1EEFF"/>
          </a:solidFill>
          <a:latin typeface="Consolas" pitchFamily="49" charset="0"/>
        </a:defRPr>
      </a:lvl9pPr>
      <a:extLst/>
    </p:titleStyle>
    <p:bodyStyle>
      <a:lvl1pPr marL="411163" indent="-342900" algn="l" rtl="0" fontAlgn="base">
        <a:spcBef>
          <a:spcPts val="700"/>
        </a:spcBef>
        <a:spcAft>
          <a:spcPct val="0"/>
        </a:spcAft>
        <a:buClr>
          <a:schemeClr val="tx2"/>
        </a:buClr>
        <a:buSzPct val="95000"/>
        <a:buFont typeface="Wingdings" pitchFamily="2" charset="2"/>
        <a:buChar char=""/>
        <a:defRPr sz="3000" kern="1200">
          <a:solidFill>
            <a:schemeClr val="tx1"/>
          </a:solidFill>
          <a:latin typeface="+mn-lt"/>
          <a:ea typeface="+mn-ea"/>
          <a:cs typeface="+mn-cs"/>
        </a:defRPr>
      </a:lvl1pPr>
      <a:lvl2pPr marL="739775" indent="-285750" algn="l" rtl="0" fontAlgn="base">
        <a:spcBef>
          <a:spcPct val="20000"/>
        </a:spcBef>
        <a:spcAft>
          <a:spcPct val="0"/>
        </a:spcAft>
        <a:buClr>
          <a:schemeClr val="accent2"/>
        </a:buClr>
        <a:buSzPct val="90000"/>
        <a:buFont typeface="Wingdings" pitchFamily="2" charset="2"/>
        <a:buChar char=""/>
        <a:defRPr sz="2600" kern="1200">
          <a:solidFill>
            <a:schemeClr val="tx1"/>
          </a:solidFill>
          <a:latin typeface="+mn-lt"/>
          <a:ea typeface="+mn-ea"/>
          <a:cs typeface="+mn-cs"/>
        </a:defRPr>
      </a:lvl2pPr>
      <a:lvl3pPr marL="995363" indent="-228600" algn="l" rtl="0" fontAlgn="base">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260475" indent="-228600" algn="l" rtl="0" fontAlgn="base">
        <a:spcBef>
          <a:spcPct val="20000"/>
        </a:spcBef>
        <a:spcAft>
          <a:spcPct val="0"/>
        </a:spcAft>
        <a:buClr>
          <a:srgbClr val="FEB80A"/>
        </a:buClr>
        <a:buFont typeface="Wingdings 3" pitchFamily="18" charset="2"/>
        <a:buChar char=""/>
        <a:defRPr sz="2200" kern="1200">
          <a:solidFill>
            <a:schemeClr val="tx1"/>
          </a:solidFill>
          <a:latin typeface="+mn-lt"/>
          <a:ea typeface="+mn-ea"/>
          <a:cs typeface="+mn-cs"/>
        </a:defRPr>
      </a:lvl4pPr>
      <a:lvl5pPr marL="1481138" indent="-209550" algn="l" rtl="0" fontAlgn="base">
        <a:spcBef>
          <a:spcPct val="20000"/>
        </a:spcBef>
        <a:spcAft>
          <a:spcPct val="0"/>
        </a:spcAft>
        <a:buClr>
          <a:srgbClr val="FEB80A"/>
        </a:buClr>
        <a:buFont typeface="Wingdings 2" pitchFamily="18" charset="2"/>
        <a:buChar char=""/>
        <a:defRPr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notesSlide" Target="../notesSlides/notesSlide18.xml"/><Relationship Id="rId7" Type="http://schemas.openxmlformats.org/officeDocument/2006/relationships/image" Target="../media/image25.emf"/><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24.emf"/><Relationship Id="rId4" Type="http://schemas.openxmlformats.org/officeDocument/2006/relationships/oleObject" Target="../embeddings/oleObject1.bin"/><Relationship Id="rId9" Type="http://schemas.openxmlformats.org/officeDocument/2006/relationships/image" Target="../media/image27.png"/></Relationships>
</file>

<file path=ppt/slides/_rels/slide2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33.emf"/><Relationship Id="rId4" Type="http://schemas.openxmlformats.org/officeDocument/2006/relationships/oleObject" Target="../embeddings/oleObject3.bin"/></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6.xml"/><Relationship Id="rId1" Type="http://schemas.openxmlformats.org/officeDocument/2006/relationships/vmlDrawing" Target="../drawings/vmlDrawing3.vml"/><Relationship Id="rId5" Type="http://schemas.openxmlformats.org/officeDocument/2006/relationships/image" Target="../media/image34.png"/><Relationship Id="rId4" Type="http://schemas.openxmlformats.org/officeDocument/2006/relationships/oleObject" Target="../embeddings/oleObject4.bin"/></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35.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6.xml"/><Relationship Id="rId1" Type="http://schemas.openxmlformats.org/officeDocument/2006/relationships/vmlDrawing" Target="../drawings/vmlDrawing5.vml"/><Relationship Id="rId5" Type="http://schemas.openxmlformats.org/officeDocument/2006/relationships/image" Target="../media/image37.emf"/><Relationship Id="rId4" Type="http://schemas.openxmlformats.org/officeDocument/2006/relationships/oleObject" Target="../embeddings/oleObject6.bin"/></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0"/>
            <a:ext cx="7772400" cy="1470025"/>
          </a:xfrm>
        </p:spPr>
        <p:txBody>
          <a:bodyPr>
            <a:normAutofit/>
          </a:bodyPr>
          <a:lstStyle/>
          <a:p>
            <a:pPr algn="ctr" fontAlgn="auto">
              <a:spcAft>
                <a:spcPts val="0"/>
              </a:spcAft>
              <a:defRPr/>
            </a:pPr>
            <a:r>
              <a:rPr lang="en-US" dirty="0" smtClean="0">
                <a:solidFill>
                  <a:schemeClr val="tx2">
                    <a:satMod val="200000"/>
                  </a:schemeClr>
                </a:solidFill>
                <a:latin typeface="Algerian" pitchFamily="82" charset="0"/>
              </a:rPr>
              <a:t>INSOMNIA- SYMPTOM OR DISORDER? HOW TO MANAGE!</a:t>
            </a:r>
            <a:endParaRPr lang="en-US" dirty="0">
              <a:solidFill>
                <a:schemeClr val="tx2">
                  <a:satMod val="200000"/>
                </a:schemeClr>
              </a:solidFill>
              <a:latin typeface="Algerian" pitchFamily="82" charset="0"/>
            </a:endParaRPr>
          </a:p>
        </p:txBody>
      </p:sp>
      <p:sp>
        <p:nvSpPr>
          <p:cNvPr id="13315" name="Subtitle 2"/>
          <p:cNvSpPr>
            <a:spLocks noGrp="1"/>
          </p:cNvSpPr>
          <p:nvPr>
            <p:ph type="subTitle" idx="1"/>
          </p:nvPr>
        </p:nvSpPr>
        <p:spPr>
          <a:xfrm>
            <a:off x="914400" y="4038600"/>
            <a:ext cx="7772400" cy="1965325"/>
          </a:xfrm>
        </p:spPr>
        <p:txBody>
          <a:bodyPr/>
          <a:lstStyle/>
          <a:p>
            <a:pPr algn="r">
              <a:spcBef>
                <a:spcPct val="0"/>
              </a:spcBef>
            </a:pPr>
            <a:r>
              <a:rPr lang="en-US" sz="3200" dirty="0" smtClean="0"/>
              <a:t>Professor </a:t>
            </a:r>
            <a:r>
              <a:rPr lang="en-US" sz="3200" dirty="0" err="1" smtClean="0"/>
              <a:t>Quazi</a:t>
            </a:r>
            <a:r>
              <a:rPr lang="en-US" sz="3200" dirty="0" smtClean="0"/>
              <a:t> </a:t>
            </a:r>
            <a:r>
              <a:rPr lang="en-US" sz="3200" dirty="0" err="1" smtClean="0"/>
              <a:t>Tarikul</a:t>
            </a:r>
            <a:r>
              <a:rPr lang="en-US" sz="3200" dirty="0" smtClean="0"/>
              <a:t> Islam</a:t>
            </a:r>
          </a:p>
          <a:p>
            <a:pPr algn="r">
              <a:spcBef>
                <a:spcPct val="0"/>
              </a:spcBef>
            </a:pPr>
            <a:r>
              <a:rPr lang="en-US" sz="1800" dirty="0" smtClean="0"/>
              <a:t>FCPS, FACP, FRCP</a:t>
            </a:r>
          </a:p>
          <a:p>
            <a:pPr algn="r">
              <a:spcBef>
                <a:spcPct val="0"/>
              </a:spcBef>
            </a:pPr>
            <a:r>
              <a:rPr lang="en-US" sz="2800" dirty="0" smtClean="0"/>
              <a:t>Prof. of Medicine</a:t>
            </a:r>
          </a:p>
          <a:p>
            <a:pPr algn="r">
              <a:spcBef>
                <a:spcPct val="0"/>
              </a:spcBef>
            </a:pPr>
            <a:r>
              <a:rPr lang="en-US" sz="2800" dirty="0" smtClean="0"/>
              <a:t>Dhaka Medical College</a:t>
            </a:r>
          </a:p>
          <a:p>
            <a:pPr algn="r">
              <a:spcBef>
                <a:spcPct val="0"/>
              </a:spcBef>
            </a:pPr>
            <a:endParaRPr lang="en-US" sz="2400" dirty="0" smtClean="0"/>
          </a:p>
        </p:txBody>
      </p:sp>
      <p:sp>
        <p:nvSpPr>
          <p:cNvPr id="6" name="Rectangle 5"/>
          <p:cNvSpPr/>
          <p:nvPr/>
        </p:nvSpPr>
        <p:spPr>
          <a:xfrm>
            <a:off x="0" y="0"/>
            <a:ext cx="381000" cy="6858000"/>
          </a:xfrm>
          <a:prstGeom prst="rect">
            <a:avLst/>
          </a:prstGeom>
          <a:gradFill flip="none" rotWithShape="1">
            <a:gsLst>
              <a:gs pos="0">
                <a:schemeClr val="bg1"/>
              </a:gs>
              <a:gs pos="50000">
                <a:schemeClr val="accent1">
                  <a:tint val="44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317" name="TextBox 6"/>
          <p:cNvSpPr txBox="1">
            <a:spLocks noChangeArrowheads="1"/>
          </p:cNvSpPr>
          <p:nvPr/>
        </p:nvSpPr>
        <p:spPr bwMode="auto">
          <a:xfrm>
            <a:off x="0" y="2611438"/>
            <a:ext cx="381000" cy="4246562"/>
          </a:xfrm>
          <a:prstGeom prst="rect">
            <a:avLst/>
          </a:prstGeom>
          <a:noFill/>
          <a:ln w="9525">
            <a:noFill/>
            <a:miter lim="800000"/>
            <a:headEnd/>
            <a:tailEnd/>
          </a:ln>
        </p:spPr>
        <p:txBody>
          <a:bodyPr>
            <a:spAutoFit/>
          </a:bodyPr>
          <a:lstStyle/>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S</a:t>
            </a:r>
          </a:p>
          <a:p>
            <a:pPr algn="ctr"/>
            <a:endParaRPr lang="en-US">
              <a:solidFill>
                <a:schemeClr val="bg1"/>
              </a:solidFill>
              <a:latin typeface="Corbel" pitchFamily="34" charset="0"/>
            </a:endParaRPr>
          </a:p>
          <a:p>
            <a:pPr algn="ctr"/>
            <a:r>
              <a:rPr lang="en-US">
                <a:solidFill>
                  <a:schemeClr val="bg1"/>
                </a:solidFill>
                <a:latin typeface="Corbel" pitchFamily="34" charset="0"/>
              </a:rPr>
              <a:t>O</a:t>
            </a:r>
          </a:p>
          <a:p>
            <a:pPr algn="ctr"/>
            <a:endParaRPr lang="en-US">
              <a:solidFill>
                <a:schemeClr val="bg1"/>
              </a:solidFill>
              <a:latin typeface="Corbel" pitchFamily="34" charset="0"/>
            </a:endParaRPr>
          </a:p>
          <a:p>
            <a:pPr algn="ctr"/>
            <a:r>
              <a:rPr lang="en-US">
                <a:solidFill>
                  <a:schemeClr val="bg1"/>
                </a:solidFill>
                <a:latin typeface="Corbel" pitchFamily="34" charset="0"/>
              </a:rPr>
              <a:t>M</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A</a:t>
            </a:r>
          </a:p>
        </p:txBody>
      </p:sp>
    </p:spTree>
  </p:cSld>
  <p:clrMapOvr>
    <a:masterClrMapping/>
  </p:clrMapOvr>
  <p:transition>
    <p:strips dir="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hidden="1"/>
          <p:cNvSpPr>
            <a:spLocks noGrp="1" noChangeArrowheads="1"/>
          </p:cNvSpPr>
          <p:nvPr>
            <p:ph type="title"/>
          </p:nvPr>
        </p:nvSpPr>
        <p:spPr>
          <a:xfrm>
            <a:off x="914400" y="512763"/>
            <a:ext cx="7772400" cy="914400"/>
          </a:xfrm>
        </p:spPr>
        <p:txBody>
          <a:bodyPr/>
          <a:lstStyle/>
          <a:p>
            <a:pPr fontAlgn="auto">
              <a:spcAft>
                <a:spcPts val="0"/>
              </a:spcAft>
              <a:defRPr/>
            </a:pPr>
            <a:endParaRPr lang="en-US">
              <a:solidFill>
                <a:schemeClr val="tx2">
                  <a:satMod val="200000"/>
                </a:schemeClr>
              </a:solidFill>
            </a:endParaRPr>
          </a:p>
        </p:txBody>
      </p:sp>
      <p:sp>
        <p:nvSpPr>
          <p:cNvPr id="105475" name="Rectangle 3"/>
          <p:cNvSpPr>
            <a:spLocks noGrp="1" noChangeAspect="1" noChangeArrowheads="1"/>
          </p:cNvSpPr>
          <p:nvPr isPhoto="1"/>
        </p:nvSpPr>
        <p:spPr bwMode="auto">
          <a:xfrm>
            <a:off x="0" y="0"/>
            <a:ext cx="9144000" cy="6858000"/>
          </a:xfrm>
          <a:prstGeom prst="rect">
            <a:avLst/>
          </a:prstGeom>
          <a:blipFill dpi="0" rotWithShape="1">
            <a:blip r:embed="rId3"/>
            <a:srcRect/>
            <a:stretch>
              <a:fillRect b="-35616"/>
            </a:stretch>
          </a:blipFill>
          <a:ln w="9525">
            <a:solidFill>
              <a:schemeClr val="tx1"/>
            </a:solidFill>
            <a:miter lim="800000"/>
            <a:headEnd/>
            <a:tailEnd/>
          </a:ln>
          <a:effectLst/>
        </p:spPr>
        <p:txBody>
          <a:bodyPr/>
          <a:lstStyle/>
          <a:p>
            <a:pPr fontAlgn="auto">
              <a:spcBef>
                <a:spcPts val="0"/>
              </a:spcBef>
              <a:spcAft>
                <a:spcPts val="0"/>
              </a:spcAft>
              <a:defRPr/>
            </a:pPr>
            <a:endParaRPr lang="en-US">
              <a:latin typeface="+mn-lt"/>
              <a:cs typeface="+mn-cs"/>
            </a:endParaRPr>
          </a:p>
        </p:txBody>
      </p:sp>
    </p:spTree>
  </p:cSld>
  <p:clrMapOvr>
    <a:masterClrMapping/>
  </p:clrMapOvr>
  <p:transition>
    <p:strips dir="rd"/>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Title 4"/>
          <p:cNvSpPr>
            <a:spLocks noGrp="1"/>
          </p:cNvSpPr>
          <p:nvPr>
            <p:ph type="title"/>
          </p:nvPr>
        </p:nvSpPr>
        <p:spPr>
          <a:xfrm>
            <a:off x="971550" y="606425"/>
            <a:ext cx="7543800" cy="1143000"/>
          </a:xfrm>
        </p:spPr>
        <p:txBody>
          <a:bodyPr>
            <a:normAutofit/>
          </a:bodyPr>
          <a:lstStyle/>
          <a:p>
            <a:pPr algn="ctr" fontAlgn="auto">
              <a:spcAft>
                <a:spcPts val="0"/>
              </a:spcAft>
              <a:defRPr/>
            </a:pPr>
            <a:r>
              <a:rPr lang="en-US" sz="3600" dirty="0" smtClean="0">
                <a:solidFill>
                  <a:schemeClr val="tx2">
                    <a:satMod val="200000"/>
                  </a:schemeClr>
                </a:solidFill>
                <a:latin typeface="Algerian" pitchFamily="82" charset="0"/>
              </a:rPr>
              <a:t>Benzodiazepine toxicity</a:t>
            </a:r>
            <a:endParaRPr lang="en-US" sz="3600" dirty="0" smtClean="0">
              <a:solidFill>
                <a:srgbClr val="DA0000"/>
              </a:solidFill>
              <a:latin typeface="Algerian" pitchFamily="82" charset="0"/>
            </a:endParaRPr>
          </a:p>
        </p:txBody>
      </p:sp>
      <p:sp>
        <p:nvSpPr>
          <p:cNvPr id="110595" name="Rectangle 3"/>
          <p:cNvSpPr>
            <a:spLocks noGrp="1" noChangeArrowheads="1"/>
          </p:cNvSpPr>
          <p:nvPr>
            <p:ph idx="1"/>
          </p:nvPr>
        </p:nvSpPr>
        <p:spPr/>
        <p:txBody>
          <a:bodyPr/>
          <a:lstStyle/>
          <a:p>
            <a:pPr>
              <a:lnSpc>
                <a:spcPts val="4000"/>
              </a:lnSpc>
              <a:spcBef>
                <a:spcPts val="1200"/>
              </a:spcBef>
              <a:spcAft>
                <a:spcPts val="600"/>
              </a:spcAft>
            </a:pPr>
            <a:r>
              <a:rPr lang="en-US" altLang="en-US" smtClean="0"/>
              <a:t>Low toxicity when taken alone</a:t>
            </a:r>
          </a:p>
          <a:p>
            <a:pPr>
              <a:lnSpc>
                <a:spcPts val="4000"/>
              </a:lnSpc>
              <a:spcBef>
                <a:spcPts val="1200"/>
              </a:spcBef>
              <a:spcAft>
                <a:spcPts val="600"/>
              </a:spcAft>
            </a:pPr>
            <a:r>
              <a:rPr lang="en-US" altLang="en-US" smtClean="0"/>
              <a:t>In combination can be fatal</a:t>
            </a:r>
          </a:p>
          <a:p>
            <a:pPr>
              <a:lnSpc>
                <a:spcPts val="4000"/>
              </a:lnSpc>
              <a:spcBef>
                <a:spcPts val="1200"/>
              </a:spcBef>
              <a:spcAft>
                <a:spcPts val="600"/>
              </a:spcAft>
            </a:pPr>
            <a:r>
              <a:rPr lang="en-US" altLang="en-US" smtClean="0"/>
              <a:t>Flumanzenil is a benzodiazepine antagonist that can be used to block adverse effects of benzodiazepines</a:t>
            </a:r>
          </a:p>
          <a:p>
            <a:pPr>
              <a:lnSpc>
                <a:spcPts val="4000"/>
              </a:lnSpc>
              <a:spcBef>
                <a:spcPts val="1200"/>
              </a:spcBef>
              <a:spcAft>
                <a:spcPts val="600"/>
              </a:spcAft>
            </a:pPr>
            <a:r>
              <a:rPr lang="en-US" altLang="en-US" smtClean="0"/>
              <a:t>Stomach pump, charcoal, hemodialysis</a:t>
            </a:r>
          </a:p>
        </p:txBody>
      </p:sp>
      <p:sp>
        <p:nvSpPr>
          <p:cNvPr id="5" name="Rectangle 4"/>
          <p:cNvSpPr/>
          <p:nvPr/>
        </p:nvSpPr>
        <p:spPr>
          <a:xfrm>
            <a:off x="0" y="0"/>
            <a:ext cx="381000" cy="6858000"/>
          </a:xfrm>
          <a:prstGeom prst="rect">
            <a:avLst/>
          </a:prstGeom>
          <a:gradFill flip="none" rotWithShape="1">
            <a:gsLst>
              <a:gs pos="0">
                <a:schemeClr val="bg1"/>
              </a:gs>
              <a:gs pos="50000">
                <a:schemeClr val="accent1">
                  <a:tint val="44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0597" name="TextBox 5"/>
          <p:cNvSpPr txBox="1">
            <a:spLocks noChangeArrowheads="1"/>
          </p:cNvSpPr>
          <p:nvPr/>
        </p:nvSpPr>
        <p:spPr bwMode="auto">
          <a:xfrm>
            <a:off x="0" y="2611438"/>
            <a:ext cx="381000" cy="4246562"/>
          </a:xfrm>
          <a:prstGeom prst="rect">
            <a:avLst/>
          </a:prstGeom>
          <a:noFill/>
          <a:ln w="9525">
            <a:noFill/>
            <a:miter lim="800000"/>
            <a:headEnd/>
            <a:tailEnd/>
          </a:ln>
        </p:spPr>
        <p:txBody>
          <a:bodyPr>
            <a:spAutoFit/>
          </a:bodyPr>
          <a:lstStyle/>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S</a:t>
            </a:r>
          </a:p>
          <a:p>
            <a:pPr algn="ctr"/>
            <a:endParaRPr lang="en-US">
              <a:solidFill>
                <a:schemeClr val="bg1"/>
              </a:solidFill>
              <a:latin typeface="Corbel" pitchFamily="34" charset="0"/>
            </a:endParaRPr>
          </a:p>
          <a:p>
            <a:pPr algn="ctr"/>
            <a:r>
              <a:rPr lang="en-US">
                <a:solidFill>
                  <a:schemeClr val="bg1"/>
                </a:solidFill>
                <a:latin typeface="Corbel" pitchFamily="34" charset="0"/>
              </a:rPr>
              <a:t>O</a:t>
            </a:r>
          </a:p>
          <a:p>
            <a:pPr algn="ctr"/>
            <a:endParaRPr lang="en-US">
              <a:solidFill>
                <a:schemeClr val="bg1"/>
              </a:solidFill>
              <a:latin typeface="Corbel" pitchFamily="34" charset="0"/>
            </a:endParaRPr>
          </a:p>
          <a:p>
            <a:pPr algn="ctr"/>
            <a:r>
              <a:rPr lang="en-US">
                <a:solidFill>
                  <a:schemeClr val="bg1"/>
                </a:solidFill>
                <a:latin typeface="Corbel" pitchFamily="34" charset="0"/>
              </a:rPr>
              <a:t>M</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A</a:t>
            </a:r>
          </a:p>
        </p:txBody>
      </p:sp>
    </p:spTree>
  </p:cSld>
  <p:clrMapOvr>
    <a:masterClrMapping/>
  </p:clrMapOvr>
  <p:transition>
    <p:strips dir="rd"/>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0925" name="Group 29"/>
          <p:cNvGraphicFramePr>
            <a:graphicFrameLocks noGrp="1"/>
          </p:cNvGraphicFramePr>
          <p:nvPr>
            <p:ph type="tbl" idx="1"/>
          </p:nvPr>
        </p:nvGraphicFramePr>
        <p:xfrm>
          <a:off x="1447800" y="990600"/>
          <a:ext cx="5943600" cy="5375148"/>
        </p:xfrm>
        <a:graphic>
          <a:graphicData uri="http://schemas.openxmlformats.org/drawingml/2006/table">
            <a:tbl>
              <a:tblPr/>
              <a:tblGrid>
                <a:gridCol w="2971800">
                  <a:extLst>
                    <a:ext uri="{9D8B030D-6E8A-4147-A177-3AD203B41FA5}">
                      <a16:colId xmlns:a16="http://schemas.microsoft.com/office/drawing/2014/main" val="20000"/>
                    </a:ext>
                  </a:extLst>
                </a:gridCol>
                <a:gridCol w="2971800">
                  <a:extLst>
                    <a:ext uri="{9D8B030D-6E8A-4147-A177-3AD203B41FA5}">
                      <a16:colId xmlns:a16="http://schemas.microsoft.com/office/drawing/2014/main" val="20001"/>
                    </a:ext>
                  </a:extLst>
                </a:gridCol>
              </a:tblGrid>
              <a:tr h="1257300">
                <a:tc>
                  <a:txBody>
                    <a:bodyPr/>
                    <a:lstStyle/>
                    <a:p>
                      <a:pPr marL="0" marR="0" lvl="0" indent="0" algn="l" defTabSz="914400" rtl="0" eaLnBrk="1" fontAlgn="base" latinLnBrk="0" hangingPunct="1">
                        <a:lnSpc>
                          <a:spcPct val="100000"/>
                        </a:lnSpc>
                        <a:spcBef>
                          <a:spcPct val="20000"/>
                        </a:spcBef>
                        <a:spcAft>
                          <a:spcPct val="0"/>
                        </a:spcAft>
                        <a:buClrTx/>
                        <a:buSzTx/>
                        <a:buFont typeface="Monotype Sorts" charset="2"/>
                        <a:buNone/>
                        <a:tabLst/>
                      </a:pPr>
                      <a:r>
                        <a:rPr kumimoji="0" lang="en-US" sz="3000" b="0" i="0" u="none" strike="noStrike" cap="none" normalizeH="0" baseline="0" dirty="0" smtClean="0">
                          <a:ln>
                            <a:noFill/>
                          </a:ln>
                          <a:solidFill>
                            <a:schemeClr val="tx1"/>
                          </a:solidFill>
                          <a:effectLst/>
                          <a:latin typeface="Tahoma" pitchFamily="34" charset="0"/>
                          <a:ea typeface="MS PGothic" pitchFamily="34" charset="-128"/>
                        </a:rPr>
                        <a:t>Rapid Onset Drugs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Monotype Sorts" charset="2"/>
                        <a:buNone/>
                        <a:tabLst/>
                      </a:pPr>
                      <a:r>
                        <a:rPr kumimoji="0" lang="en-US" sz="3000" b="0" i="0" u="none" strike="noStrike" cap="none" normalizeH="0" baseline="0" smtClean="0">
                          <a:ln>
                            <a:noFill/>
                          </a:ln>
                          <a:solidFill>
                            <a:schemeClr val="tx1"/>
                          </a:solidFill>
                          <a:effectLst/>
                          <a:latin typeface="Tahoma" pitchFamily="34" charset="0"/>
                          <a:ea typeface="MS PGothic" pitchFamily="34" charset="-128"/>
                        </a:rPr>
                        <a:t>Slow Elimination Drugs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28700">
                <a:tc>
                  <a:txBody>
                    <a:bodyPr/>
                    <a:lstStyle/>
                    <a:p>
                      <a:pPr marL="0" marR="0" lvl="0" indent="0" algn="l" defTabSz="914400" rtl="0" eaLnBrk="1" fontAlgn="base" latinLnBrk="0" hangingPunct="1">
                        <a:lnSpc>
                          <a:spcPct val="100000"/>
                        </a:lnSpc>
                        <a:spcBef>
                          <a:spcPct val="20000"/>
                        </a:spcBef>
                        <a:spcAft>
                          <a:spcPct val="0"/>
                        </a:spcAft>
                        <a:buClrTx/>
                        <a:buSzTx/>
                        <a:buFont typeface="Monotype Sorts" charset="2"/>
                        <a:buNone/>
                        <a:tabLst/>
                      </a:pPr>
                      <a:r>
                        <a:rPr kumimoji="0" lang="en-US" sz="2800" b="0" i="0" u="none" strike="noStrike" cap="none" normalizeH="0" baseline="0" dirty="0" err="1" smtClean="0">
                          <a:ln>
                            <a:noFill/>
                          </a:ln>
                          <a:solidFill>
                            <a:schemeClr val="tx1"/>
                          </a:solidFill>
                          <a:effectLst/>
                          <a:latin typeface="Tahoma" pitchFamily="34" charset="0"/>
                          <a:ea typeface="MS PGothic" pitchFamily="34" charset="-128"/>
                        </a:rPr>
                        <a:t>Zoldipem</a:t>
                      </a:r>
                      <a:r>
                        <a:rPr kumimoji="0" lang="en-US" sz="2800" b="0" i="0" u="none" strike="noStrike" cap="none" normalizeH="0" baseline="0" dirty="0" smtClean="0">
                          <a:ln>
                            <a:noFill/>
                          </a:ln>
                          <a:solidFill>
                            <a:schemeClr val="tx1"/>
                          </a:solidFill>
                          <a:effectLst/>
                          <a:latin typeface="Tahoma" pitchFamily="34" charset="0"/>
                          <a:ea typeface="MS PGothic" pitchFamily="34" charset="-128"/>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Monotype Sorts" charset="2"/>
                        <a:buNone/>
                        <a:tabLst/>
                      </a:pPr>
                      <a:r>
                        <a:rPr kumimoji="0" lang="en-US" sz="2800" b="0" i="0" u="none" strike="noStrike" cap="none" normalizeH="0" baseline="0" dirty="0" err="1" smtClean="0">
                          <a:ln>
                            <a:noFill/>
                          </a:ln>
                          <a:solidFill>
                            <a:schemeClr val="tx1"/>
                          </a:solidFill>
                          <a:effectLst/>
                          <a:latin typeface="Tahoma" pitchFamily="34" charset="0"/>
                          <a:ea typeface="MS PGothic" pitchFamily="34" charset="-128"/>
                        </a:rPr>
                        <a:t>Temazepam</a:t>
                      </a:r>
                      <a:endParaRPr kumimoji="0" lang="en-US" sz="2800" b="0" i="0" u="none" strike="noStrike" cap="none" normalizeH="0" baseline="0" dirty="0" smtClean="0">
                        <a:ln>
                          <a:noFill/>
                        </a:ln>
                        <a:solidFill>
                          <a:schemeClr val="tx1"/>
                        </a:solidFill>
                        <a:effectLst/>
                        <a:latin typeface="Tahoma" pitchFamily="34" charset="0"/>
                        <a:ea typeface="MS PGothic"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28700">
                <a:tc>
                  <a:txBody>
                    <a:bodyPr/>
                    <a:lstStyle/>
                    <a:p>
                      <a:pPr marL="0" marR="0" lvl="0" indent="0" algn="l" defTabSz="914400" rtl="0" eaLnBrk="1" fontAlgn="base" latinLnBrk="0" hangingPunct="1">
                        <a:lnSpc>
                          <a:spcPct val="100000"/>
                        </a:lnSpc>
                        <a:spcBef>
                          <a:spcPct val="20000"/>
                        </a:spcBef>
                        <a:spcAft>
                          <a:spcPct val="0"/>
                        </a:spcAft>
                        <a:buClrTx/>
                        <a:buSzTx/>
                        <a:buFont typeface="Monotype Sorts" charset="2"/>
                        <a:buNone/>
                        <a:tabLst/>
                      </a:pPr>
                      <a:r>
                        <a:rPr kumimoji="0" lang="en-US" sz="2800" b="0" i="0" u="none" strike="noStrike" cap="none" normalizeH="0" baseline="0" dirty="0" err="1" smtClean="0">
                          <a:ln>
                            <a:noFill/>
                          </a:ln>
                          <a:solidFill>
                            <a:schemeClr val="tx1"/>
                          </a:solidFill>
                          <a:effectLst/>
                          <a:latin typeface="Tahoma" pitchFamily="34" charset="0"/>
                          <a:ea typeface="MS PGothic" pitchFamily="34" charset="-128"/>
                        </a:rPr>
                        <a:t>Zaleplon</a:t>
                      </a:r>
                      <a:endParaRPr kumimoji="0" lang="en-US" sz="2800" b="0" i="0" u="none" strike="noStrike" cap="none" normalizeH="0" baseline="0" dirty="0" smtClean="0">
                        <a:ln>
                          <a:noFill/>
                        </a:ln>
                        <a:solidFill>
                          <a:schemeClr val="tx1"/>
                        </a:solidFill>
                        <a:effectLst/>
                        <a:latin typeface="Tahoma" pitchFamily="34" charset="0"/>
                        <a:ea typeface="MS PGothic" pitchFamily="34" charset="-128"/>
                      </a:endParaRPr>
                    </a:p>
                    <a:p>
                      <a:pPr marL="0" marR="0" lvl="0" indent="0" algn="l" defTabSz="914400" rtl="0" eaLnBrk="1" fontAlgn="base" latinLnBrk="0" hangingPunct="1">
                        <a:lnSpc>
                          <a:spcPct val="100000"/>
                        </a:lnSpc>
                        <a:spcBef>
                          <a:spcPct val="20000"/>
                        </a:spcBef>
                        <a:spcAft>
                          <a:spcPct val="0"/>
                        </a:spcAft>
                        <a:buClrTx/>
                        <a:buSzTx/>
                        <a:buFont typeface="Monotype Sorts" charset="2"/>
                        <a:buNone/>
                        <a:tabLst/>
                      </a:pPr>
                      <a:endParaRPr kumimoji="0" lang="en-US" sz="2800" b="0" i="0" u="none" strike="noStrike" cap="none" normalizeH="0" baseline="0" dirty="0" smtClean="0">
                        <a:ln>
                          <a:noFill/>
                        </a:ln>
                        <a:solidFill>
                          <a:schemeClr val="tx1"/>
                        </a:solidFill>
                        <a:effectLst/>
                        <a:latin typeface="Tahoma" pitchFamily="34" charset="0"/>
                        <a:ea typeface="MS PGothic"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Monotype Sorts" charset="2"/>
                        <a:buNone/>
                        <a:tabLst/>
                      </a:pPr>
                      <a:r>
                        <a:rPr kumimoji="0" lang="en-US" sz="2800" b="0" i="0" u="none" strike="noStrike" cap="none" normalizeH="0" baseline="0" dirty="0" err="1" smtClean="0">
                          <a:ln>
                            <a:noFill/>
                          </a:ln>
                          <a:solidFill>
                            <a:schemeClr val="tx1"/>
                          </a:solidFill>
                          <a:effectLst/>
                          <a:latin typeface="Tahoma" pitchFamily="34" charset="0"/>
                          <a:ea typeface="MS PGothic" pitchFamily="34" charset="-128"/>
                        </a:rPr>
                        <a:t>Estazolam</a:t>
                      </a:r>
                      <a:endParaRPr kumimoji="0" lang="en-US" sz="2800" b="0" i="0" u="none" strike="noStrike" cap="none" normalizeH="0" baseline="0" dirty="0" smtClean="0">
                        <a:ln>
                          <a:noFill/>
                        </a:ln>
                        <a:solidFill>
                          <a:schemeClr val="tx1"/>
                        </a:solidFill>
                        <a:effectLst/>
                        <a:latin typeface="Tahoma" pitchFamily="34" charset="0"/>
                        <a:ea typeface="MS PGothic" pitchFamily="34" charset="-128"/>
                      </a:endParaRPr>
                    </a:p>
                    <a:p>
                      <a:pPr marL="0" marR="0" lvl="0" indent="0" algn="l" defTabSz="914400" rtl="0" eaLnBrk="1" fontAlgn="base" latinLnBrk="0" hangingPunct="1">
                        <a:lnSpc>
                          <a:spcPct val="100000"/>
                        </a:lnSpc>
                        <a:spcBef>
                          <a:spcPct val="20000"/>
                        </a:spcBef>
                        <a:spcAft>
                          <a:spcPct val="0"/>
                        </a:spcAft>
                        <a:buClrTx/>
                        <a:buSzTx/>
                        <a:buFont typeface="Monotype Sorts" charset="2"/>
                        <a:buNone/>
                        <a:tabLst/>
                      </a:pPr>
                      <a:endParaRPr kumimoji="0" lang="en-US" sz="2800" b="0" i="0" u="none" strike="noStrike" cap="none" normalizeH="0" baseline="0" dirty="0" smtClean="0">
                        <a:ln>
                          <a:noFill/>
                        </a:ln>
                        <a:solidFill>
                          <a:schemeClr val="tx1"/>
                        </a:solidFill>
                        <a:effectLst/>
                        <a:latin typeface="Tahoma" pitchFamily="34" charset="0"/>
                        <a:ea typeface="MS PGothic"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28700">
                <a:tc>
                  <a:txBody>
                    <a:bodyPr/>
                    <a:lstStyle/>
                    <a:p>
                      <a:pPr marL="0" marR="0" lvl="0" indent="0" algn="l" defTabSz="914400" rtl="0" eaLnBrk="1" fontAlgn="base" latinLnBrk="0" hangingPunct="1">
                        <a:lnSpc>
                          <a:spcPct val="100000"/>
                        </a:lnSpc>
                        <a:spcBef>
                          <a:spcPct val="20000"/>
                        </a:spcBef>
                        <a:spcAft>
                          <a:spcPct val="0"/>
                        </a:spcAft>
                        <a:buClrTx/>
                        <a:buSzTx/>
                        <a:buFont typeface="Monotype Sorts" charset="2"/>
                        <a:buNone/>
                        <a:tabLst/>
                      </a:pPr>
                      <a:r>
                        <a:rPr kumimoji="0" lang="en-US" sz="2800" b="0" i="0" u="none" strike="noStrike" cap="none" normalizeH="0" baseline="0" dirty="0" err="1" smtClean="0">
                          <a:ln>
                            <a:noFill/>
                          </a:ln>
                          <a:solidFill>
                            <a:schemeClr val="tx1"/>
                          </a:solidFill>
                          <a:effectLst/>
                          <a:latin typeface="Tahoma" pitchFamily="34" charset="0"/>
                          <a:ea typeface="MS PGothic" pitchFamily="34" charset="-128"/>
                        </a:rPr>
                        <a:t>Triazolam</a:t>
                      </a:r>
                      <a:endParaRPr kumimoji="0" lang="en-US" sz="2800" b="0" i="0" u="none" strike="noStrike" cap="none" normalizeH="0" baseline="0" dirty="0" smtClean="0">
                        <a:ln>
                          <a:noFill/>
                        </a:ln>
                        <a:solidFill>
                          <a:schemeClr val="tx1"/>
                        </a:solidFill>
                        <a:effectLst/>
                        <a:latin typeface="Tahoma" pitchFamily="34" charset="0"/>
                        <a:ea typeface="MS PGothic"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Monotype Sorts" charset="2"/>
                        <a:buNone/>
                        <a:tabLst/>
                      </a:pPr>
                      <a:r>
                        <a:rPr kumimoji="0" lang="en-US" sz="2800" b="0" i="0" u="none" strike="noStrike" cap="none" normalizeH="0" baseline="0" dirty="0" err="1" smtClean="0">
                          <a:ln>
                            <a:noFill/>
                          </a:ln>
                          <a:solidFill>
                            <a:schemeClr val="tx1"/>
                          </a:solidFill>
                          <a:effectLst/>
                          <a:latin typeface="Tahoma" pitchFamily="34" charset="0"/>
                          <a:ea typeface="MS PGothic" pitchFamily="34" charset="-128"/>
                        </a:rPr>
                        <a:t>Flurazepam</a:t>
                      </a:r>
                      <a:endParaRPr kumimoji="0" lang="en-US" sz="2800" b="0" i="0" u="none" strike="noStrike" cap="none" normalizeH="0" baseline="0" dirty="0" smtClean="0">
                        <a:ln>
                          <a:noFill/>
                        </a:ln>
                        <a:solidFill>
                          <a:schemeClr val="tx1"/>
                        </a:solidFill>
                        <a:effectLst/>
                        <a:latin typeface="Tahoma" pitchFamily="34" charset="0"/>
                        <a:ea typeface="MS PGothic"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028700">
                <a:tc>
                  <a:txBody>
                    <a:bodyPr/>
                    <a:lstStyle/>
                    <a:p>
                      <a:pPr marL="0" marR="0" lvl="0" indent="0" algn="l" defTabSz="914400" rtl="0" eaLnBrk="1" fontAlgn="base" latinLnBrk="0" hangingPunct="1">
                        <a:lnSpc>
                          <a:spcPct val="100000"/>
                        </a:lnSpc>
                        <a:spcBef>
                          <a:spcPct val="20000"/>
                        </a:spcBef>
                        <a:spcAft>
                          <a:spcPct val="0"/>
                        </a:spcAft>
                        <a:buClrTx/>
                        <a:buSzTx/>
                        <a:buFont typeface="Monotype Sorts" charset="2"/>
                        <a:buNone/>
                        <a:tabLst/>
                      </a:pPr>
                      <a:r>
                        <a:rPr kumimoji="0" lang="en-US" sz="2800" b="0" i="0" u="none" strike="noStrike" cap="none" normalizeH="0" baseline="0" dirty="0" smtClean="0">
                          <a:ln>
                            <a:noFill/>
                          </a:ln>
                          <a:solidFill>
                            <a:schemeClr val="tx1"/>
                          </a:solidFill>
                          <a:effectLst/>
                          <a:latin typeface="Tahoma" pitchFamily="34" charset="0"/>
                          <a:ea typeface="MS PGothic" pitchFamily="34" charset="-128"/>
                        </a:rPr>
                        <a:t>Diazepam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Monotype Sorts" charset="2"/>
                        <a:buNone/>
                        <a:tabLst/>
                        <a:defRPr/>
                      </a:pPr>
                      <a:r>
                        <a:rPr kumimoji="0" lang="en-US" sz="2800" b="0" i="0" u="none" strike="noStrike" cap="none" normalizeH="0" baseline="0" dirty="0" smtClean="0">
                          <a:ln>
                            <a:noFill/>
                          </a:ln>
                          <a:solidFill>
                            <a:schemeClr val="tx1"/>
                          </a:solidFill>
                          <a:effectLst/>
                          <a:latin typeface="Tahoma" pitchFamily="34" charset="0"/>
                          <a:ea typeface="MS PGothic" pitchFamily="34" charset="-128"/>
                        </a:rPr>
                        <a:t>Diazepam</a:t>
                      </a:r>
                    </a:p>
                    <a:p>
                      <a:pPr marL="0" marR="0" lvl="0" indent="0" algn="l" defTabSz="914400" rtl="0" eaLnBrk="1" fontAlgn="base" latinLnBrk="0" hangingPunct="1">
                        <a:lnSpc>
                          <a:spcPct val="100000"/>
                        </a:lnSpc>
                        <a:spcBef>
                          <a:spcPct val="20000"/>
                        </a:spcBef>
                        <a:spcAft>
                          <a:spcPct val="0"/>
                        </a:spcAft>
                        <a:buClrTx/>
                        <a:buSzTx/>
                        <a:buFont typeface="Monotype Sorts" charset="2"/>
                        <a:buNone/>
                        <a:tabLst/>
                      </a:pPr>
                      <a:endParaRPr kumimoji="0" lang="en-US" sz="2800" b="0" i="0" u="none" strike="noStrike" cap="none" normalizeH="0" baseline="0" dirty="0" smtClean="0">
                        <a:ln>
                          <a:noFill/>
                        </a:ln>
                        <a:solidFill>
                          <a:schemeClr val="tx1"/>
                        </a:solidFill>
                        <a:effectLst/>
                        <a:latin typeface="Tahoma" pitchFamily="34" charset="0"/>
                        <a:ea typeface="MS PGothic"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5" name="Rectangle 4"/>
          <p:cNvSpPr/>
          <p:nvPr/>
        </p:nvSpPr>
        <p:spPr>
          <a:xfrm>
            <a:off x="0" y="0"/>
            <a:ext cx="381000" cy="6858000"/>
          </a:xfrm>
          <a:prstGeom prst="rect">
            <a:avLst/>
          </a:prstGeom>
          <a:gradFill flip="none" rotWithShape="1">
            <a:gsLst>
              <a:gs pos="0">
                <a:schemeClr val="bg1"/>
              </a:gs>
              <a:gs pos="50000">
                <a:schemeClr val="accent1">
                  <a:tint val="44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1639" name="TextBox 5"/>
          <p:cNvSpPr txBox="1">
            <a:spLocks noChangeArrowheads="1"/>
          </p:cNvSpPr>
          <p:nvPr/>
        </p:nvSpPr>
        <p:spPr bwMode="auto">
          <a:xfrm>
            <a:off x="0" y="2611438"/>
            <a:ext cx="381000" cy="4246562"/>
          </a:xfrm>
          <a:prstGeom prst="rect">
            <a:avLst/>
          </a:prstGeom>
          <a:noFill/>
          <a:ln w="9525">
            <a:noFill/>
            <a:miter lim="800000"/>
            <a:headEnd/>
            <a:tailEnd/>
          </a:ln>
        </p:spPr>
        <p:txBody>
          <a:bodyPr>
            <a:spAutoFit/>
          </a:bodyPr>
          <a:lstStyle/>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S</a:t>
            </a:r>
          </a:p>
          <a:p>
            <a:pPr algn="ctr"/>
            <a:endParaRPr lang="en-US">
              <a:solidFill>
                <a:schemeClr val="bg1"/>
              </a:solidFill>
              <a:latin typeface="Corbel" pitchFamily="34" charset="0"/>
            </a:endParaRPr>
          </a:p>
          <a:p>
            <a:pPr algn="ctr"/>
            <a:r>
              <a:rPr lang="en-US">
                <a:solidFill>
                  <a:schemeClr val="bg1"/>
                </a:solidFill>
                <a:latin typeface="Corbel" pitchFamily="34" charset="0"/>
              </a:rPr>
              <a:t>O</a:t>
            </a:r>
          </a:p>
          <a:p>
            <a:pPr algn="ctr"/>
            <a:endParaRPr lang="en-US">
              <a:solidFill>
                <a:schemeClr val="bg1"/>
              </a:solidFill>
              <a:latin typeface="Corbel" pitchFamily="34" charset="0"/>
            </a:endParaRPr>
          </a:p>
          <a:p>
            <a:pPr algn="ctr"/>
            <a:r>
              <a:rPr lang="en-US">
                <a:solidFill>
                  <a:schemeClr val="bg1"/>
                </a:solidFill>
                <a:latin typeface="Corbel" pitchFamily="34" charset="0"/>
              </a:rPr>
              <a:t>M</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A</a:t>
            </a:r>
          </a:p>
        </p:txBody>
      </p:sp>
    </p:spTree>
  </p:cSld>
  <p:clrMapOvr>
    <a:masterClrMapping/>
  </p:clrMapOvr>
  <p:transition>
    <p:strips dir="rd"/>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4" name="Title 4"/>
          <p:cNvSpPr>
            <a:spLocks noGrp="1"/>
          </p:cNvSpPr>
          <p:nvPr>
            <p:ph type="title"/>
          </p:nvPr>
        </p:nvSpPr>
        <p:spPr>
          <a:xfrm>
            <a:off x="971550" y="606425"/>
            <a:ext cx="7543800" cy="1143000"/>
          </a:xfrm>
        </p:spPr>
        <p:txBody>
          <a:bodyPr>
            <a:normAutofit/>
          </a:bodyPr>
          <a:lstStyle/>
          <a:p>
            <a:pPr algn="ctr" fontAlgn="auto">
              <a:spcAft>
                <a:spcPts val="0"/>
              </a:spcAft>
              <a:defRPr/>
            </a:pPr>
            <a:r>
              <a:rPr lang="en-US" sz="3600" dirty="0" smtClean="0">
                <a:solidFill>
                  <a:schemeClr val="tx2">
                    <a:satMod val="200000"/>
                  </a:schemeClr>
                </a:solidFill>
                <a:latin typeface="Algerian" pitchFamily="82" charset="0"/>
              </a:rPr>
              <a:t>Non benzodiazepines</a:t>
            </a:r>
            <a:endParaRPr lang="en-US" sz="3600" dirty="0" smtClean="0">
              <a:solidFill>
                <a:srgbClr val="DA0000"/>
              </a:solidFill>
              <a:latin typeface="Algerian" pitchFamily="82" charset="0"/>
            </a:endParaRPr>
          </a:p>
        </p:txBody>
      </p:sp>
      <p:sp>
        <p:nvSpPr>
          <p:cNvPr id="112643" name="Rectangle 3"/>
          <p:cNvSpPr>
            <a:spLocks noGrp="1" noChangeArrowheads="1"/>
          </p:cNvSpPr>
          <p:nvPr>
            <p:ph idx="1"/>
          </p:nvPr>
        </p:nvSpPr>
        <p:spPr>
          <a:xfrm>
            <a:off x="957263" y="1811338"/>
            <a:ext cx="7959725" cy="4465637"/>
          </a:xfrm>
        </p:spPr>
        <p:txBody>
          <a:bodyPr/>
          <a:lstStyle/>
          <a:p>
            <a:r>
              <a:rPr lang="en-GB" sz="2600" smtClean="0"/>
              <a:t>Act at the benzodiazepine receptor</a:t>
            </a:r>
          </a:p>
          <a:p>
            <a:r>
              <a:rPr lang="en-GB" sz="2600" smtClean="0"/>
              <a:t>Less risk of dependence</a:t>
            </a:r>
          </a:p>
          <a:p>
            <a:pPr lvl="1">
              <a:buFont typeface="Arial" pitchFamily="34" charset="0"/>
              <a:buChar char="•"/>
            </a:pPr>
            <a:r>
              <a:rPr lang="en-GB" smtClean="0"/>
              <a:t>Zaleplon short ½ life</a:t>
            </a:r>
          </a:p>
          <a:p>
            <a:pPr lvl="1">
              <a:buFont typeface="Arial" pitchFamily="34" charset="0"/>
              <a:buChar char="•"/>
            </a:pPr>
            <a:r>
              <a:rPr lang="en-GB" smtClean="0"/>
              <a:t>Zolipidem, Zopiclone slightly longer ½ life</a:t>
            </a:r>
          </a:p>
          <a:p>
            <a:pPr lvl="1">
              <a:buFont typeface="Arial" pitchFamily="34" charset="0"/>
              <a:buChar char="•"/>
            </a:pPr>
            <a:r>
              <a:rPr lang="en-GB" smtClean="0"/>
              <a:t>No difference in effectiveness &amp; safety</a:t>
            </a:r>
          </a:p>
          <a:p>
            <a:pPr lvl="1">
              <a:buFont typeface="Arial" pitchFamily="34" charset="0"/>
              <a:buChar char="•"/>
            </a:pPr>
            <a:r>
              <a:rPr lang="en-GB" smtClean="0"/>
              <a:t>More expensive</a:t>
            </a:r>
          </a:p>
          <a:p>
            <a:pPr lvl="1">
              <a:buFont typeface="Arial" pitchFamily="34" charset="0"/>
              <a:buChar char="•"/>
            </a:pPr>
            <a:r>
              <a:rPr lang="en-GB" smtClean="0"/>
              <a:t>Only to be used if adverse effects to BDZ</a:t>
            </a:r>
          </a:p>
        </p:txBody>
      </p:sp>
      <p:sp>
        <p:nvSpPr>
          <p:cNvPr id="6" name="Rectangle 5"/>
          <p:cNvSpPr/>
          <p:nvPr/>
        </p:nvSpPr>
        <p:spPr>
          <a:xfrm>
            <a:off x="0" y="0"/>
            <a:ext cx="381000" cy="6858000"/>
          </a:xfrm>
          <a:prstGeom prst="rect">
            <a:avLst/>
          </a:prstGeom>
          <a:gradFill flip="none" rotWithShape="1">
            <a:gsLst>
              <a:gs pos="0">
                <a:schemeClr val="bg1"/>
              </a:gs>
              <a:gs pos="50000">
                <a:schemeClr val="accent1">
                  <a:tint val="44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2645" name="TextBox 6"/>
          <p:cNvSpPr txBox="1">
            <a:spLocks noChangeArrowheads="1"/>
          </p:cNvSpPr>
          <p:nvPr/>
        </p:nvSpPr>
        <p:spPr bwMode="auto">
          <a:xfrm>
            <a:off x="0" y="2611438"/>
            <a:ext cx="381000" cy="4246562"/>
          </a:xfrm>
          <a:prstGeom prst="rect">
            <a:avLst/>
          </a:prstGeom>
          <a:noFill/>
          <a:ln w="9525">
            <a:noFill/>
            <a:miter lim="800000"/>
            <a:headEnd/>
            <a:tailEnd/>
          </a:ln>
        </p:spPr>
        <p:txBody>
          <a:bodyPr>
            <a:spAutoFit/>
          </a:bodyPr>
          <a:lstStyle/>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S</a:t>
            </a:r>
          </a:p>
          <a:p>
            <a:pPr algn="ctr"/>
            <a:endParaRPr lang="en-US">
              <a:solidFill>
                <a:schemeClr val="bg1"/>
              </a:solidFill>
              <a:latin typeface="Corbel" pitchFamily="34" charset="0"/>
            </a:endParaRPr>
          </a:p>
          <a:p>
            <a:pPr algn="ctr"/>
            <a:r>
              <a:rPr lang="en-US">
                <a:solidFill>
                  <a:schemeClr val="bg1"/>
                </a:solidFill>
                <a:latin typeface="Corbel" pitchFamily="34" charset="0"/>
              </a:rPr>
              <a:t>O</a:t>
            </a:r>
          </a:p>
          <a:p>
            <a:pPr algn="ctr"/>
            <a:endParaRPr lang="en-US">
              <a:solidFill>
                <a:schemeClr val="bg1"/>
              </a:solidFill>
              <a:latin typeface="Corbel" pitchFamily="34" charset="0"/>
            </a:endParaRPr>
          </a:p>
          <a:p>
            <a:pPr algn="ctr"/>
            <a:r>
              <a:rPr lang="en-US">
                <a:solidFill>
                  <a:schemeClr val="bg1"/>
                </a:solidFill>
                <a:latin typeface="Corbel" pitchFamily="34" charset="0"/>
              </a:rPr>
              <a:t>M</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A</a:t>
            </a:r>
          </a:p>
        </p:txBody>
      </p:sp>
    </p:spTree>
  </p:cSld>
  <p:clrMapOvr>
    <a:masterClrMapping/>
  </p:clrMapOvr>
  <p:transition>
    <p:strips dir="rd"/>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381000" cy="6858000"/>
          </a:xfrm>
          <a:prstGeom prst="rect">
            <a:avLst/>
          </a:prstGeom>
          <a:gradFill flip="none" rotWithShape="1">
            <a:gsLst>
              <a:gs pos="0">
                <a:schemeClr val="bg1"/>
              </a:gs>
              <a:gs pos="50000">
                <a:schemeClr val="accent1">
                  <a:tint val="44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3667" name="TextBox 5"/>
          <p:cNvSpPr txBox="1">
            <a:spLocks noChangeArrowheads="1"/>
          </p:cNvSpPr>
          <p:nvPr/>
        </p:nvSpPr>
        <p:spPr bwMode="auto">
          <a:xfrm>
            <a:off x="0" y="2611438"/>
            <a:ext cx="381000" cy="4246562"/>
          </a:xfrm>
          <a:prstGeom prst="rect">
            <a:avLst/>
          </a:prstGeom>
          <a:noFill/>
          <a:ln w="9525">
            <a:noFill/>
            <a:miter lim="800000"/>
            <a:headEnd/>
            <a:tailEnd/>
          </a:ln>
        </p:spPr>
        <p:txBody>
          <a:bodyPr>
            <a:spAutoFit/>
          </a:bodyPr>
          <a:lstStyle/>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S</a:t>
            </a:r>
          </a:p>
          <a:p>
            <a:pPr algn="ctr"/>
            <a:endParaRPr lang="en-US">
              <a:solidFill>
                <a:schemeClr val="bg1"/>
              </a:solidFill>
              <a:latin typeface="Corbel" pitchFamily="34" charset="0"/>
            </a:endParaRPr>
          </a:p>
          <a:p>
            <a:pPr algn="ctr"/>
            <a:r>
              <a:rPr lang="en-US">
                <a:solidFill>
                  <a:schemeClr val="bg1"/>
                </a:solidFill>
                <a:latin typeface="Corbel" pitchFamily="34" charset="0"/>
              </a:rPr>
              <a:t>O</a:t>
            </a:r>
          </a:p>
          <a:p>
            <a:pPr algn="ctr"/>
            <a:endParaRPr lang="en-US">
              <a:solidFill>
                <a:schemeClr val="bg1"/>
              </a:solidFill>
              <a:latin typeface="Corbel" pitchFamily="34" charset="0"/>
            </a:endParaRPr>
          </a:p>
          <a:p>
            <a:pPr algn="ctr"/>
            <a:r>
              <a:rPr lang="en-US">
                <a:solidFill>
                  <a:schemeClr val="bg1"/>
                </a:solidFill>
                <a:latin typeface="Corbel" pitchFamily="34" charset="0"/>
              </a:rPr>
              <a:t>M</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A</a:t>
            </a:r>
          </a:p>
        </p:txBody>
      </p:sp>
      <p:sp>
        <p:nvSpPr>
          <p:cNvPr id="8" name="Down Arrow Callout 7"/>
          <p:cNvSpPr/>
          <p:nvPr/>
        </p:nvSpPr>
        <p:spPr>
          <a:xfrm>
            <a:off x="2971800" y="228600"/>
            <a:ext cx="3200400" cy="685800"/>
          </a:xfrm>
          <a:prstGeom prst="downArrowCallout">
            <a:avLst/>
          </a:prstGeom>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en-US" dirty="0">
                <a:solidFill>
                  <a:schemeClr val="bg1"/>
                </a:solidFill>
              </a:rPr>
              <a:t>Patient with chronic Insomnia</a:t>
            </a:r>
          </a:p>
        </p:txBody>
      </p:sp>
      <p:sp>
        <p:nvSpPr>
          <p:cNvPr id="9" name="Down Arrow Callout 8"/>
          <p:cNvSpPr/>
          <p:nvPr/>
        </p:nvSpPr>
        <p:spPr>
          <a:xfrm>
            <a:off x="2971800" y="914400"/>
            <a:ext cx="3200400" cy="762000"/>
          </a:xfrm>
          <a:prstGeom prst="downArrowCallout">
            <a:avLst/>
          </a:prstGeom>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en-US" dirty="0">
                <a:solidFill>
                  <a:schemeClr val="bg1"/>
                </a:solidFill>
              </a:rPr>
              <a:t>Obtain details about course of Insomnia</a:t>
            </a:r>
          </a:p>
        </p:txBody>
      </p:sp>
      <p:sp>
        <p:nvSpPr>
          <p:cNvPr id="10" name="Down Arrow Callout 9"/>
          <p:cNvSpPr/>
          <p:nvPr/>
        </p:nvSpPr>
        <p:spPr>
          <a:xfrm>
            <a:off x="3048000" y="1676400"/>
            <a:ext cx="3200400" cy="1600200"/>
          </a:xfrm>
          <a:prstGeom prst="downArrowCallout">
            <a:avLst/>
          </a:prstGeom>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en-US" dirty="0">
                <a:solidFill>
                  <a:schemeClr val="bg1"/>
                </a:solidFill>
              </a:rPr>
              <a:t>Is Insomnia contributing to decreased day time functioning &amp; Quality of life or worsening of chief complaint?</a:t>
            </a:r>
          </a:p>
        </p:txBody>
      </p:sp>
      <p:sp>
        <p:nvSpPr>
          <p:cNvPr id="14" name="Curved Up Arrow 13"/>
          <p:cNvSpPr/>
          <p:nvPr/>
        </p:nvSpPr>
        <p:spPr>
          <a:xfrm>
            <a:off x="6172200" y="2819400"/>
            <a:ext cx="1143000" cy="457200"/>
          </a:xfrm>
          <a:prstGeom prst="curvedUpArrow">
            <a:avLst/>
          </a:prstGeom>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schemeClr val="tx1"/>
              </a:solidFill>
            </a:endParaRPr>
          </a:p>
        </p:txBody>
      </p:sp>
      <p:sp>
        <p:nvSpPr>
          <p:cNvPr id="15" name="Rectangle 14"/>
          <p:cNvSpPr/>
          <p:nvPr/>
        </p:nvSpPr>
        <p:spPr>
          <a:xfrm>
            <a:off x="7086600" y="2286000"/>
            <a:ext cx="1600200" cy="53340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en-US" i="1" dirty="0">
                <a:solidFill>
                  <a:schemeClr val="bg1"/>
                </a:solidFill>
              </a:rPr>
              <a:t>If no, </a:t>
            </a:r>
            <a:r>
              <a:rPr lang="en-US" dirty="0">
                <a:solidFill>
                  <a:schemeClr val="bg1"/>
                </a:solidFill>
              </a:rPr>
              <a:t>Don’t Treat</a:t>
            </a:r>
          </a:p>
        </p:txBody>
      </p:sp>
      <p:sp>
        <p:nvSpPr>
          <p:cNvPr id="16" name="Left-Right Arrow 15"/>
          <p:cNvSpPr/>
          <p:nvPr/>
        </p:nvSpPr>
        <p:spPr>
          <a:xfrm>
            <a:off x="2971800" y="3124200"/>
            <a:ext cx="3352800" cy="609600"/>
          </a:xfrm>
          <a:prstGeom prst="leftRightArrow">
            <a:avLst/>
          </a:prstGeom>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en-US" i="1" dirty="0">
                <a:solidFill>
                  <a:schemeClr val="bg1"/>
                </a:solidFill>
              </a:rPr>
              <a:t>If  Yes</a:t>
            </a:r>
          </a:p>
        </p:txBody>
      </p:sp>
      <p:sp>
        <p:nvSpPr>
          <p:cNvPr id="17" name="Down Arrow Callout 16"/>
          <p:cNvSpPr/>
          <p:nvPr/>
        </p:nvSpPr>
        <p:spPr>
          <a:xfrm>
            <a:off x="838200" y="3200400"/>
            <a:ext cx="2133600" cy="990600"/>
          </a:xfrm>
          <a:prstGeom prst="downArrowCallout">
            <a:avLst/>
          </a:prstGeom>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en-US" dirty="0">
                <a:solidFill>
                  <a:schemeClr val="bg1"/>
                </a:solidFill>
              </a:rPr>
              <a:t>Is Insomnia </a:t>
            </a:r>
          </a:p>
          <a:p>
            <a:pPr algn="ctr" fontAlgn="auto">
              <a:spcBef>
                <a:spcPts val="0"/>
              </a:spcBef>
              <a:spcAft>
                <a:spcPts val="0"/>
              </a:spcAft>
              <a:defRPr/>
            </a:pPr>
            <a:r>
              <a:rPr lang="en-US" i="1" dirty="0">
                <a:solidFill>
                  <a:schemeClr val="bg1"/>
                </a:solidFill>
              </a:rPr>
              <a:t>Primary</a:t>
            </a:r>
          </a:p>
        </p:txBody>
      </p:sp>
      <p:sp>
        <p:nvSpPr>
          <p:cNvPr id="18" name="Down Arrow Callout 17"/>
          <p:cNvSpPr/>
          <p:nvPr/>
        </p:nvSpPr>
        <p:spPr>
          <a:xfrm>
            <a:off x="6324600" y="3352800"/>
            <a:ext cx="2667000" cy="1066800"/>
          </a:xfrm>
          <a:prstGeom prst="downArrowCallout">
            <a:avLst/>
          </a:prstGeom>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en-US" dirty="0">
                <a:solidFill>
                  <a:schemeClr val="bg1"/>
                </a:solidFill>
              </a:rPr>
              <a:t>Is Insomnia </a:t>
            </a:r>
            <a:r>
              <a:rPr lang="en-US" i="1" dirty="0">
                <a:solidFill>
                  <a:schemeClr val="bg1"/>
                </a:solidFill>
              </a:rPr>
              <a:t>Secondary</a:t>
            </a:r>
            <a:r>
              <a:rPr lang="en-US" dirty="0">
                <a:solidFill>
                  <a:schemeClr val="bg1"/>
                </a:solidFill>
              </a:rPr>
              <a:t> to underlying disease</a:t>
            </a:r>
          </a:p>
        </p:txBody>
      </p:sp>
      <p:sp>
        <p:nvSpPr>
          <p:cNvPr id="19" name="Down Arrow Callout 18"/>
          <p:cNvSpPr/>
          <p:nvPr/>
        </p:nvSpPr>
        <p:spPr>
          <a:xfrm>
            <a:off x="6324600" y="4419600"/>
            <a:ext cx="2667000" cy="914400"/>
          </a:xfrm>
          <a:prstGeom prst="downArrowCallout">
            <a:avLst/>
          </a:prstGeom>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en-US" i="1" dirty="0">
                <a:solidFill>
                  <a:schemeClr val="bg1"/>
                </a:solidFill>
              </a:rPr>
              <a:t>Treat</a:t>
            </a:r>
            <a:r>
              <a:rPr lang="en-US" dirty="0">
                <a:solidFill>
                  <a:schemeClr val="bg1"/>
                </a:solidFill>
              </a:rPr>
              <a:t> underlying cause first</a:t>
            </a:r>
          </a:p>
        </p:txBody>
      </p:sp>
      <p:sp>
        <p:nvSpPr>
          <p:cNvPr id="23" name="Rectangle 22"/>
          <p:cNvSpPr/>
          <p:nvPr/>
        </p:nvSpPr>
        <p:spPr>
          <a:xfrm>
            <a:off x="6248400" y="6096000"/>
            <a:ext cx="2743200" cy="38100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en-US" i="1" dirty="0">
                <a:solidFill>
                  <a:schemeClr val="bg1"/>
                </a:solidFill>
              </a:rPr>
              <a:t>If no</a:t>
            </a:r>
            <a:r>
              <a:rPr lang="en-US" dirty="0">
                <a:solidFill>
                  <a:schemeClr val="bg1"/>
                </a:solidFill>
              </a:rPr>
              <a:t>, No further treatment</a:t>
            </a:r>
          </a:p>
        </p:txBody>
      </p:sp>
      <p:sp>
        <p:nvSpPr>
          <p:cNvPr id="27" name="Down Arrow Callout 26"/>
          <p:cNvSpPr/>
          <p:nvPr/>
        </p:nvSpPr>
        <p:spPr>
          <a:xfrm>
            <a:off x="762000" y="4191000"/>
            <a:ext cx="2209800" cy="914400"/>
          </a:xfrm>
          <a:prstGeom prst="downArrowCallout">
            <a:avLst/>
          </a:prstGeom>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en-US" dirty="0">
                <a:solidFill>
                  <a:schemeClr val="bg1"/>
                </a:solidFill>
              </a:rPr>
              <a:t>Is use of medication </a:t>
            </a:r>
            <a:r>
              <a:rPr lang="en-US" i="1" dirty="0">
                <a:solidFill>
                  <a:schemeClr val="bg1"/>
                </a:solidFill>
              </a:rPr>
              <a:t>unsafe</a:t>
            </a:r>
            <a:r>
              <a:rPr lang="en-US" dirty="0">
                <a:solidFill>
                  <a:schemeClr val="bg1"/>
                </a:solidFill>
              </a:rPr>
              <a:t> for him?</a:t>
            </a:r>
          </a:p>
        </p:txBody>
      </p:sp>
      <p:sp>
        <p:nvSpPr>
          <p:cNvPr id="28" name="Rectangle 27"/>
          <p:cNvSpPr/>
          <p:nvPr/>
        </p:nvSpPr>
        <p:spPr>
          <a:xfrm>
            <a:off x="609600" y="5105400"/>
            <a:ext cx="1371600" cy="457200"/>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en-US" i="1" dirty="0">
                <a:solidFill>
                  <a:schemeClr val="bg1"/>
                </a:solidFill>
              </a:rPr>
              <a:t>If yes</a:t>
            </a:r>
            <a:r>
              <a:rPr lang="en-US" dirty="0">
                <a:solidFill>
                  <a:schemeClr val="bg1"/>
                </a:solidFill>
              </a:rPr>
              <a:t>, Treat with CBT</a:t>
            </a:r>
          </a:p>
        </p:txBody>
      </p:sp>
      <p:sp>
        <p:nvSpPr>
          <p:cNvPr id="31" name="Left Arrow 30"/>
          <p:cNvSpPr/>
          <p:nvPr/>
        </p:nvSpPr>
        <p:spPr>
          <a:xfrm rot="1297404">
            <a:off x="2897188" y="4767263"/>
            <a:ext cx="3651250" cy="533400"/>
          </a:xfrm>
          <a:prstGeom prst="leftArrow">
            <a:avLst/>
          </a:prstGeom>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en-US" i="1" dirty="0">
                <a:solidFill>
                  <a:schemeClr val="bg1"/>
                </a:solidFill>
              </a:rPr>
              <a:t>If</a:t>
            </a:r>
            <a:r>
              <a:rPr lang="en-US" dirty="0">
                <a:solidFill>
                  <a:schemeClr val="bg1"/>
                </a:solidFill>
              </a:rPr>
              <a:t> </a:t>
            </a:r>
            <a:r>
              <a:rPr lang="en-US" i="1" dirty="0">
                <a:solidFill>
                  <a:schemeClr val="bg1"/>
                </a:solidFill>
              </a:rPr>
              <a:t>yes</a:t>
            </a:r>
          </a:p>
        </p:txBody>
      </p:sp>
      <p:sp>
        <p:nvSpPr>
          <p:cNvPr id="32" name="Curved Right Arrow 31"/>
          <p:cNvSpPr/>
          <p:nvPr/>
        </p:nvSpPr>
        <p:spPr>
          <a:xfrm>
            <a:off x="2286000" y="4800600"/>
            <a:ext cx="609600" cy="1600200"/>
          </a:xfrm>
          <a:prstGeom prst="curvedRightArrow">
            <a:avLst/>
          </a:prstGeom>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schemeClr val="tx1"/>
              </a:solidFill>
            </a:endParaRPr>
          </a:p>
        </p:txBody>
      </p:sp>
      <p:sp>
        <p:nvSpPr>
          <p:cNvPr id="33" name="Flowchart: Process 32"/>
          <p:cNvSpPr/>
          <p:nvPr/>
        </p:nvSpPr>
        <p:spPr>
          <a:xfrm>
            <a:off x="2895600" y="5638800"/>
            <a:ext cx="2133600" cy="914400"/>
          </a:xfrm>
          <a:prstGeom prst="flowChartProcess">
            <a:avLst/>
          </a:prstGeom>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en-US" i="1" dirty="0">
                <a:solidFill>
                  <a:schemeClr val="bg1"/>
                </a:solidFill>
              </a:rPr>
              <a:t>If no</a:t>
            </a:r>
            <a:r>
              <a:rPr lang="en-US" dirty="0">
                <a:solidFill>
                  <a:schemeClr val="bg1"/>
                </a:solidFill>
              </a:rPr>
              <a:t>, Treat with CBT and/or Pharmacotherapy</a:t>
            </a:r>
          </a:p>
        </p:txBody>
      </p:sp>
      <p:sp>
        <p:nvSpPr>
          <p:cNvPr id="34" name="Down Arrow Callout 33"/>
          <p:cNvSpPr/>
          <p:nvPr/>
        </p:nvSpPr>
        <p:spPr>
          <a:xfrm>
            <a:off x="6248400" y="5410200"/>
            <a:ext cx="2667000" cy="685800"/>
          </a:xfrm>
          <a:prstGeom prst="downArrowCallout">
            <a:avLst/>
          </a:prstGeom>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en-US" dirty="0">
                <a:solidFill>
                  <a:schemeClr val="bg1"/>
                </a:solidFill>
              </a:rPr>
              <a:t>Is Insomnia </a:t>
            </a:r>
            <a:r>
              <a:rPr lang="en-US" i="1" dirty="0">
                <a:solidFill>
                  <a:schemeClr val="bg1"/>
                </a:solidFill>
              </a:rPr>
              <a:t>Persisting</a:t>
            </a:r>
            <a:r>
              <a:rPr lang="en-US" dirty="0">
                <a:solidFill>
                  <a:schemeClr val="bg1"/>
                </a:solidFill>
              </a:rPr>
              <a:t>?</a:t>
            </a: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blinds(horizontal)">
                                      <p:cBhvr>
                                        <p:cTn id="28" dur="500"/>
                                        <p:tgtEl>
                                          <p:spTgt spid="14"/>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linds(horizontal)">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blinds(horizontal)">
                                      <p:cBhvr>
                                        <p:cTn id="36" dur="500"/>
                                        <p:tgtEl>
                                          <p:spTgt spid="16"/>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blinds(horizontal)">
                                      <p:cBhvr>
                                        <p:cTn id="41" dur="500"/>
                                        <p:tgtEl>
                                          <p:spTgt spid="17"/>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blinds(horizontal)">
                                      <p:cBhvr>
                                        <p:cTn id="46" dur="500"/>
                                        <p:tgtEl>
                                          <p:spTgt spid="18"/>
                                        </p:tgtEl>
                                      </p:cBhvr>
                                    </p:animEffect>
                                  </p:childTnLst>
                                </p:cTn>
                              </p:par>
                            </p:childTnLst>
                          </p:cTn>
                        </p:par>
                      </p:childTnLst>
                    </p:cTn>
                  </p:par>
                  <p:par>
                    <p:cTn id="47" fill="hold">
                      <p:stCondLst>
                        <p:cond delay="indefinite"/>
                      </p:stCondLst>
                      <p:childTnLst>
                        <p:par>
                          <p:cTn id="48" fill="hold">
                            <p:stCondLst>
                              <p:cond delay="0"/>
                            </p:stCondLst>
                            <p:childTnLst>
                              <p:par>
                                <p:cTn id="49" presetID="47" presetClass="entr" presetSubtype="0"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7" presetClass="entr" presetSubtype="0" fill="hold" grpId="0" nodeType="click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fade">
                                      <p:cBhvr>
                                        <p:cTn id="58" dur="1000"/>
                                        <p:tgtEl>
                                          <p:spTgt spid="34"/>
                                        </p:tgtEl>
                                      </p:cBhvr>
                                    </p:animEffect>
                                    <p:anim calcmode="lin" valueType="num">
                                      <p:cBhvr>
                                        <p:cTn id="59" dur="1000" fill="hold"/>
                                        <p:tgtEl>
                                          <p:spTgt spid="34"/>
                                        </p:tgtEl>
                                        <p:attrNameLst>
                                          <p:attrName>ppt_x</p:attrName>
                                        </p:attrNameLst>
                                      </p:cBhvr>
                                      <p:tavLst>
                                        <p:tav tm="0">
                                          <p:val>
                                            <p:strVal val="#ppt_x"/>
                                          </p:val>
                                        </p:tav>
                                        <p:tav tm="100000">
                                          <p:val>
                                            <p:strVal val="#ppt_x"/>
                                          </p:val>
                                        </p:tav>
                                      </p:tavLst>
                                    </p:anim>
                                    <p:anim calcmode="lin" valueType="num">
                                      <p:cBhvr>
                                        <p:cTn id="60"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5" presetClass="entr" presetSubtype="10" fill="hold" grpId="0" nodeType="clickEffect">
                                  <p:stCondLst>
                                    <p:cond delay="0"/>
                                  </p:stCondLst>
                                  <p:childTnLst>
                                    <p:set>
                                      <p:cBhvr>
                                        <p:cTn id="64" dur="1" fill="hold">
                                          <p:stCondLst>
                                            <p:cond delay="0"/>
                                          </p:stCondLst>
                                        </p:cTn>
                                        <p:tgtEl>
                                          <p:spTgt spid="23"/>
                                        </p:tgtEl>
                                        <p:attrNameLst>
                                          <p:attrName>style.visibility</p:attrName>
                                        </p:attrNameLst>
                                      </p:cBhvr>
                                      <p:to>
                                        <p:strVal val="visible"/>
                                      </p:to>
                                    </p:set>
                                    <p:animEffect transition="in" filter="checkerboard(across)">
                                      <p:cBhvr>
                                        <p:cTn id="65" dur="500"/>
                                        <p:tgtEl>
                                          <p:spTgt spid="23"/>
                                        </p:tgtEl>
                                      </p:cBhvr>
                                    </p:animEffect>
                                  </p:childTnLst>
                                </p:cTn>
                              </p:par>
                            </p:childTnLst>
                          </p:cTn>
                        </p:par>
                      </p:childTnLst>
                    </p:cTn>
                  </p:par>
                  <p:par>
                    <p:cTn id="66" fill="hold">
                      <p:stCondLst>
                        <p:cond delay="indefinite"/>
                      </p:stCondLst>
                      <p:childTnLst>
                        <p:par>
                          <p:cTn id="67" fill="hold">
                            <p:stCondLst>
                              <p:cond delay="0"/>
                            </p:stCondLst>
                            <p:childTnLst>
                              <p:par>
                                <p:cTn id="68" presetID="2" presetClass="entr" presetSubtype="6" fill="hold" grpId="0" nodeType="clickEffect">
                                  <p:stCondLst>
                                    <p:cond delay="0"/>
                                  </p:stCondLst>
                                  <p:childTnLst>
                                    <p:set>
                                      <p:cBhvr>
                                        <p:cTn id="69" dur="1" fill="hold">
                                          <p:stCondLst>
                                            <p:cond delay="0"/>
                                          </p:stCondLst>
                                        </p:cTn>
                                        <p:tgtEl>
                                          <p:spTgt spid="31"/>
                                        </p:tgtEl>
                                        <p:attrNameLst>
                                          <p:attrName>style.visibility</p:attrName>
                                        </p:attrNameLst>
                                      </p:cBhvr>
                                      <p:to>
                                        <p:strVal val="visible"/>
                                      </p:to>
                                    </p:set>
                                    <p:anim calcmode="lin" valueType="num">
                                      <p:cBhvr additive="base">
                                        <p:cTn id="70" dur="500" fill="hold"/>
                                        <p:tgtEl>
                                          <p:spTgt spid="31"/>
                                        </p:tgtEl>
                                        <p:attrNameLst>
                                          <p:attrName>ppt_x</p:attrName>
                                        </p:attrNameLst>
                                      </p:cBhvr>
                                      <p:tavLst>
                                        <p:tav tm="0">
                                          <p:val>
                                            <p:strVal val="1+#ppt_w/2"/>
                                          </p:val>
                                        </p:tav>
                                        <p:tav tm="100000">
                                          <p:val>
                                            <p:strVal val="#ppt_x"/>
                                          </p:val>
                                        </p:tav>
                                      </p:tavLst>
                                    </p:anim>
                                    <p:anim calcmode="lin" valueType="num">
                                      <p:cBhvr additive="base">
                                        <p:cTn id="71" dur="500" fill="hold"/>
                                        <p:tgtEl>
                                          <p:spTgt spid="31"/>
                                        </p:tgtEl>
                                        <p:attrNameLst>
                                          <p:attrName>ppt_y</p:attrName>
                                        </p:attrNameLst>
                                      </p:cBhvr>
                                      <p:tavLst>
                                        <p:tav tm="0">
                                          <p:val>
                                            <p:strVal val="1+#ppt_h/2"/>
                                          </p:val>
                                        </p:tav>
                                        <p:tav tm="100000">
                                          <p:val>
                                            <p:strVal val="#ppt_y"/>
                                          </p:val>
                                        </p:tav>
                                      </p:tavLst>
                                    </p:anim>
                                  </p:childTnLst>
                                </p:cTn>
                              </p:par>
                            </p:childTnLst>
                          </p:cTn>
                        </p:par>
                        <p:par>
                          <p:cTn id="72" fill="hold">
                            <p:stCondLst>
                              <p:cond delay="500"/>
                            </p:stCondLst>
                            <p:childTnLst>
                              <p:par>
                                <p:cTn id="73" presetID="4" presetClass="entr" presetSubtype="16"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box(in)">
                                      <p:cBhvr>
                                        <p:cTn id="75" dur="500"/>
                                        <p:tgtEl>
                                          <p:spTgt spid="27"/>
                                        </p:tgtEl>
                                      </p:cBhvr>
                                    </p:animEffect>
                                  </p:childTnLst>
                                </p:cTn>
                              </p:par>
                            </p:childTnLst>
                          </p:cTn>
                        </p:par>
                      </p:childTnLst>
                    </p:cTn>
                  </p:par>
                  <p:par>
                    <p:cTn id="76" fill="hold">
                      <p:stCondLst>
                        <p:cond delay="indefinite"/>
                      </p:stCondLst>
                      <p:childTnLst>
                        <p:par>
                          <p:cTn id="77" fill="hold">
                            <p:stCondLst>
                              <p:cond delay="0"/>
                            </p:stCondLst>
                            <p:childTnLst>
                              <p:par>
                                <p:cTn id="78" presetID="5" presetClass="entr" presetSubtype="10" fill="hold" grpId="0" nodeType="click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checkerboard(across)">
                                      <p:cBhvr>
                                        <p:cTn id="80" dur="500"/>
                                        <p:tgtEl>
                                          <p:spTgt spid="28"/>
                                        </p:tgtEl>
                                      </p:cBhvr>
                                    </p:animEffect>
                                  </p:childTnLst>
                                </p:cTn>
                              </p:par>
                            </p:childTnLst>
                          </p:cTn>
                        </p:par>
                      </p:childTnLst>
                    </p:cTn>
                  </p:par>
                  <p:par>
                    <p:cTn id="81" fill="hold">
                      <p:stCondLst>
                        <p:cond delay="indefinite"/>
                      </p:stCondLst>
                      <p:childTnLst>
                        <p:par>
                          <p:cTn id="82" fill="hold">
                            <p:stCondLst>
                              <p:cond delay="0"/>
                            </p:stCondLst>
                            <p:childTnLst>
                              <p:par>
                                <p:cTn id="83" presetID="8" presetClass="entr" presetSubtype="16" fill="hold" grpId="0" nodeType="click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diamond(in)">
                                      <p:cBhvr>
                                        <p:cTn id="85" dur="500"/>
                                        <p:tgtEl>
                                          <p:spTgt spid="32"/>
                                        </p:tgtEl>
                                      </p:cBhvr>
                                    </p:animEffect>
                                  </p:childTnLst>
                                </p:cTn>
                              </p:par>
                              <p:par>
                                <p:cTn id="86" presetID="8" presetClass="entr" presetSubtype="16" fill="hold" grpId="0" nodeType="withEffect">
                                  <p:stCondLst>
                                    <p:cond delay="0"/>
                                  </p:stCondLst>
                                  <p:childTnLst>
                                    <p:set>
                                      <p:cBhvr>
                                        <p:cTn id="87" dur="1" fill="hold">
                                          <p:stCondLst>
                                            <p:cond delay="0"/>
                                          </p:stCondLst>
                                        </p:cTn>
                                        <p:tgtEl>
                                          <p:spTgt spid="33"/>
                                        </p:tgtEl>
                                        <p:attrNameLst>
                                          <p:attrName>style.visibility</p:attrName>
                                        </p:attrNameLst>
                                      </p:cBhvr>
                                      <p:to>
                                        <p:strVal val="visible"/>
                                      </p:to>
                                    </p:set>
                                    <p:animEffect transition="in" filter="diamond(in)">
                                      <p:cBhvr>
                                        <p:cTn id="88"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4" grpId="0" animBg="1"/>
      <p:bldP spid="15" grpId="0" animBg="1"/>
      <p:bldP spid="16" grpId="0" animBg="1"/>
      <p:bldP spid="17" grpId="0" animBg="1"/>
      <p:bldP spid="18" grpId="0" animBg="1"/>
      <p:bldP spid="19" grpId="0" animBg="1"/>
      <p:bldP spid="23" grpId="0" animBg="1"/>
      <p:bldP spid="27" grpId="0" animBg="1"/>
      <p:bldP spid="28" grpId="0" animBg="1"/>
      <p:bldP spid="31" grpId="0" animBg="1"/>
      <p:bldP spid="32" grpId="0" animBg="1"/>
      <p:bldP spid="33" grpId="0" animBg="1"/>
      <p:bldP spid="34" grpId="0"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8" name="Rectangle 6"/>
          <p:cNvSpPr>
            <a:spLocks noGrp="1" noChangeArrowheads="1"/>
          </p:cNvSpPr>
          <p:nvPr>
            <p:ph type="title"/>
          </p:nvPr>
        </p:nvSpPr>
        <p:spPr>
          <a:xfrm>
            <a:off x="771525" y="692150"/>
            <a:ext cx="7602538" cy="530225"/>
          </a:xfrm>
        </p:spPr>
        <p:txBody>
          <a:bodyPr>
            <a:normAutofit fontScale="90000"/>
          </a:bodyPr>
          <a:lstStyle/>
          <a:p>
            <a:pPr algn="ctr" fontAlgn="auto">
              <a:spcAft>
                <a:spcPts val="0"/>
              </a:spcAft>
              <a:defRPr/>
            </a:pPr>
            <a:r>
              <a:rPr lang="en-US" dirty="0">
                <a:solidFill>
                  <a:schemeClr val="tx2">
                    <a:satMod val="200000"/>
                  </a:schemeClr>
                </a:solidFill>
                <a:latin typeface="Algerian" pitchFamily="82" charset="0"/>
              </a:rPr>
              <a:t>New Neural Therapeutic Targets</a:t>
            </a:r>
          </a:p>
        </p:txBody>
      </p:sp>
      <p:sp>
        <p:nvSpPr>
          <p:cNvPr id="248839" name="Rectangle 7"/>
          <p:cNvSpPr>
            <a:spLocks noGrp="1" noChangeArrowheads="1"/>
          </p:cNvSpPr>
          <p:nvPr>
            <p:ph idx="1"/>
          </p:nvPr>
        </p:nvSpPr>
        <p:spPr>
          <a:xfrm>
            <a:off x="1057275" y="2024063"/>
            <a:ext cx="7805738" cy="3995737"/>
          </a:xfrm>
        </p:spPr>
        <p:txBody>
          <a:bodyPr>
            <a:normAutofit fontScale="85000" lnSpcReduction="20000"/>
          </a:bodyPr>
          <a:lstStyle/>
          <a:p>
            <a:pPr marL="411480" fontAlgn="auto">
              <a:spcAft>
                <a:spcPts val="0"/>
              </a:spcAft>
              <a:buFont typeface="Wingdings"/>
              <a:buChar char=""/>
              <a:defRPr/>
            </a:pPr>
            <a:r>
              <a:rPr lang="en-US" dirty="0"/>
              <a:t>Direct GABA agonists</a:t>
            </a:r>
          </a:p>
          <a:p>
            <a:pPr marL="411480" fontAlgn="auto">
              <a:spcAft>
                <a:spcPts val="0"/>
              </a:spcAft>
              <a:buFont typeface="Wingdings"/>
              <a:buChar char=""/>
              <a:defRPr/>
            </a:pPr>
            <a:r>
              <a:rPr lang="en-US" dirty="0"/>
              <a:t>GABA reuptake inhibitors</a:t>
            </a:r>
          </a:p>
          <a:p>
            <a:pPr marL="411480" fontAlgn="auto">
              <a:spcAft>
                <a:spcPts val="0"/>
              </a:spcAft>
              <a:buFont typeface="Wingdings"/>
              <a:buChar char=""/>
              <a:defRPr/>
            </a:pPr>
            <a:r>
              <a:rPr lang="en-US" dirty="0"/>
              <a:t>Shorter-acting antihistamines (H1)</a:t>
            </a:r>
          </a:p>
          <a:p>
            <a:pPr marL="411480" fontAlgn="auto">
              <a:spcAft>
                <a:spcPts val="0"/>
              </a:spcAft>
              <a:buFont typeface="Wingdings"/>
              <a:buChar char=""/>
              <a:defRPr/>
            </a:pPr>
            <a:r>
              <a:rPr lang="en-US" dirty="0" err="1"/>
              <a:t>Hypocretin</a:t>
            </a:r>
            <a:r>
              <a:rPr lang="en-US" dirty="0"/>
              <a:t> antagonists</a:t>
            </a:r>
          </a:p>
          <a:p>
            <a:pPr marL="411480" fontAlgn="auto">
              <a:spcAft>
                <a:spcPts val="0"/>
              </a:spcAft>
              <a:buFont typeface="Wingdings"/>
              <a:buChar char=""/>
              <a:defRPr/>
            </a:pPr>
            <a:r>
              <a:rPr lang="en-US" dirty="0"/>
              <a:t>Serotonin 5-HT</a:t>
            </a:r>
            <a:r>
              <a:rPr lang="en-US" baseline="-25000" dirty="0"/>
              <a:t>2A</a:t>
            </a:r>
            <a:r>
              <a:rPr lang="en-US" dirty="0"/>
              <a:t> receptor antagonists </a:t>
            </a:r>
          </a:p>
          <a:p>
            <a:pPr marL="411480" fontAlgn="auto">
              <a:spcAft>
                <a:spcPts val="0"/>
              </a:spcAft>
              <a:buFont typeface="Wingdings"/>
              <a:buChar char=""/>
              <a:defRPr/>
            </a:pPr>
            <a:r>
              <a:rPr lang="en-US" dirty="0"/>
              <a:t>CRH </a:t>
            </a:r>
            <a:r>
              <a:rPr lang="en-US" dirty="0" smtClean="0"/>
              <a:t>antagonists</a:t>
            </a:r>
          </a:p>
          <a:p>
            <a:pPr marL="411480" fontAlgn="auto">
              <a:spcAft>
                <a:spcPts val="0"/>
              </a:spcAft>
              <a:buFont typeface="Wingdings"/>
              <a:buChar char=""/>
              <a:defRPr/>
            </a:pPr>
            <a:r>
              <a:rPr lang="en-US" dirty="0" smtClean="0"/>
              <a:t>PG-D2 </a:t>
            </a:r>
          </a:p>
          <a:p>
            <a:pPr marL="411480" fontAlgn="auto">
              <a:spcAft>
                <a:spcPts val="0"/>
              </a:spcAft>
              <a:buFont typeface="Wingdings"/>
              <a:buChar char=""/>
              <a:defRPr/>
            </a:pPr>
            <a:r>
              <a:rPr lang="en-US" dirty="0" smtClean="0"/>
              <a:t>IL-1</a:t>
            </a:r>
          </a:p>
          <a:p>
            <a:pPr marL="411480" fontAlgn="auto">
              <a:spcAft>
                <a:spcPts val="0"/>
              </a:spcAft>
              <a:buFont typeface="Wingdings"/>
              <a:buChar char=""/>
              <a:defRPr/>
            </a:pPr>
            <a:r>
              <a:rPr lang="en-US" dirty="0" err="1" smtClean="0"/>
              <a:t>Muramyl-dipeptide</a:t>
            </a:r>
            <a:endParaRPr lang="en-US" dirty="0"/>
          </a:p>
        </p:txBody>
      </p:sp>
      <p:sp>
        <p:nvSpPr>
          <p:cNvPr id="114692" name="Text Box 8"/>
          <p:cNvSpPr txBox="1">
            <a:spLocks noChangeArrowheads="1"/>
          </p:cNvSpPr>
          <p:nvPr/>
        </p:nvSpPr>
        <p:spPr bwMode="auto">
          <a:xfrm>
            <a:off x="460375" y="6588125"/>
            <a:ext cx="6780213" cy="136525"/>
          </a:xfrm>
          <a:prstGeom prst="rect">
            <a:avLst/>
          </a:prstGeom>
          <a:noFill/>
          <a:ln w="9525" algn="ctr">
            <a:noFill/>
            <a:miter lim="800000"/>
            <a:headEnd type="none" w="sm" len="sm"/>
            <a:tailEnd type="none" w="sm" len="sm"/>
          </a:ln>
        </p:spPr>
        <p:txBody>
          <a:bodyPr lIns="0" tIns="0" rIns="0" bIns="0" anchor="b">
            <a:spAutoFit/>
          </a:bodyPr>
          <a:lstStyle/>
          <a:p>
            <a:pPr defTabSz="1033463">
              <a:lnSpc>
                <a:spcPct val="90000"/>
              </a:lnSpc>
              <a:spcBef>
                <a:spcPct val="20000"/>
              </a:spcBef>
            </a:pPr>
            <a:r>
              <a:rPr lang="da-DK" sz="1000">
                <a:latin typeface="Corbel" pitchFamily="34" charset="0"/>
              </a:rPr>
              <a:t>CRH = Corticotrophin-releasing Hormone.</a:t>
            </a:r>
          </a:p>
        </p:txBody>
      </p:sp>
      <p:sp>
        <p:nvSpPr>
          <p:cNvPr id="6" name="Rectangle 5"/>
          <p:cNvSpPr/>
          <p:nvPr/>
        </p:nvSpPr>
        <p:spPr>
          <a:xfrm>
            <a:off x="0" y="0"/>
            <a:ext cx="381000" cy="6858000"/>
          </a:xfrm>
          <a:prstGeom prst="rect">
            <a:avLst/>
          </a:prstGeom>
          <a:gradFill flip="none" rotWithShape="1">
            <a:gsLst>
              <a:gs pos="0">
                <a:schemeClr val="bg1"/>
              </a:gs>
              <a:gs pos="50000">
                <a:schemeClr val="accent1">
                  <a:tint val="44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4694" name="TextBox 6"/>
          <p:cNvSpPr txBox="1">
            <a:spLocks noChangeArrowheads="1"/>
          </p:cNvSpPr>
          <p:nvPr/>
        </p:nvSpPr>
        <p:spPr bwMode="auto">
          <a:xfrm>
            <a:off x="0" y="2611438"/>
            <a:ext cx="381000" cy="4246562"/>
          </a:xfrm>
          <a:prstGeom prst="rect">
            <a:avLst/>
          </a:prstGeom>
          <a:noFill/>
          <a:ln w="9525">
            <a:noFill/>
            <a:miter lim="800000"/>
            <a:headEnd/>
            <a:tailEnd/>
          </a:ln>
        </p:spPr>
        <p:txBody>
          <a:bodyPr>
            <a:spAutoFit/>
          </a:bodyPr>
          <a:lstStyle/>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S</a:t>
            </a:r>
          </a:p>
          <a:p>
            <a:pPr algn="ctr"/>
            <a:endParaRPr lang="en-US">
              <a:solidFill>
                <a:schemeClr val="bg1"/>
              </a:solidFill>
              <a:latin typeface="Corbel" pitchFamily="34" charset="0"/>
            </a:endParaRPr>
          </a:p>
          <a:p>
            <a:pPr algn="ctr"/>
            <a:r>
              <a:rPr lang="en-US">
                <a:solidFill>
                  <a:schemeClr val="bg1"/>
                </a:solidFill>
                <a:latin typeface="Corbel" pitchFamily="34" charset="0"/>
              </a:rPr>
              <a:t>O</a:t>
            </a:r>
          </a:p>
          <a:p>
            <a:pPr algn="ctr"/>
            <a:endParaRPr lang="en-US">
              <a:solidFill>
                <a:schemeClr val="bg1"/>
              </a:solidFill>
              <a:latin typeface="Corbel" pitchFamily="34" charset="0"/>
            </a:endParaRPr>
          </a:p>
          <a:p>
            <a:pPr algn="ctr"/>
            <a:r>
              <a:rPr lang="en-US">
                <a:solidFill>
                  <a:schemeClr val="bg1"/>
                </a:solidFill>
                <a:latin typeface="Corbel" pitchFamily="34" charset="0"/>
              </a:rPr>
              <a:t>M</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A</a:t>
            </a:r>
          </a:p>
        </p:txBody>
      </p:sp>
    </p:spTree>
  </p:cSld>
  <p:clrMapOvr>
    <a:masterClrMapping/>
  </p:clrMapOvr>
  <p:transition advClick="0">
    <p:strips dir="rd"/>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6" name="Rectangle 4"/>
          <p:cNvSpPr>
            <a:spLocks noGrp="1" noChangeArrowheads="1"/>
          </p:cNvSpPr>
          <p:nvPr>
            <p:ph type="title"/>
          </p:nvPr>
        </p:nvSpPr>
        <p:spPr/>
        <p:txBody>
          <a:bodyPr/>
          <a:lstStyle/>
          <a:p>
            <a:pPr algn="ctr" fontAlgn="auto">
              <a:spcAft>
                <a:spcPts val="0"/>
              </a:spcAft>
              <a:defRPr/>
            </a:pPr>
            <a:r>
              <a:rPr lang="en-US" dirty="0">
                <a:solidFill>
                  <a:schemeClr val="tx2">
                    <a:satMod val="200000"/>
                  </a:schemeClr>
                </a:solidFill>
                <a:latin typeface="Algerian" pitchFamily="82" charset="0"/>
              </a:rPr>
              <a:t>Conclusions</a:t>
            </a:r>
          </a:p>
        </p:txBody>
      </p:sp>
      <p:sp>
        <p:nvSpPr>
          <p:cNvPr id="182277" name="Rectangle 5"/>
          <p:cNvSpPr>
            <a:spLocks noGrp="1" noChangeArrowheads="1"/>
          </p:cNvSpPr>
          <p:nvPr>
            <p:ph idx="1"/>
          </p:nvPr>
        </p:nvSpPr>
        <p:spPr>
          <a:xfrm>
            <a:off x="914400" y="1143000"/>
            <a:ext cx="7772400" cy="5213350"/>
          </a:xfrm>
        </p:spPr>
        <p:txBody>
          <a:bodyPr>
            <a:normAutofit fontScale="92500"/>
          </a:bodyPr>
          <a:lstStyle/>
          <a:p>
            <a:pPr marL="411480" fontAlgn="auto">
              <a:spcAft>
                <a:spcPts val="0"/>
              </a:spcAft>
              <a:buFont typeface="Wingdings"/>
              <a:buChar char=""/>
              <a:defRPr/>
            </a:pPr>
            <a:r>
              <a:rPr lang="en-US" b="1" i="1" dirty="0" smtClean="0">
                <a:solidFill>
                  <a:srgbClr val="FF0000"/>
                </a:solidFill>
              </a:rPr>
              <a:t>Insomnia is not a symptom, it is a disorder.</a:t>
            </a:r>
          </a:p>
          <a:p>
            <a:pPr marL="411480" fontAlgn="auto">
              <a:spcAft>
                <a:spcPts val="0"/>
              </a:spcAft>
              <a:buFont typeface="Wingdings"/>
              <a:buChar char=""/>
              <a:defRPr/>
            </a:pPr>
            <a:r>
              <a:rPr lang="en-US" dirty="0" smtClean="0"/>
              <a:t>Cognitive </a:t>
            </a:r>
            <a:r>
              <a:rPr lang="en-US" dirty="0"/>
              <a:t>behavioral therapy (CBT) and benzodiazepine receptor agonists are effective in the acute management of chronic insomnia</a:t>
            </a:r>
          </a:p>
          <a:p>
            <a:pPr marL="740664" lvl="1" fontAlgn="auto">
              <a:spcAft>
                <a:spcPts val="0"/>
              </a:spcAft>
              <a:buFont typeface="Wingdings"/>
              <a:buChar char=""/>
              <a:defRPr/>
            </a:pPr>
            <a:r>
              <a:rPr lang="en-US" dirty="0"/>
              <a:t>There is little evidence to support other therapies</a:t>
            </a:r>
          </a:p>
          <a:p>
            <a:pPr marL="411480" fontAlgn="auto">
              <a:spcAft>
                <a:spcPts val="0"/>
              </a:spcAft>
              <a:buFont typeface="Wingdings"/>
              <a:buChar char=""/>
              <a:defRPr/>
            </a:pPr>
            <a:r>
              <a:rPr lang="en-US" dirty="0"/>
              <a:t>CBT takes longer for effect and the effect is durable after therapy has been discontinued</a:t>
            </a:r>
          </a:p>
          <a:p>
            <a:pPr marL="411480" fontAlgn="auto">
              <a:spcAft>
                <a:spcPts val="0"/>
              </a:spcAft>
              <a:buFont typeface="Wingdings"/>
              <a:buChar char=""/>
              <a:defRPr/>
            </a:pPr>
            <a:r>
              <a:rPr lang="en-US" dirty="0"/>
              <a:t>Hypnotics generally helpful although effects do not appear to be durable after discontinuation</a:t>
            </a:r>
          </a:p>
          <a:p>
            <a:pPr marL="740664" lvl="1" fontAlgn="auto">
              <a:spcAft>
                <a:spcPts val="0"/>
              </a:spcAft>
              <a:buFont typeface="Wingdings"/>
              <a:buChar char=""/>
              <a:defRPr/>
            </a:pPr>
            <a:r>
              <a:rPr lang="en-US" dirty="0"/>
              <a:t>Act quickly to improve insomnia</a:t>
            </a:r>
          </a:p>
          <a:p>
            <a:pPr marL="740664" lvl="1" fontAlgn="auto">
              <a:spcAft>
                <a:spcPts val="0"/>
              </a:spcAft>
              <a:buFont typeface="Wingdings"/>
              <a:buChar char=""/>
              <a:defRPr/>
            </a:pPr>
            <a:r>
              <a:rPr lang="en-US" dirty="0"/>
              <a:t>Dose escalation adds little</a:t>
            </a:r>
          </a:p>
          <a:p>
            <a:pPr marL="740664" lvl="1" fontAlgn="auto">
              <a:spcAft>
                <a:spcPts val="0"/>
              </a:spcAft>
              <a:buFont typeface="Wingdings"/>
              <a:buChar char=""/>
              <a:defRPr/>
            </a:pPr>
            <a:endParaRPr lang="en-US" dirty="0"/>
          </a:p>
        </p:txBody>
      </p:sp>
      <p:sp>
        <p:nvSpPr>
          <p:cNvPr id="5" name="Rectangle 4"/>
          <p:cNvSpPr/>
          <p:nvPr/>
        </p:nvSpPr>
        <p:spPr>
          <a:xfrm>
            <a:off x="0" y="0"/>
            <a:ext cx="381000" cy="6858000"/>
          </a:xfrm>
          <a:prstGeom prst="rect">
            <a:avLst/>
          </a:prstGeom>
          <a:gradFill flip="none" rotWithShape="1">
            <a:gsLst>
              <a:gs pos="0">
                <a:schemeClr val="bg1"/>
              </a:gs>
              <a:gs pos="50000">
                <a:schemeClr val="accent1">
                  <a:tint val="44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5717" name="TextBox 5"/>
          <p:cNvSpPr txBox="1">
            <a:spLocks noChangeArrowheads="1"/>
          </p:cNvSpPr>
          <p:nvPr/>
        </p:nvSpPr>
        <p:spPr bwMode="auto">
          <a:xfrm>
            <a:off x="0" y="2611438"/>
            <a:ext cx="381000" cy="4246562"/>
          </a:xfrm>
          <a:prstGeom prst="rect">
            <a:avLst/>
          </a:prstGeom>
          <a:noFill/>
          <a:ln w="9525">
            <a:noFill/>
            <a:miter lim="800000"/>
            <a:headEnd/>
            <a:tailEnd/>
          </a:ln>
        </p:spPr>
        <p:txBody>
          <a:bodyPr>
            <a:spAutoFit/>
          </a:bodyPr>
          <a:lstStyle/>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S</a:t>
            </a:r>
          </a:p>
          <a:p>
            <a:pPr algn="ctr"/>
            <a:endParaRPr lang="en-US">
              <a:solidFill>
                <a:schemeClr val="bg1"/>
              </a:solidFill>
              <a:latin typeface="Corbel" pitchFamily="34" charset="0"/>
            </a:endParaRPr>
          </a:p>
          <a:p>
            <a:pPr algn="ctr"/>
            <a:r>
              <a:rPr lang="en-US">
                <a:solidFill>
                  <a:schemeClr val="bg1"/>
                </a:solidFill>
                <a:latin typeface="Corbel" pitchFamily="34" charset="0"/>
              </a:rPr>
              <a:t>O</a:t>
            </a:r>
          </a:p>
          <a:p>
            <a:pPr algn="ctr"/>
            <a:endParaRPr lang="en-US">
              <a:solidFill>
                <a:schemeClr val="bg1"/>
              </a:solidFill>
              <a:latin typeface="Corbel" pitchFamily="34" charset="0"/>
            </a:endParaRPr>
          </a:p>
          <a:p>
            <a:pPr algn="ctr"/>
            <a:r>
              <a:rPr lang="en-US">
                <a:solidFill>
                  <a:schemeClr val="bg1"/>
                </a:solidFill>
                <a:latin typeface="Corbel" pitchFamily="34" charset="0"/>
              </a:rPr>
              <a:t>M</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A</a:t>
            </a:r>
          </a:p>
        </p:txBody>
      </p:sp>
    </p:spTree>
  </p:cSld>
  <p:clrMapOvr>
    <a:masterClrMapping/>
  </p:clrMapOvr>
  <p:transition>
    <p:strips dir="rd"/>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fontAlgn="auto">
              <a:spcAft>
                <a:spcPts val="0"/>
              </a:spcAft>
              <a:defRPr/>
            </a:pPr>
            <a:r>
              <a:rPr lang="en-US" dirty="0" smtClean="0">
                <a:solidFill>
                  <a:schemeClr val="tx2">
                    <a:satMod val="200000"/>
                  </a:schemeClr>
                </a:solidFill>
                <a:latin typeface="Algerian" pitchFamily="82" charset="0"/>
              </a:rPr>
              <a:t>Pearls</a:t>
            </a:r>
            <a:endParaRPr lang="en-US" dirty="0">
              <a:solidFill>
                <a:schemeClr val="tx2">
                  <a:satMod val="200000"/>
                </a:schemeClr>
              </a:solidFill>
              <a:latin typeface="Algerian" pitchFamily="82" charset="0"/>
            </a:endParaRPr>
          </a:p>
        </p:txBody>
      </p:sp>
      <p:sp>
        <p:nvSpPr>
          <p:cNvPr id="116739" name="Content Placeholder 2"/>
          <p:cNvSpPr>
            <a:spLocks noGrp="1"/>
          </p:cNvSpPr>
          <p:nvPr>
            <p:ph idx="1"/>
          </p:nvPr>
        </p:nvSpPr>
        <p:spPr/>
        <p:txBody>
          <a:bodyPr/>
          <a:lstStyle/>
          <a:p>
            <a:r>
              <a:rPr lang="en-US" smtClean="0"/>
              <a:t>Insomnia is poorly recognized and inadequately treated.</a:t>
            </a:r>
          </a:p>
          <a:p>
            <a:r>
              <a:rPr lang="en-US" smtClean="0"/>
              <a:t>Newer hypnotics are safe and are likely to be efficacious in longer-term use.</a:t>
            </a:r>
          </a:p>
          <a:p>
            <a:r>
              <a:rPr lang="en-US" smtClean="0"/>
              <a:t>Insomnia is common in patient with chronic medical and psychiatric illness, women presenting with peri-menopausal symptoms, and elderly patients.</a:t>
            </a:r>
          </a:p>
        </p:txBody>
      </p:sp>
      <p:sp>
        <p:nvSpPr>
          <p:cNvPr id="4" name="Rectangle 3"/>
          <p:cNvSpPr/>
          <p:nvPr/>
        </p:nvSpPr>
        <p:spPr>
          <a:xfrm>
            <a:off x="0" y="0"/>
            <a:ext cx="381000" cy="6858000"/>
          </a:xfrm>
          <a:prstGeom prst="rect">
            <a:avLst/>
          </a:prstGeom>
          <a:gradFill flip="none" rotWithShape="1">
            <a:gsLst>
              <a:gs pos="0">
                <a:schemeClr val="bg1"/>
              </a:gs>
              <a:gs pos="50000">
                <a:schemeClr val="accent1">
                  <a:tint val="44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6741" name="TextBox 4"/>
          <p:cNvSpPr txBox="1">
            <a:spLocks noChangeArrowheads="1"/>
          </p:cNvSpPr>
          <p:nvPr/>
        </p:nvSpPr>
        <p:spPr bwMode="auto">
          <a:xfrm>
            <a:off x="0" y="2611438"/>
            <a:ext cx="381000" cy="4246562"/>
          </a:xfrm>
          <a:prstGeom prst="rect">
            <a:avLst/>
          </a:prstGeom>
          <a:noFill/>
          <a:ln w="9525">
            <a:noFill/>
            <a:miter lim="800000"/>
            <a:headEnd/>
            <a:tailEnd/>
          </a:ln>
        </p:spPr>
        <p:txBody>
          <a:bodyPr>
            <a:spAutoFit/>
          </a:bodyPr>
          <a:lstStyle/>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S</a:t>
            </a:r>
          </a:p>
          <a:p>
            <a:pPr algn="ctr"/>
            <a:endParaRPr lang="en-US">
              <a:solidFill>
                <a:schemeClr val="bg1"/>
              </a:solidFill>
              <a:latin typeface="Corbel" pitchFamily="34" charset="0"/>
            </a:endParaRPr>
          </a:p>
          <a:p>
            <a:pPr algn="ctr"/>
            <a:r>
              <a:rPr lang="en-US">
                <a:solidFill>
                  <a:schemeClr val="bg1"/>
                </a:solidFill>
                <a:latin typeface="Corbel" pitchFamily="34" charset="0"/>
              </a:rPr>
              <a:t>O</a:t>
            </a:r>
          </a:p>
          <a:p>
            <a:pPr algn="ctr"/>
            <a:endParaRPr lang="en-US">
              <a:solidFill>
                <a:schemeClr val="bg1"/>
              </a:solidFill>
              <a:latin typeface="Corbel" pitchFamily="34" charset="0"/>
            </a:endParaRPr>
          </a:p>
          <a:p>
            <a:pPr algn="ctr"/>
            <a:r>
              <a:rPr lang="en-US">
                <a:solidFill>
                  <a:schemeClr val="bg1"/>
                </a:solidFill>
                <a:latin typeface="Corbel" pitchFamily="34" charset="0"/>
              </a:rPr>
              <a:t>M</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A</a:t>
            </a:r>
          </a:p>
        </p:txBody>
      </p:sp>
    </p:spTree>
  </p:cSld>
  <p:clrMapOvr>
    <a:masterClrMapping/>
  </p:clrMapOvr>
  <p:transition>
    <p:strips dir="rd"/>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fontAlgn="auto">
              <a:spcAft>
                <a:spcPts val="0"/>
              </a:spcAft>
              <a:defRPr/>
            </a:pPr>
            <a:r>
              <a:rPr lang="en-US" dirty="0" smtClean="0">
                <a:solidFill>
                  <a:schemeClr val="tx2">
                    <a:satMod val="200000"/>
                  </a:schemeClr>
                </a:solidFill>
                <a:latin typeface="Algerian" pitchFamily="82" charset="0"/>
              </a:rPr>
              <a:t>Pearls</a:t>
            </a:r>
            <a:endParaRPr lang="en-US" dirty="0">
              <a:solidFill>
                <a:schemeClr val="tx2">
                  <a:satMod val="200000"/>
                </a:schemeClr>
              </a:solidFill>
            </a:endParaRPr>
          </a:p>
        </p:txBody>
      </p:sp>
      <p:sp>
        <p:nvSpPr>
          <p:cNvPr id="117763" name="Content Placeholder 2"/>
          <p:cNvSpPr>
            <a:spLocks noGrp="1"/>
          </p:cNvSpPr>
          <p:nvPr>
            <p:ph idx="1"/>
          </p:nvPr>
        </p:nvSpPr>
        <p:spPr>
          <a:xfrm>
            <a:off x="914400" y="1143000"/>
            <a:ext cx="7772400" cy="5213350"/>
          </a:xfrm>
        </p:spPr>
        <p:txBody>
          <a:bodyPr/>
          <a:lstStyle/>
          <a:p>
            <a:r>
              <a:rPr lang="en-US" smtClean="0"/>
              <a:t>Insomnia often requires a multimodal and multi-disciplinary approach.</a:t>
            </a:r>
          </a:p>
          <a:p>
            <a:r>
              <a:rPr lang="en-US" smtClean="0"/>
              <a:t>Insomnia may actually predispose patients to recurrence of depression. </a:t>
            </a:r>
          </a:p>
          <a:p>
            <a:r>
              <a:rPr lang="en-US" smtClean="0"/>
              <a:t>One of the most fundamental problems is that there is no equivocal system for classifying the types of insomnia. And  thus there is currently no consensus to help physicians identify which patients may require long term treatment.</a:t>
            </a:r>
          </a:p>
        </p:txBody>
      </p:sp>
      <p:sp>
        <p:nvSpPr>
          <p:cNvPr id="4" name="Rectangle 3"/>
          <p:cNvSpPr/>
          <p:nvPr/>
        </p:nvSpPr>
        <p:spPr>
          <a:xfrm>
            <a:off x="0" y="0"/>
            <a:ext cx="381000" cy="6858000"/>
          </a:xfrm>
          <a:prstGeom prst="rect">
            <a:avLst/>
          </a:prstGeom>
          <a:gradFill flip="none" rotWithShape="1">
            <a:gsLst>
              <a:gs pos="0">
                <a:schemeClr val="bg1"/>
              </a:gs>
              <a:gs pos="50000">
                <a:schemeClr val="accent1">
                  <a:tint val="44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7765" name="TextBox 4"/>
          <p:cNvSpPr txBox="1">
            <a:spLocks noChangeArrowheads="1"/>
          </p:cNvSpPr>
          <p:nvPr/>
        </p:nvSpPr>
        <p:spPr bwMode="auto">
          <a:xfrm>
            <a:off x="0" y="2611438"/>
            <a:ext cx="381000" cy="4246562"/>
          </a:xfrm>
          <a:prstGeom prst="rect">
            <a:avLst/>
          </a:prstGeom>
          <a:noFill/>
          <a:ln w="9525">
            <a:noFill/>
            <a:miter lim="800000"/>
            <a:headEnd/>
            <a:tailEnd/>
          </a:ln>
        </p:spPr>
        <p:txBody>
          <a:bodyPr>
            <a:spAutoFit/>
          </a:bodyPr>
          <a:lstStyle/>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S</a:t>
            </a:r>
          </a:p>
          <a:p>
            <a:pPr algn="ctr"/>
            <a:endParaRPr lang="en-US">
              <a:solidFill>
                <a:schemeClr val="bg1"/>
              </a:solidFill>
              <a:latin typeface="Corbel" pitchFamily="34" charset="0"/>
            </a:endParaRPr>
          </a:p>
          <a:p>
            <a:pPr algn="ctr"/>
            <a:r>
              <a:rPr lang="en-US">
                <a:solidFill>
                  <a:schemeClr val="bg1"/>
                </a:solidFill>
                <a:latin typeface="Corbel" pitchFamily="34" charset="0"/>
              </a:rPr>
              <a:t>O</a:t>
            </a:r>
          </a:p>
          <a:p>
            <a:pPr algn="ctr"/>
            <a:endParaRPr lang="en-US">
              <a:solidFill>
                <a:schemeClr val="bg1"/>
              </a:solidFill>
              <a:latin typeface="Corbel" pitchFamily="34" charset="0"/>
            </a:endParaRPr>
          </a:p>
          <a:p>
            <a:pPr algn="ctr"/>
            <a:r>
              <a:rPr lang="en-US">
                <a:solidFill>
                  <a:schemeClr val="bg1"/>
                </a:solidFill>
                <a:latin typeface="Corbel" pitchFamily="34" charset="0"/>
              </a:rPr>
              <a:t>M</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A</a:t>
            </a:r>
          </a:p>
        </p:txBody>
      </p:sp>
    </p:spTree>
  </p:cSld>
  <p:clrMapOvr>
    <a:masterClrMapping/>
  </p:clrMapOvr>
  <p:transition>
    <p:strips dir="rd"/>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fontAlgn="auto">
              <a:spcAft>
                <a:spcPts val="0"/>
              </a:spcAft>
              <a:defRPr/>
            </a:pPr>
            <a:r>
              <a:rPr lang="en-US" dirty="0" smtClean="0">
                <a:solidFill>
                  <a:schemeClr val="tx2">
                    <a:satMod val="200000"/>
                  </a:schemeClr>
                </a:solidFill>
                <a:latin typeface="Algerian" pitchFamily="82" charset="0"/>
              </a:rPr>
              <a:t>Pearls</a:t>
            </a:r>
            <a:endParaRPr lang="en-US" dirty="0">
              <a:solidFill>
                <a:schemeClr val="tx2">
                  <a:satMod val="200000"/>
                </a:schemeClr>
              </a:solidFill>
            </a:endParaRPr>
          </a:p>
        </p:txBody>
      </p:sp>
      <p:sp>
        <p:nvSpPr>
          <p:cNvPr id="118787" name="Content Placeholder 2"/>
          <p:cNvSpPr>
            <a:spLocks noGrp="1"/>
          </p:cNvSpPr>
          <p:nvPr>
            <p:ph idx="1"/>
          </p:nvPr>
        </p:nvSpPr>
        <p:spPr/>
        <p:txBody>
          <a:bodyPr/>
          <a:lstStyle/>
          <a:p>
            <a:r>
              <a:rPr lang="en-US" smtClean="0"/>
              <a:t>Until recently, there were no data from RCT lasting longer than 12 weeks to support longer-term use of any hypnotics.</a:t>
            </a:r>
          </a:p>
          <a:p>
            <a:r>
              <a:rPr lang="en-US" smtClean="0"/>
              <a:t>Trends in prescribing pattern have changed over time, and although overall prescriptions for hypnotics are steadily increasing.</a:t>
            </a:r>
          </a:p>
          <a:p>
            <a:r>
              <a:rPr lang="en-US" smtClean="0"/>
              <a:t>There is limited evidence that anti-depressants actually improves sleep.</a:t>
            </a:r>
          </a:p>
        </p:txBody>
      </p:sp>
      <p:sp>
        <p:nvSpPr>
          <p:cNvPr id="4" name="Rectangle 3"/>
          <p:cNvSpPr/>
          <p:nvPr/>
        </p:nvSpPr>
        <p:spPr>
          <a:xfrm>
            <a:off x="0" y="0"/>
            <a:ext cx="381000" cy="6858000"/>
          </a:xfrm>
          <a:prstGeom prst="rect">
            <a:avLst/>
          </a:prstGeom>
          <a:gradFill flip="none" rotWithShape="1">
            <a:gsLst>
              <a:gs pos="0">
                <a:schemeClr val="bg1"/>
              </a:gs>
              <a:gs pos="50000">
                <a:schemeClr val="accent1">
                  <a:tint val="44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8789" name="TextBox 4"/>
          <p:cNvSpPr txBox="1">
            <a:spLocks noChangeArrowheads="1"/>
          </p:cNvSpPr>
          <p:nvPr/>
        </p:nvSpPr>
        <p:spPr bwMode="auto">
          <a:xfrm>
            <a:off x="0" y="2611438"/>
            <a:ext cx="381000" cy="4246562"/>
          </a:xfrm>
          <a:prstGeom prst="rect">
            <a:avLst/>
          </a:prstGeom>
          <a:noFill/>
          <a:ln w="9525">
            <a:noFill/>
            <a:miter lim="800000"/>
            <a:headEnd/>
            <a:tailEnd/>
          </a:ln>
        </p:spPr>
        <p:txBody>
          <a:bodyPr>
            <a:spAutoFit/>
          </a:bodyPr>
          <a:lstStyle/>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S</a:t>
            </a:r>
          </a:p>
          <a:p>
            <a:pPr algn="ctr"/>
            <a:endParaRPr lang="en-US">
              <a:solidFill>
                <a:schemeClr val="bg1"/>
              </a:solidFill>
              <a:latin typeface="Corbel" pitchFamily="34" charset="0"/>
            </a:endParaRPr>
          </a:p>
          <a:p>
            <a:pPr algn="ctr"/>
            <a:r>
              <a:rPr lang="en-US">
                <a:solidFill>
                  <a:schemeClr val="bg1"/>
                </a:solidFill>
                <a:latin typeface="Corbel" pitchFamily="34" charset="0"/>
              </a:rPr>
              <a:t>O</a:t>
            </a:r>
          </a:p>
          <a:p>
            <a:pPr algn="ctr"/>
            <a:endParaRPr lang="en-US">
              <a:solidFill>
                <a:schemeClr val="bg1"/>
              </a:solidFill>
              <a:latin typeface="Corbel" pitchFamily="34" charset="0"/>
            </a:endParaRPr>
          </a:p>
          <a:p>
            <a:pPr algn="ctr"/>
            <a:r>
              <a:rPr lang="en-US">
                <a:solidFill>
                  <a:schemeClr val="bg1"/>
                </a:solidFill>
                <a:latin typeface="Corbel" pitchFamily="34" charset="0"/>
              </a:rPr>
              <a:t>M</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A</a:t>
            </a:r>
          </a:p>
        </p:txBody>
      </p:sp>
    </p:spTree>
  </p:cSld>
  <p:clrMapOvr>
    <a:masterClrMapping/>
  </p:clrMapOvr>
  <p:transition>
    <p:strips dir="rd"/>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fontAlgn="auto">
              <a:spcAft>
                <a:spcPts val="0"/>
              </a:spcAft>
              <a:defRPr/>
            </a:pPr>
            <a:r>
              <a:rPr lang="en-US" dirty="0" smtClean="0">
                <a:solidFill>
                  <a:schemeClr val="tx2">
                    <a:satMod val="200000"/>
                  </a:schemeClr>
                </a:solidFill>
                <a:latin typeface="Algerian" pitchFamily="82" charset="0"/>
              </a:rPr>
              <a:t>Pearls</a:t>
            </a:r>
            <a:endParaRPr lang="en-US" dirty="0">
              <a:solidFill>
                <a:schemeClr val="tx2">
                  <a:satMod val="200000"/>
                </a:schemeClr>
              </a:solidFill>
            </a:endParaRPr>
          </a:p>
        </p:txBody>
      </p:sp>
      <p:sp>
        <p:nvSpPr>
          <p:cNvPr id="119811" name="Content Placeholder 2"/>
          <p:cNvSpPr>
            <a:spLocks noGrp="1"/>
          </p:cNvSpPr>
          <p:nvPr>
            <p:ph idx="1"/>
          </p:nvPr>
        </p:nvSpPr>
        <p:spPr/>
        <p:txBody>
          <a:bodyPr/>
          <a:lstStyle/>
          <a:p>
            <a:r>
              <a:rPr lang="en-US" smtClean="0"/>
              <a:t>Insomnia that goes untreated increase the risk of consequences such as, impaired memory and concentration, loss of productivity, and poorer quality of life.</a:t>
            </a:r>
          </a:p>
          <a:p>
            <a:r>
              <a:rPr lang="en-US" smtClean="0"/>
              <a:t>Parkinson’s disease and dementia are associated with  high rates of insomnia, which may be secondary to the disease itself or to the medications used to treat it.</a:t>
            </a:r>
          </a:p>
        </p:txBody>
      </p:sp>
      <p:sp>
        <p:nvSpPr>
          <p:cNvPr id="4" name="Rectangle 3"/>
          <p:cNvSpPr/>
          <p:nvPr/>
        </p:nvSpPr>
        <p:spPr>
          <a:xfrm>
            <a:off x="0" y="0"/>
            <a:ext cx="381000" cy="6858000"/>
          </a:xfrm>
          <a:prstGeom prst="rect">
            <a:avLst/>
          </a:prstGeom>
          <a:gradFill flip="none" rotWithShape="1">
            <a:gsLst>
              <a:gs pos="0">
                <a:schemeClr val="bg1"/>
              </a:gs>
              <a:gs pos="50000">
                <a:schemeClr val="accent1">
                  <a:tint val="44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9813" name="TextBox 4"/>
          <p:cNvSpPr txBox="1">
            <a:spLocks noChangeArrowheads="1"/>
          </p:cNvSpPr>
          <p:nvPr/>
        </p:nvSpPr>
        <p:spPr bwMode="auto">
          <a:xfrm>
            <a:off x="0" y="2611438"/>
            <a:ext cx="381000" cy="4246562"/>
          </a:xfrm>
          <a:prstGeom prst="rect">
            <a:avLst/>
          </a:prstGeom>
          <a:noFill/>
          <a:ln w="9525">
            <a:noFill/>
            <a:miter lim="800000"/>
            <a:headEnd/>
            <a:tailEnd/>
          </a:ln>
        </p:spPr>
        <p:txBody>
          <a:bodyPr>
            <a:spAutoFit/>
          </a:bodyPr>
          <a:lstStyle/>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S</a:t>
            </a:r>
          </a:p>
          <a:p>
            <a:pPr algn="ctr"/>
            <a:endParaRPr lang="en-US">
              <a:solidFill>
                <a:schemeClr val="bg1"/>
              </a:solidFill>
              <a:latin typeface="Corbel" pitchFamily="34" charset="0"/>
            </a:endParaRPr>
          </a:p>
          <a:p>
            <a:pPr algn="ctr"/>
            <a:r>
              <a:rPr lang="en-US">
                <a:solidFill>
                  <a:schemeClr val="bg1"/>
                </a:solidFill>
                <a:latin typeface="Corbel" pitchFamily="34" charset="0"/>
              </a:rPr>
              <a:t>O</a:t>
            </a:r>
          </a:p>
          <a:p>
            <a:pPr algn="ctr"/>
            <a:endParaRPr lang="en-US">
              <a:solidFill>
                <a:schemeClr val="bg1"/>
              </a:solidFill>
              <a:latin typeface="Corbel" pitchFamily="34" charset="0"/>
            </a:endParaRPr>
          </a:p>
          <a:p>
            <a:pPr algn="ctr"/>
            <a:r>
              <a:rPr lang="en-US">
                <a:solidFill>
                  <a:schemeClr val="bg1"/>
                </a:solidFill>
                <a:latin typeface="Corbel" pitchFamily="34" charset="0"/>
              </a:rPr>
              <a:t>M</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A</a:t>
            </a:r>
          </a:p>
        </p:txBody>
      </p:sp>
    </p:spTree>
  </p:cSld>
  <p:clrMapOvr>
    <a:masterClrMapping/>
  </p:clrMapOvr>
  <p:transition>
    <p:strips dir="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hidden="1"/>
          <p:cNvSpPr>
            <a:spLocks noGrp="1" noChangeArrowheads="1"/>
          </p:cNvSpPr>
          <p:nvPr>
            <p:ph type="title"/>
          </p:nvPr>
        </p:nvSpPr>
        <p:spPr>
          <a:xfrm>
            <a:off x="914400" y="512763"/>
            <a:ext cx="7772400" cy="914400"/>
          </a:xfrm>
        </p:spPr>
        <p:txBody>
          <a:bodyPr/>
          <a:lstStyle/>
          <a:p>
            <a:pPr fontAlgn="auto">
              <a:spcAft>
                <a:spcPts val="0"/>
              </a:spcAft>
              <a:defRPr/>
            </a:pPr>
            <a:endParaRPr lang="en-US">
              <a:solidFill>
                <a:schemeClr val="tx2">
                  <a:satMod val="200000"/>
                </a:schemeClr>
              </a:solidFill>
            </a:endParaRPr>
          </a:p>
        </p:txBody>
      </p:sp>
      <p:sp>
        <p:nvSpPr>
          <p:cNvPr id="107523" name="Rectangle 3"/>
          <p:cNvSpPr>
            <a:spLocks noGrp="1" noChangeAspect="1" noChangeArrowheads="1"/>
          </p:cNvSpPr>
          <p:nvPr isPhoto="1"/>
        </p:nvSpPr>
        <p:spPr bwMode="auto">
          <a:xfrm>
            <a:off x="0" y="0"/>
            <a:ext cx="9144000" cy="6858000"/>
          </a:xfrm>
          <a:prstGeom prst="rect">
            <a:avLst/>
          </a:prstGeom>
          <a:blipFill dpi="0" rotWithShape="1">
            <a:blip r:embed="rId3"/>
            <a:srcRect/>
            <a:stretch>
              <a:fillRect b="-31053"/>
            </a:stretch>
          </a:blipFill>
          <a:ln w="9525">
            <a:solidFill>
              <a:schemeClr val="tx1"/>
            </a:solidFill>
            <a:miter lim="800000"/>
            <a:headEnd/>
            <a:tailEnd/>
          </a:ln>
          <a:effectLst/>
        </p:spPr>
        <p:txBody>
          <a:bodyPr/>
          <a:lstStyle/>
          <a:p>
            <a:pPr fontAlgn="auto">
              <a:spcBef>
                <a:spcPts val="0"/>
              </a:spcBef>
              <a:spcAft>
                <a:spcPts val="0"/>
              </a:spcAft>
              <a:defRPr/>
            </a:pPr>
            <a:endParaRPr lang="en-US">
              <a:latin typeface="+mn-lt"/>
              <a:cs typeface="+mn-cs"/>
            </a:endParaRPr>
          </a:p>
        </p:txBody>
      </p:sp>
    </p:spTree>
  </p:cSld>
  <p:clrMapOvr>
    <a:masterClrMapping/>
  </p:clrMapOvr>
  <p:transition>
    <p:strips dir="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109570" name="Rectangle 2" hidden="1"/>
          <p:cNvSpPr>
            <a:spLocks noGrp="1" noChangeArrowheads="1"/>
          </p:cNvSpPr>
          <p:nvPr>
            <p:ph type="title"/>
          </p:nvPr>
        </p:nvSpPr>
        <p:spPr>
          <a:xfrm>
            <a:off x="914400" y="512763"/>
            <a:ext cx="7772400" cy="914400"/>
          </a:xfrm>
        </p:spPr>
        <p:txBody>
          <a:bodyPr/>
          <a:lstStyle/>
          <a:p>
            <a:pPr fontAlgn="auto">
              <a:spcAft>
                <a:spcPts val="0"/>
              </a:spcAft>
              <a:defRPr/>
            </a:pPr>
            <a:endParaRPr lang="en-US">
              <a:solidFill>
                <a:schemeClr val="tx2">
                  <a:satMod val="200000"/>
                </a:schemeClr>
              </a:solidFill>
            </a:endParaRPr>
          </a:p>
        </p:txBody>
      </p:sp>
      <p:pic>
        <p:nvPicPr>
          <p:cNvPr id="23555" name="Picture 10" descr="graphic slide 48 copy"/>
          <p:cNvPicPr>
            <a:picLocks noChangeAspect="1" noChangeArrowheads="1"/>
          </p:cNvPicPr>
          <p:nvPr/>
        </p:nvPicPr>
        <p:blipFill>
          <a:blip r:embed="rId3"/>
          <a:srcRect/>
          <a:stretch>
            <a:fillRect/>
          </a:stretch>
        </p:blipFill>
        <p:spPr bwMode="auto">
          <a:xfrm>
            <a:off x="1600200" y="152400"/>
            <a:ext cx="5838825" cy="6407150"/>
          </a:xfrm>
          <a:prstGeom prst="rect">
            <a:avLst/>
          </a:prstGeom>
          <a:noFill/>
          <a:ln w="9525">
            <a:noFill/>
            <a:miter lim="800000"/>
            <a:headEnd/>
            <a:tailEnd/>
          </a:ln>
        </p:spPr>
      </p:pic>
      <p:sp>
        <p:nvSpPr>
          <p:cNvPr id="5" name="Rectangle 4"/>
          <p:cNvSpPr/>
          <p:nvPr/>
        </p:nvSpPr>
        <p:spPr>
          <a:xfrm>
            <a:off x="0" y="0"/>
            <a:ext cx="381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ransition>
    <p:strips dir="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1618" name="Rectangle 2" hidden="1"/>
          <p:cNvSpPr>
            <a:spLocks noGrp="1" noChangeArrowheads="1"/>
          </p:cNvSpPr>
          <p:nvPr>
            <p:ph type="title"/>
          </p:nvPr>
        </p:nvSpPr>
        <p:spPr>
          <a:xfrm>
            <a:off x="914400" y="512763"/>
            <a:ext cx="7772400" cy="914400"/>
          </a:xfrm>
        </p:spPr>
        <p:txBody>
          <a:bodyPr/>
          <a:lstStyle/>
          <a:p>
            <a:pPr fontAlgn="auto">
              <a:spcAft>
                <a:spcPts val="0"/>
              </a:spcAft>
              <a:defRPr/>
            </a:pPr>
            <a:endParaRPr lang="en-US">
              <a:solidFill>
                <a:schemeClr val="tx2">
                  <a:satMod val="200000"/>
                </a:schemeClr>
              </a:solidFill>
            </a:endParaRPr>
          </a:p>
        </p:txBody>
      </p:sp>
      <p:sp>
        <p:nvSpPr>
          <p:cNvPr id="24579" name="Rectangle 3" descr="fig9"/>
          <p:cNvSpPr>
            <a:spLocks noGrp="1" noChangeAspect="1" noChangeArrowheads="1"/>
          </p:cNvSpPr>
          <p:nvPr isPhoto="1"/>
        </p:nvSpPr>
        <p:spPr bwMode="auto">
          <a:xfrm>
            <a:off x="381000" y="0"/>
            <a:ext cx="8763000" cy="6858000"/>
          </a:xfrm>
          <a:prstGeom prst="rect">
            <a:avLst/>
          </a:prstGeom>
          <a:blipFill dpi="0" rotWithShape="1">
            <a:blip r:embed="rId3"/>
            <a:srcRect/>
            <a:stretch>
              <a:fillRect/>
            </a:stretch>
          </a:blipFill>
          <a:ln w="9525">
            <a:solidFill>
              <a:schemeClr val="tx1"/>
            </a:solidFill>
            <a:miter lim="800000"/>
            <a:headEnd/>
            <a:tailEnd/>
          </a:ln>
        </p:spPr>
        <p:txBody>
          <a:bodyPr/>
          <a:lstStyle/>
          <a:p>
            <a:endParaRPr lang="en-US">
              <a:latin typeface="Corbel" pitchFamily="34" charset="0"/>
            </a:endParaRPr>
          </a:p>
        </p:txBody>
      </p:sp>
      <p:sp>
        <p:nvSpPr>
          <p:cNvPr id="5" name="Rectangle 4"/>
          <p:cNvSpPr/>
          <p:nvPr/>
        </p:nvSpPr>
        <p:spPr>
          <a:xfrm>
            <a:off x="0" y="0"/>
            <a:ext cx="381000" cy="6858000"/>
          </a:xfrm>
          <a:prstGeom prst="rect">
            <a:avLst/>
          </a:prstGeom>
          <a:gradFill flip="none" rotWithShape="1">
            <a:gsLst>
              <a:gs pos="0">
                <a:schemeClr val="bg1"/>
              </a:gs>
              <a:gs pos="50000">
                <a:schemeClr val="accent1">
                  <a:tint val="44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581" name="TextBox 5"/>
          <p:cNvSpPr txBox="1">
            <a:spLocks noChangeArrowheads="1"/>
          </p:cNvSpPr>
          <p:nvPr/>
        </p:nvSpPr>
        <p:spPr bwMode="auto">
          <a:xfrm>
            <a:off x="0" y="2611438"/>
            <a:ext cx="381000" cy="4246562"/>
          </a:xfrm>
          <a:prstGeom prst="rect">
            <a:avLst/>
          </a:prstGeom>
          <a:noFill/>
          <a:ln w="9525">
            <a:noFill/>
            <a:miter lim="800000"/>
            <a:headEnd/>
            <a:tailEnd/>
          </a:ln>
        </p:spPr>
        <p:txBody>
          <a:bodyPr>
            <a:spAutoFit/>
          </a:bodyPr>
          <a:lstStyle/>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S</a:t>
            </a:r>
          </a:p>
          <a:p>
            <a:pPr algn="ctr"/>
            <a:endParaRPr lang="en-US">
              <a:solidFill>
                <a:schemeClr val="bg1"/>
              </a:solidFill>
              <a:latin typeface="Corbel" pitchFamily="34" charset="0"/>
            </a:endParaRPr>
          </a:p>
          <a:p>
            <a:pPr algn="ctr"/>
            <a:r>
              <a:rPr lang="en-US">
                <a:solidFill>
                  <a:schemeClr val="bg1"/>
                </a:solidFill>
                <a:latin typeface="Corbel" pitchFamily="34" charset="0"/>
              </a:rPr>
              <a:t>O</a:t>
            </a:r>
          </a:p>
          <a:p>
            <a:pPr algn="ctr"/>
            <a:endParaRPr lang="en-US">
              <a:solidFill>
                <a:schemeClr val="bg1"/>
              </a:solidFill>
              <a:latin typeface="Corbel" pitchFamily="34" charset="0"/>
            </a:endParaRPr>
          </a:p>
          <a:p>
            <a:pPr algn="ctr"/>
            <a:r>
              <a:rPr lang="en-US">
                <a:solidFill>
                  <a:schemeClr val="bg1"/>
                </a:solidFill>
                <a:latin typeface="Corbel" pitchFamily="34" charset="0"/>
              </a:rPr>
              <a:t>M</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A</a:t>
            </a:r>
          </a:p>
        </p:txBody>
      </p:sp>
    </p:spTree>
  </p:cSld>
  <p:clrMapOvr>
    <a:masterClrMapping/>
  </p:clrMapOvr>
  <p:transition>
    <p:strips dir="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5"/>
          <p:cNvSpPr txBox="1">
            <a:spLocks noChangeArrowheads="1"/>
          </p:cNvSpPr>
          <p:nvPr/>
        </p:nvSpPr>
        <p:spPr bwMode="auto">
          <a:xfrm>
            <a:off x="357188" y="1735138"/>
            <a:ext cx="2173287" cy="641350"/>
          </a:xfrm>
          <a:prstGeom prst="rect">
            <a:avLst/>
          </a:prstGeom>
          <a:noFill/>
          <a:ln w="12700">
            <a:noFill/>
            <a:miter lim="800000"/>
            <a:headEnd type="none" w="sm" len="sm"/>
            <a:tailEnd type="none" w="sm" len="sm"/>
          </a:ln>
        </p:spPr>
        <p:txBody>
          <a:bodyPr>
            <a:spAutoFit/>
          </a:bodyPr>
          <a:lstStyle/>
          <a:p>
            <a:r>
              <a:rPr lang="en-US" b="1">
                <a:solidFill>
                  <a:srgbClr val="FFFF99"/>
                </a:solidFill>
                <a:latin typeface="Corbel" pitchFamily="34" charset="0"/>
              </a:rPr>
              <a:t>Relative Glucose </a:t>
            </a:r>
            <a:r>
              <a:rPr lang="en-US" b="1" u="sng">
                <a:solidFill>
                  <a:srgbClr val="FFFF99"/>
                </a:solidFill>
                <a:latin typeface="Corbel" pitchFamily="34" charset="0"/>
              </a:rPr>
              <a:t>Metabolism</a:t>
            </a:r>
          </a:p>
        </p:txBody>
      </p:sp>
      <p:sp>
        <p:nvSpPr>
          <p:cNvPr id="158733" name="Rectangle 13"/>
          <p:cNvSpPr>
            <a:spLocks noGrp="1" noChangeArrowheads="1"/>
          </p:cNvSpPr>
          <p:nvPr>
            <p:ph type="title"/>
          </p:nvPr>
        </p:nvSpPr>
        <p:spPr>
          <a:xfrm>
            <a:off x="752475" y="682625"/>
            <a:ext cx="8239125" cy="993775"/>
          </a:xfrm>
        </p:spPr>
        <p:txBody>
          <a:bodyPr/>
          <a:lstStyle/>
          <a:p>
            <a:pPr algn="ctr" fontAlgn="auto">
              <a:spcAft>
                <a:spcPts val="0"/>
              </a:spcAft>
              <a:defRPr/>
            </a:pPr>
            <a:r>
              <a:rPr lang="en-US" sz="2800" dirty="0">
                <a:solidFill>
                  <a:schemeClr val="tx2">
                    <a:satMod val="200000"/>
                  </a:schemeClr>
                </a:solidFill>
                <a:latin typeface="Algerian" pitchFamily="82" charset="0"/>
              </a:rPr>
              <a:t>Functional Neuroanatomy of Sleep</a:t>
            </a:r>
            <a:br>
              <a:rPr lang="en-US" sz="2800" dirty="0">
                <a:solidFill>
                  <a:schemeClr val="tx2">
                    <a:satMod val="200000"/>
                  </a:schemeClr>
                </a:solidFill>
                <a:latin typeface="Algerian" pitchFamily="82" charset="0"/>
              </a:rPr>
            </a:br>
            <a:r>
              <a:rPr lang="en-US" sz="2800" dirty="0">
                <a:solidFill>
                  <a:schemeClr val="tx2">
                    <a:satMod val="200000"/>
                  </a:schemeClr>
                </a:solidFill>
                <a:latin typeface="Algerian" pitchFamily="82" charset="0"/>
              </a:rPr>
              <a:t>in Healthy Adults</a:t>
            </a:r>
          </a:p>
        </p:txBody>
      </p:sp>
      <p:sp>
        <p:nvSpPr>
          <p:cNvPr id="25604" name="Text Box 7"/>
          <p:cNvSpPr txBox="1">
            <a:spLocks noChangeArrowheads="1"/>
          </p:cNvSpPr>
          <p:nvPr/>
        </p:nvSpPr>
        <p:spPr bwMode="auto">
          <a:xfrm>
            <a:off x="460375" y="6588125"/>
            <a:ext cx="4111625" cy="136525"/>
          </a:xfrm>
          <a:prstGeom prst="rect">
            <a:avLst/>
          </a:prstGeom>
          <a:noFill/>
          <a:ln w="9525" algn="ctr">
            <a:noFill/>
            <a:miter lim="800000"/>
            <a:headEnd/>
            <a:tailEnd/>
          </a:ln>
        </p:spPr>
        <p:txBody>
          <a:bodyPr lIns="0" tIns="0" rIns="0" bIns="0" anchor="b">
            <a:spAutoFit/>
          </a:bodyPr>
          <a:lstStyle/>
          <a:p>
            <a:pPr defTabSz="1033463">
              <a:lnSpc>
                <a:spcPct val="90000"/>
              </a:lnSpc>
              <a:spcBef>
                <a:spcPct val="20000"/>
              </a:spcBef>
            </a:pPr>
            <a:r>
              <a:rPr lang="da-DK" sz="1000">
                <a:latin typeface="Corbel" pitchFamily="34" charset="0"/>
              </a:rPr>
              <a:t>Nofzinger EA et al. </a:t>
            </a:r>
            <a:r>
              <a:rPr lang="da-DK" sz="1000" i="1">
                <a:latin typeface="Corbel" pitchFamily="34" charset="0"/>
              </a:rPr>
              <a:t>Psychiatry Res</a:t>
            </a:r>
            <a:r>
              <a:rPr lang="da-DK" sz="1000">
                <a:latin typeface="Corbel" pitchFamily="34" charset="0"/>
              </a:rPr>
              <a:t>. 1999;91:59-78.</a:t>
            </a:r>
            <a:endParaRPr lang="en-US" sz="1000">
              <a:latin typeface="Corbel" pitchFamily="34" charset="0"/>
            </a:endParaRPr>
          </a:p>
        </p:txBody>
      </p:sp>
      <p:sp>
        <p:nvSpPr>
          <p:cNvPr id="25605" name="Rectangle 12"/>
          <p:cNvSpPr>
            <a:spLocks noChangeArrowheads="1"/>
          </p:cNvSpPr>
          <p:nvPr/>
        </p:nvSpPr>
        <p:spPr bwMode="blackWhite">
          <a:xfrm>
            <a:off x="2800350" y="2146300"/>
            <a:ext cx="2855913" cy="1893888"/>
          </a:xfrm>
          <a:prstGeom prst="rect">
            <a:avLst/>
          </a:prstGeom>
          <a:solidFill>
            <a:schemeClr val="bg2"/>
          </a:solidFill>
          <a:ln w="19050" algn="ctr">
            <a:solidFill>
              <a:srgbClr val="FFFF99"/>
            </a:solidFill>
            <a:miter lim="800000"/>
            <a:headEnd/>
            <a:tailEnd/>
          </a:ln>
        </p:spPr>
        <p:txBody>
          <a:bodyPr wrap="none" anchor="ctr"/>
          <a:lstStyle/>
          <a:p>
            <a:endParaRPr lang="en-US">
              <a:latin typeface="Corbel" pitchFamily="34" charset="0"/>
            </a:endParaRPr>
          </a:p>
        </p:txBody>
      </p:sp>
      <p:sp>
        <p:nvSpPr>
          <p:cNvPr id="25606" name="Rectangle 14"/>
          <p:cNvSpPr>
            <a:spLocks noChangeArrowheads="1"/>
          </p:cNvSpPr>
          <p:nvPr/>
        </p:nvSpPr>
        <p:spPr bwMode="blackWhite">
          <a:xfrm>
            <a:off x="5821363" y="2146300"/>
            <a:ext cx="2855912" cy="1893888"/>
          </a:xfrm>
          <a:prstGeom prst="rect">
            <a:avLst/>
          </a:prstGeom>
          <a:solidFill>
            <a:schemeClr val="bg2"/>
          </a:solidFill>
          <a:ln w="19050" algn="ctr">
            <a:solidFill>
              <a:srgbClr val="FFFF99"/>
            </a:solidFill>
            <a:miter lim="800000"/>
            <a:headEnd/>
            <a:tailEnd/>
          </a:ln>
        </p:spPr>
        <p:txBody>
          <a:bodyPr wrap="none" anchor="ctr"/>
          <a:lstStyle/>
          <a:p>
            <a:endParaRPr lang="en-US">
              <a:latin typeface="Corbel" pitchFamily="34" charset="0"/>
            </a:endParaRPr>
          </a:p>
        </p:txBody>
      </p:sp>
      <p:sp>
        <p:nvSpPr>
          <p:cNvPr id="25607" name="Rectangle 15"/>
          <p:cNvSpPr>
            <a:spLocks noChangeArrowheads="1"/>
          </p:cNvSpPr>
          <p:nvPr/>
        </p:nvSpPr>
        <p:spPr bwMode="blackWhite">
          <a:xfrm>
            <a:off x="2800350" y="4230688"/>
            <a:ext cx="2855913" cy="1893887"/>
          </a:xfrm>
          <a:prstGeom prst="rect">
            <a:avLst/>
          </a:prstGeom>
          <a:solidFill>
            <a:schemeClr val="bg2"/>
          </a:solidFill>
          <a:ln w="19050" algn="ctr">
            <a:solidFill>
              <a:srgbClr val="FFFF99"/>
            </a:solidFill>
            <a:miter lim="800000"/>
            <a:headEnd/>
            <a:tailEnd/>
          </a:ln>
        </p:spPr>
        <p:txBody>
          <a:bodyPr wrap="none" anchor="ctr"/>
          <a:lstStyle/>
          <a:p>
            <a:endParaRPr lang="en-US">
              <a:latin typeface="Corbel" pitchFamily="34" charset="0"/>
            </a:endParaRPr>
          </a:p>
        </p:txBody>
      </p:sp>
      <p:sp>
        <p:nvSpPr>
          <p:cNvPr id="25608" name="Rectangle 16"/>
          <p:cNvSpPr>
            <a:spLocks noChangeArrowheads="1"/>
          </p:cNvSpPr>
          <p:nvPr/>
        </p:nvSpPr>
        <p:spPr bwMode="blackWhite">
          <a:xfrm>
            <a:off x="5821363" y="4230688"/>
            <a:ext cx="2855912" cy="1893887"/>
          </a:xfrm>
          <a:prstGeom prst="rect">
            <a:avLst/>
          </a:prstGeom>
          <a:solidFill>
            <a:schemeClr val="bg2"/>
          </a:solidFill>
          <a:ln w="19050" algn="ctr">
            <a:solidFill>
              <a:srgbClr val="FFFF99"/>
            </a:solidFill>
            <a:miter lim="800000"/>
            <a:headEnd/>
            <a:tailEnd/>
          </a:ln>
        </p:spPr>
        <p:txBody>
          <a:bodyPr wrap="none" anchor="ctr"/>
          <a:lstStyle/>
          <a:p>
            <a:endParaRPr lang="en-US">
              <a:latin typeface="Corbel" pitchFamily="34" charset="0"/>
            </a:endParaRPr>
          </a:p>
        </p:txBody>
      </p:sp>
      <p:pic>
        <p:nvPicPr>
          <p:cNvPr id="25609" name="Picture 8" descr="Brain 1"/>
          <p:cNvPicPr>
            <a:picLocks noChangeAspect="1" noChangeArrowheads="1"/>
          </p:cNvPicPr>
          <p:nvPr/>
        </p:nvPicPr>
        <p:blipFill>
          <a:blip r:embed="rId3"/>
          <a:srcRect/>
          <a:stretch>
            <a:fillRect/>
          </a:stretch>
        </p:blipFill>
        <p:spPr bwMode="invGray">
          <a:xfrm>
            <a:off x="2854325" y="2209800"/>
            <a:ext cx="2746375" cy="1765300"/>
          </a:xfrm>
          <a:prstGeom prst="rect">
            <a:avLst/>
          </a:prstGeom>
          <a:noFill/>
          <a:ln w="9525">
            <a:noFill/>
            <a:miter lim="800000"/>
            <a:headEnd/>
            <a:tailEnd/>
          </a:ln>
        </p:spPr>
      </p:pic>
      <p:pic>
        <p:nvPicPr>
          <p:cNvPr id="25610" name="Picture 9" descr="Brain 2"/>
          <p:cNvPicPr>
            <a:picLocks noChangeAspect="1" noChangeArrowheads="1"/>
          </p:cNvPicPr>
          <p:nvPr/>
        </p:nvPicPr>
        <p:blipFill>
          <a:blip r:embed="rId4"/>
          <a:srcRect/>
          <a:stretch>
            <a:fillRect/>
          </a:stretch>
        </p:blipFill>
        <p:spPr bwMode="invGray">
          <a:xfrm>
            <a:off x="5875338" y="2209800"/>
            <a:ext cx="2749550" cy="1765300"/>
          </a:xfrm>
          <a:prstGeom prst="rect">
            <a:avLst/>
          </a:prstGeom>
          <a:noFill/>
          <a:ln w="9525">
            <a:noFill/>
            <a:miter lim="800000"/>
            <a:headEnd/>
            <a:tailEnd/>
          </a:ln>
        </p:spPr>
      </p:pic>
      <p:pic>
        <p:nvPicPr>
          <p:cNvPr id="25611" name="Picture 10" descr="Brain 3"/>
          <p:cNvPicPr>
            <a:picLocks noChangeAspect="1" noChangeArrowheads="1"/>
          </p:cNvPicPr>
          <p:nvPr/>
        </p:nvPicPr>
        <p:blipFill>
          <a:blip r:embed="rId5"/>
          <a:srcRect l="4584"/>
          <a:stretch>
            <a:fillRect/>
          </a:stretch>
        </p:blipFill>
        <p:spPr bwMode="invGray">
          <a:xfrm>
            <a:off x="3057525" y="4295775"/>
            <a:ext cx="2341563" cy="1765300"/>
          </a:xfrm>
          <a:prstGeom prst="rect">
            <a:avLst/>
          </a:prstGeom>
          <a:noFill/>
          <a:ln w="9525">
            <a:noFill/>
            <a:miter lim="800000"/>
            <a:headEnd/>
            <a:tailEnd/>
          </a:ln>
        </p:spPr>
      </p:pic>
      <p:pic>
        <p:nvPicPr>
          <p:cNvPr id="25612" name="Picture 11" descr="Brain 4"/>
          <p:cNvPicPr>
            <a:picLocks noChangeAspect="1" noChangeArrowheads="1"/>
          </p:cNvPicPr>
          <p:nvPr/>
        </p:nvPicPr>
        <p:blipFill>
          <a:blip r:embed="rId6"/>
          <a:srcRect/>
          <a:stretch>
            <a:fillRect/>
          </a:stretch>
        </p:blipFill>
        <p:spPr bwMode="invGray">
          <a:xfrm>
            <a:off x="6053138" y="4295775"/>
            <a:ext cx="2392362" cy="1765300"/>
          </a:xfrm>
          <a:prstGeom prst="rect">
            <a:avLst/>
          </a:prstGeom>
          <a:noFill/>
          <a:ln w="9525">
            <a:noFill/>
            <a:miter lim="800000"/>
            <a:headEnd/>
            <a:tailEnd/>
          </a:ln>
        </p:spPr>
      </p:pic>
      <p:sp>
        <p:nvSpPr>
          <p:cNvPr id="25613" name="Text Box 17"/>
          <p:cNvSpPr txBox="1">
            <a:spLocks noChangeArrowheads="1"/>
          </p:cNvSpPr>
          <p:nvPr/>
        </p:nvSpPr>
        <p:spPr bwMode="auto">
          <a:xfrm>
            <a:off x="357188" y="4994275"/>
            <a:ext cx="2173287" cy="366713"/>
          </a:xfrm>
          <a:prstGeom prst="rect">
            <a:avLst/>
          </a:prstGeom>
          <a:noFill/>
          <a:ln w="12700">
            <a:noFill/>
            <a:miter lim="800000"/>
            <a:headEnd type="none" w="sm" len="sm"/>
            <a:tailEnd type="none" w="sm" len="sm"/>
          </a:ln>
        </p:spPr>
        <p:txBody>
          <a:bodyPr>
            <a:spAutoFit/>
          </a:bodyPr>
          <a:lstStyle/>
          <a:p>
            <a:r>
              <a:rPr lang="en-US">
                <a:latin typeface="Corbel" pitchFamily="34" charset="0"/>
              </a:rPr>
              <a:t>Wake </a:t>
            </a:r>
            <a:r>
              <a:rPr lang="en-US">
                <a:latin typeface="Corbel" pitchFamily="34" charset="0"/>
                <a:sym typeface="Symbol" pitchFamily="18" charset="2"/>
              </a:rPr>
              <a:t> REM</a:t>
            </a:r>
          </a:p>
        </p:txBody>
      </p:sp>
      <p:sp>
        <p:nvSpPr>
          <p:cNvPr id="25614" name="Text Box 18"/>
          <p:cNvSpPr txBox="1">
            <a:spLocks noChangeArrowheads="1"/>
          </p:cNvSpPr>
          <p:nvPr/>
        </p:nvSpPr>
        <p:spPr bwMode="auto">
          <a:xfrm>
            <a:off x="357188" y="2908300"/>
            <a:ext cx="2173287" cy="366713"/>
          </a:xfrm>
          <a:prstGeom prst="rect">
            <a:avLst/>
          </a:prstGeom>
          <a:noFill/>
          <a:ln w="12700">
            <a:noFill/>
            <a:miter lim="800000"/>
            <a:headEnd type="none" w="sm" len="sm"/>
            <a:tailEnd type="none" w="sm" len="sm"/>
          </a:ln>
        </p:spPr>
        <p:txBody>
          <a:bodyPr>
            <a:spAutoFit/>
          </a:bodyPr>
          <a:lstStyle/>
          <a:p>
            <a:r>
              <a:rPr lang="en-US">
                <a:latin typeface="Corbel" pitchFamily="34" charset="0"/>
              </a:rPr>
              <a:t>Wake </a:t>
            </a:r>
            <a:r>
              <a:rPr lang="en-US">
                <a:latin typeface="Corbel" pitchFamily="34" charset="0"/>
                <a:sym typeface="Symbol" pitchFamily="18" charset="2"/>
              </a:rPr>
              <a:t> NREM</a:t>
            </a:r>
          </a:p>
        </p:txBody>
      </p:sp>
      <p:sp>
        <p:nvSpPr>
          <p:cNvPr id="16" name="Rectangle 15"/>
          <p:cNvSpPr/>
          <p:nvPr/>
        </p:nvSpPr>
        <p:spPr>
          <a:xfrm>
            <a:off x="0" y="0"/>
            <a:ext cx="381000" cy="6858000"/>
          </a:xfrm>
          <a:prstGeom prst="rect">
            <a:avLst/>
          </a:prstGeom>
          <a:gradFill flip="none" rotWithShape="1">
            <a:gsLst>
              <a:gs pos="0">
                <a:schemeClr val="bg1"/>
              </a:gs>
              <a:gs pos="50000">
                <a:schemeClr val="accent1">
                  <a:tint val="44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616" name="TextBox 16"/>
          <p:cNvSpPr txBox="1">
            <a:spLocks noChangeArrowheads="1"/>
          </p:cNvSpPr>
          <p:nvPr/>
        </p:nvSpPr>
        <p:spPr bwMode="auto">
          <a:xfrm>
            <a:off x="0" y="2611438"/>
            <a:ext cx="381000" cy="4246562"/>
          </a:xfrm>
          <a:prstGeom prst="rect">
            <a:avLst/>
          </a:prstGeom>
          <a:noFill/>
          <a:ln w="9525">
            <a:noFill/>
            <a:miter lim="800000"/>
            <a:headEnd/>
            <a:tailEnd/>
          </a:ln>
        </p:spPr>
        <p:txBody>
          <a:bodyPr>
            <a:spAutoFit/>
          </a:bodyPr>
          <a:lstStyle/>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S</a:t>
            </a:r>
          </a:p>
          <a:p>
            <a:pPr algn="ctr"/>
            <a:endParaRPr lang="en-US">
              <a:solidFill>
                <a:schemeClr val="bg1"/>
              </a:solidFill>
              <a:latin typeface="Corbel" pitchFamily="34" charset="0"/>
            </a:endParaRPr>
          </a:p>
          <a:p>
            <a:pPr algn="ctr"/>
            <a:r>
              <a:rPr lang="en-US">
                <a:solidFill>
                  <a:schemeClr val="bg1"/>
                </a:solidFill>
                <a:latin typeface="Corbel" pitchFamily="34" charset="0"/>
              </a:rPr>
              <a:t>O</a:t>
            </a:r>
          </a:p>
          <a:p>
            <a:pPr algn="ctr"/>
            <a:endParaRPr lang="en-US">
              <a:solidFill>
                <a:schemeClr val="bg1"/>
              </a:solidFill>
              <a:latin typeface="Corbel" pitchFamily="34" charset="0"/>
            </a:endParaRPr>
          </a:p>
          <a:p>
            <a:pPr algn="ctr"/>
            <a:r>
              <a:rPr lang="en-US">
                <a:solidFill>
                  <a:schemeClr val="bg1"/>
                </a:solidFill>
                <a:latin typeface="Corbel" pitchFamily="34" charset="0"/>
              </a:rPr>
              <a:t>M</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A</a:t>
            </a:r>
          </a:p>
        </p:txBody>
      </p:sp>
    </p:spTree>
  </p:cSld>
  <p:clrMapOvr>
    <a:masterClrMapping/>
  </p:clrMapOvr>
  <p:transition advClick="0">
    <p:strips dir="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Rectangle 2"/>
          <p:cNvSpPr>
            <a:spLocks noChangeArrowheads="1"/>
          </p:cNvSpPr>
          <p:nvPr/>
        </p:nvSpPr>
        <p:spPr bwMode="blackWhite">
          <a:xfrm>
            <a:off x="436563" y="1587500"/>
            <a:ext cx="3973512" cy="2298700"/>
          </a:xfrm>
          <a:prstGeom prst="rect">
            <a:avLst/>
          </a:prstGeom>
          <a:solidFill>
            <a:schemeClr val="bg2"/>
          </a:solidFill>
          <a:ln w="19050" algn="ctr">
            <a:solidFill>
              <a:srgbClr val="FFFF99"/>
            </a:solidFill>
            <a:miter lim="800000"/>
            <a:headEnd/>
            <a:tailEnd/>
          </a:ln>
        </p:spPr>
        <p:txBody>
          <a:bodyPr wrap="none" anchor="ctr"/>
          <a:lstStyle/>
          <a:p>
            <a:endParaRPr lang="en-US">
              <a:latin typeface="Corbel" pitchFamily="34" charset="0"/>
            </a:endParaRPr>
          </a:p>
        </p:txBody>
      </p:sp>
      <p:sp>
        <p:nvSpPr>
          <p:cNvPr id="26627" name="Rectangle 3"/>
          <p:cNvSpPr>
            <a:spLocks noChangeArrowheads="1"/>
          </p:cNvSpPr>
          <p:nvPr/>
        </p:nvSpPr>
        <p:spPr bwMode="blackWhite">
          <a:xfrm>
            <a:off x="436563" y="3948113"/>
            <a:ext cx="3973512" cy="2298700"/>
          </a:xfrm>
          <a:prstGeom prst="rect">
            <a:avLst/>
          </a:prstGeom>
          <a:solidFill>
            <a:schemeClr val="bg2"/>
          </a:solidFill>
          <a:ln w="19050" algn="ctr">
            <a:solidFill>
              <a:srgbClr val="FFFF99"/>
            </a:solidFill>
            <a:miter lim="800000"/>
            <a:headEnd/>
            <a:tailEnd/>
          </a:ln>
        </p:spPr>
        <p:txBody>
          <a:bodyPr wrap="none" anchor="ctr"/>
          <a:lstStyle/>
          <a:p>
            <a:endParaRPr lang="en-US">
              <a:latin typeface="Corbel" pitchFamily="34" charset="0"/>
            </a:endParaRPr>
          </a:p>
        </p:txBody>
      </p:sp>
      <p:sp>
        <p:nvSpPr>
          <p:cNvPr id="26628" name="Rectangle 4"/>
          <p:cNvSpPr>
            <a:spLocks noChangeArrowheads="1"/>
          </p:cNvSpPr>
          <p:nvPr/>
        </p:nvSpPr>
        <p:spPr bwMode="blackWhite">
          <a:xfrm>
            <a:off x="4735513" y="1587500"/>
            <a:ext cx="3973512" cy="2298700"/>
          </a:xfrm>
          <a:prstGeom prst="rect">
            <a:avLst/>
          </a:prstGeom>
          <a:solidFill>
            <a:schemeClr val="bg2"/>
          </a:solidFill>
          <a:ln w="19050" algn="ctr">
            <a:solidFill>
              <a:srgbClr val="FFFF99"/>
            </a:solidFill>
            <a:miter lim="800000"/>
            <a:headEnd/>
            <a:tailEnd/>
          </a:ln>
        </p:spPr>
        <p:txBody>
          <a:bodyPr wrap="none" anchor="ctr"/>
          <a:lstStyle/>
          <a:p>
            <a:endParaRPr lang="en-US">
              <a:latin typeface="Corbel" pitchFamily="34" charset="0"/>
            </a:endParaRPr>
          </a:p>
        </p:txBody>
      </p:sp>
      <p:sp>
        <p:nvSpPr>
          <p:cNvPr id="26629" name="Rectangle 5"/>
          <p:cNvSpPr>
            <a:spLocks noChangeArrowheads="1"/>
          </p:cNvSpPr>
          <p:nvPr/>
        </p:nvSpPr>
        <p:spPr bwMode="blackWhite">
          <a:xfrm>
            <a:off x="4735513" y="3948113"/>
            <a:ext cx="3973512" cy="2298700"/>
          </a:xfrm>
          <a:prstGeom prst="rect">
            <a:avLst/>
          </a:prstGeom>
          <a:solidFill>
            <a:schemeClr val="bg2"/>
          </a:solidFill>
          <a:ln w="19050" algn="ctr">
            <a:solidFill>
              <a:srgbClr val="FFFF99"/>
            </a:solidFill>
            <a:miter lim="800000"/>
            <a:headEnd/>
            <a:tailEnd/>
          </a:ln>
        </p:spPr>
        <p:txBody>
          <a:bodyPr wrap="none" anchor="ctr"/>
          <a:lstStyle/>
          <a:p>
            <a:endParaRPr lang="en-US">
              <a:latin typeface="Corbel" pitchFamily="34" charset="0"/>
            </a:endParaRPr>
          </a:p>
        </p:txBody>
      </p:sp>
      <p:sp>
        <p:nvSpPr>
          <p:cNvPr id="281606" name="Rectangle 6"/>
          <p:cNvSpPr>
            <a:spLocks noGrp="1" noChangeArrowheads="1"/>
          </p:cNvSpPr>
          <p:nvPr>
            <p:ph type="title"/>
          </p:nvPr>
        </p:nvSpPr>
        <p:spPr>
          <a:xfrm>
            <a:off x="457200" y="0"/>
            <a:ext cx="8305800" cy="1219200"/>
          </a:xfrm>
        </p:spPr>
        <p:txBody>
          <a:bodyPr>
            <a:normAutofit/>
          </a:bodyPr>
          <a:lstStyle/>
          <a:p>
            <a:pPr algn="ctr" fontAlgn="auto">
              <a:spcAft>
                <a:spcPts val="0"/>
              </a:spcAft>
              <a:defRPr/>
            </a:pPr>
            <a:r>
              <a:rPr lang="en-US" sz="2600" dirty="0" smtClean="0">
                <a:solidFill>
                  <a:schemeClr val="tx2">
                    <a:satMod val="200000"/>
                  </a:schemeClr>
                </a:solidFill>
                <a:latin typeface="Algerian" pitchFamily="82" charset="0"/>
              </a:rPr>
              <a:t>Areas  </a:t>
            </a:r>
            <a:r>
              <a:rPr lang="en-US" sz="2600" dirty="0">
                <a:solidFill>
                  <a:schemeClr val="tx2">
                    <a:satMod val="200000"/>
                  </a:schemeClr>
                </a:solidFill>
                <a:latin typeface="Algerian" pitchFamily="82" charset="0"/>
              </a:rPr>
              <a:t>That </a:t>
            </a:r>
            <a:r>
              <a:rPr lang="en-US" sz="2600" dirty="0" smtClean="0">
                <a:solidFill>
                  <a:schemeClr val="tx2">
                    <a:satMod val="200000"/>
                  </a:schemeClr>
                </a:solidFill>
                <a:latin typeface="Algerian" pitchFamily="82" charset="0"/>
              </a:rPr>
              <a:t> Deactivate  Less  During </a:t>
            </a:r>
            <a:r>
              <a:rPr lang="en-US" sz="2600" dirty="0">
                <a:solidFill>
                  <a:schemeClr val="tx2">
                    <a:satMod val="200000"/>
                  </a:schemeClr>
                </a:solidFill>
                <a:latin typeface="Algerian" pitchFamily="82" charset="0"/>
              </a:rPr>
              <a:t>NREM Sleep </a:t>
            </a:r>
            <a:r>
              <a:rPr lang="en-US" sz="2600" dirty="0" err="1">
                <a:solidFill>
                  <a:schemeClr val="tx2">
                    <a:satMod val="200000"/>
                  </a:schemeClr>
                </a:solidFill>
                <a:latin typeface="Algerian" pitchFamily="82" charset="0"/>
              </a:rPr>
              <a:t>vs</a:t>
            </a:r>
            <a:r>
              <a:rPr lang="en-US" sz="2600" dirty="0">
                <a:solidFill>
                  <a:schemeClr val="tx2">
                    <a:satMod val="200000"/>
                  </a:schemeClr>
                </a:solidFill>
                <a:latin typeface="Algerian" pitchFamily="82" charset="0"/>
              </a:rPr>
              <a:t> </a:t>
            </a:r>
            <a:r>
              <a:rPr lang="en-US" sz="2600" dirty="0" smtClean="0">
                <a:solidFill>
                  <a:schemeClr val="tx2">
                    <a:satMod val="200000"/>
                  </a:schemeClr>
                </a:solidFill>
                <a:latin typeface="Algerian" pitchFamily="82" charset="0"/>
              </a:rPr>
              <a:t> Waking </a:t>
            </a:r>
            <a:r>
              <a:rPr lang="en-US" sz="2600" dirty="0">
                <a:solidFill>
                  <a:schemeClr val="tx2">
                    <a:satMod val="200000"/>
                  </a:schemeClr>
                </a:solidFill>
                <a:latin typeface="Algerian" pitchFamily="82" charset="0"/>
              </a:rPr>
              <a:t>in Insomnia Subjects </a:t>
            </a:r>
            <a:r>
              <a:rPr lang="en-US" sz="2600" dirty="0" smtClean="0">
                <a:solidFill>
                  <a:schemeClr val="tx2">
                    <a:satMod val="200000"/>
                  </a:schemeClr>
                </a:solidFill>
                <a:latin typeface="Algerian" pitchFamily="82" charset="0"/>
              </a:rPr>
              <a:t> </a:t>
            </a:r>
            <a:r>
              <a:rPr lang="en-US" sz="2600" dirty="0" err="1" smtClean="0">
                <a:solidFill>
                  <a:schemeClr val="tx2">
                    <a:satMod val="200000"/>
                  </a:schemeClr>
                </a:solidFill>
                <a:latin typeface="Algerian" pitchFamily="82" charset="0"/>
              </a:rPr>
              <a:t>vs</a:t>
            </a:r>
            <a:r>
              <a:rPr lang="en-US" sz="2600" dirty="0" smtClean="0">
                <a:solidFill>
                  <a:schemeClr val="tx2">
                    <a:satMod val="200000"/>
                  </a:schemeClr>
                </a:solidFill>
                <a:latin typeface="Algerian" pitchFamily="82" charset="0"/>
              </a:rPr>
              <a:t> </a:t>
            </a:r>
            <a:r>
              <a:rPr lang="en-US" sz="2600" dirty="0">
                <a:solidFill>
                  <a:schemeClr val="tx2">
                    <a:satMod val="200000"/>
                  </a:schemeClr>
                </a:solidFill>
                <a:latin typeface="Algerian" pitchFamily="82" charset="0"/>
              </a:rPr>
              <a:t>Controls </a:t>
            </a:r>
          </a:p>
        </p:txBody>
      </p:sp>
      <p:pic>
        <p:nvPicPr>
          <p:cNvPr id="26631" name="Picture 7"/>
          <p:cNvPicPr>
            <a:picLocks noChangeAspect="1" noChangeArrowheads="1"/>
          </p:cNvPicPr>
          <p:nvPr/>
        </p:nvPicPr>
        <p:blipFill>
          <a:blip r:embed="rId3"/>
          <a:srcRect b="6842"/>
          <a:stretch>
            <a:fillRect/>
          </a:stretch>
        </p:blipFill>
        <p:spPr bwMode="ltGray">
          <a:xfrm>
            <a:off x="5397500" y="1679575"/>
            <a:ext cx="2408238" cy="2074863"/>
          </a:xfrm>
          <a:prstGeom prst="rect">
            <a:avLst/>
          </a:prstGeom>
          <a:noFill/>
          <a:ln w="12700" cap="sq">
            <a:noFill/>
            <a:miter lim="800000"/>
            <a:headEnd type="none" w="sm" len="sm"/>
            <a:tailEnd type="none" w="sm" len="sm"/>
          </a:ln>
        </p:spPr>
      </p:pic>
      <p:pic>
        <p:nvPicPr>
          <p:cNvPr id="26632" name="Picture 8"/>
          <p:cNvPicPr>
            <a:picLocks noChangeAspect="1" noChangeArrowheads="1"/>
          </p:cNvPicPr>
          <p:nvPr/>
        </p:nvPicPr>
        <p:blipFill>
          <a:blip r:embed="rId4"/>
          <a:srcRect/>
          <a:stretch>
            <a:fillRect/>
          </a:stretch>
        </p:blipFill>
        <p:spPr bwMode="ltGray">
          <a:xfrm>
            <a:off x="901700" y="4003675"/>
            <a:ext cx="2970213" cy="2179638"/>
          </a:xfrm>
          <a:prstGeom prst="rect">
            <a:avLst/>
          </a:prstGeom>
          <a:noFill/>
          <a:ln w="12700" cap="sq">
            <a:noFill/>
            <a:miter lim="800000"/>
            <a:headEnd type="none" w="sm" len="sm"/>
            <a:tailEnd type="none" w="sm" len="sm"/>
          </a:ln>
        </p:spPr>
      </p:pic>
      <p:pic>
        <p:nvPicPr>
          <p:cNvPr id="26633" name="Picture 9"/>
          <p:cNvPicPr>
            <a:picLocks noChangeAspect="1" noChangeArrowheads="1"/>
          </p:cNvPicPr>
          <p:nvPr/>
        </p:nvPicPr>
        <p:blipFill>
          <a:blip r:embed="rId5"/>
          <a:srcRect t="3040" r="1274" b="2756"/>
          <a:stretch>
            <a:fillRect/>
          </a:stretch>
        </p:blipFill>
        <p:spPr bwMode="ltGray">
          <a:xfrm>
            <a:off x="5116513" y="4035425"/>
            <a:ext cx="2952750" cy="2116138"/>
          </a:xfrm>
          <a:prstGeom prst="rect">
            <a:avLst/>
          </a:prstGeom>
          <a:noFill/>
          <a:ln w="12700" cap="sq">
            <a:noFill/>
            <a:miter lim="800000"/>
            <a:headEnd type="none" w="sm" len="sm"/>
            <a:tailEnd type="none" w="sm" len="sm"/>
          </a:ln>
        </p:spPr>
      </p:pic>
      <p:sp>
        <p:nvSpPr>
          <p:cNvPr id="26634" name="Rectangle 10"/>
          <p:cNvSpPr>
            <a:spLocks noChangeArrowheads="1"/>
          </p:cNvSpPr>
          <p:nvPr/>
        </p:nvSpPr>
        <p:spPr bwMode="blackWhite">
          <a:xfrm>
            <a:off x="7886700" y="3546475"/>
            <a:ext cx="669925" cy="284163"/>
          </a:xfrm>
          <a:prstGeom prst="rect">
            <a:avLst/>
          </a:prstGeom>
          <a:noFill/>
          <a:ln w="12700" cap="sq" algn="ctr">
            <a:noFill/>
            <a:miter lim="800000"/>
            <a:headEnd type="none" w="sm" len="sm"/>
            <a:tailEnd type="none" w="sm" len="sm"/>
          </a:ln>
        </p:spPr>
        <p:txBody>
          <a:bodyPr>
            <a:spAutoFit/>
          </a:bodyPr>
          <a:lstStyle/>
          <a:p>
            <a:pPr>
              <a:lnSpc>
                <a:spcPct val="90000"/>
              </a:lnSpc>
            </a:pPr>
            <a:r>
              <a:rPr lang="en-US" sz="1400">
                <a:latin typeface="Corbel" pitchFamily="34" charset="0"/>
              </a:rPr>
              <a:t>ARAS</a:t>
            </a:r>
          </a:p>
        </p:txBody>
      </p:sp>
      <p:sp>
        <p:nvSpPr>
          <p:cNvPr id="26635" name="Text Box 11"/>
          <p:cNvSpPr txBox="1">
            <a:spLocks noChangeArrowheads="1"/>
          </p:cNvSpPr>
          <p:nvPr/>
        </p:nvSpPr>
        <p:spPr bwMode="blackWhite">
          <a:xfrm>
            <a:off x="7361238" y="1611313"/>
            <a:ext cx="1219200" cy="284162"/>
          </a:xfrm>
          <a:prstGeom prst="rect">
            <a:avLst/>
          </a:prstGeom>
          <a:noFill/>
          <a:ln w="12700" cap="sq" algn="ctr">
            <a:noFill/>
            <a:miter lim="800000"/>
            <a:headEnd type="none" w="sm" len="sm"/>
            <a:tailEnd type="none" w="sm" len="sm"/>
          </a:ln>
        </p:spPr>
        <p:txBody>
          <a:bodyPr>
            <a:spAutoFit/>
          </a:bodyPr>
          <a:lstStyle/>
          <a:p>
            <a:pPr>
              <a:lnSpc>
                <a:spcPct val="90000"/>
              </a:lnSpc>
            </a:pPr>
            <a:r>
              <a:rPr lang="en-US" sz="1400">
                <a:latin typeface="Corbel" pitchFamily="34" charset="0"/>
              </a:rPr>
              <a:t>Thalamus</a:t>
            </a:r>
          </a:p>
        </p:txBody>
      </p:sp>
      <p:sp>
        <p:nvSpPr>
          <p:cNvPr id="26636" name="Text Box 12"/>
          <p:cNvSpPr txBox="1">
            <a:spLocks noChangeArrowheads="1"/>
          </p:cNvSpPr>
          <p:nvPr/>
        </p:nvSpPr>
        <p:spPr bwMode="blackWhite">
          <a:xfrm>
            <a:off x="3417888" y="3963988"/>
            <a:ext cx="1054100" cy="668337"/>
          </a:xfrm>
          <a:prstGeom prst="rect">
            <a:avLst/>
          </a:prstGeom>
          <a:noFill/>
          <a:ln w="12700" cap="sq" algn="ctr">
            <a:noFill/>
            <a:miter lim="800000"/>
            <a:headEnd type="none" w="sm" len="sm"/>
            <a:tailEnd type="none" w="sm" len="sm"/>
          </a:ln>
        </p:spPr>
        <p:txBody>
          <a:bodyPr>
            <a:spAutoFit/>
          </a:bodyPr>
          <a:lstStyle/>
          <a:p>
            <a:pPr>
              <a:lnSpc>
                <a:spcPct val="90000"/>
              </a:lnSpc>
            </a:pPr>
            <a:r>
              <a:rPr lang="en-US" sz="1400">
                <a:latin typeface="Corbel" pitchFamily="34" charset="0"/>
              </a:rPr>
              <a:t>Anterior cingulate cortex</a:t>
            </a:r>
          </a:p>
        </p:txBody>
      </p:sp>
      <p:sp>
        <p:nvSpPr>
          <p:cNvPr id="26637" name="Rectangle 13"/>
          <p:cNvSpPr>
            <a:spLocks noChangeArrowheads="1"/>
          </p:cNvSpPr>
          <p:nvPr/>
        </p:nvSpPr>
        <p:spPr bwMode="blackWhite">
          <a:xfrm>
            <a:off x="6594475" y="5857875"/>
            <a:ext cx="2076450" cy="284163"/>
          </a:xfrm>
          <a:prstGeom prst="rect">
            <a:avLst/>
          </a:prstGeom>
          <a:noFill/>
          <a:ln w="12700" cap="sq" algn="ctr">
            <a:noFill/>
            <a:miter lim="800000"/>
            <a:headEnd type="none" w="sm" len="sm"/>
            <a:tailEnd type="none" w="sm" len="sm"/>
          </a:ln>
        </p:spPr>
        <p:txBody>
          <a:bodyPr>
            <a:spAutoFit/>
          </a:bodyPr>
          <a:lstStyle/>
          <a:p>
            <a:pPr>
              <a:lnSpc>
                <a:spcPct val="90000"/>
              </a:lnSpc>
            </a:pPr>
            <a:r>
              <a:rPr lang="en-US" sz="1400">
                <a:latin typeface="Corbel" pitchFamily="34" charset="0"/>
              </a:rPr>
              <a:t>Mesial temporal cortex</a:t>
            </a:r>
          </a:p>
        </p:txBody>
      </p:sp>
      <p:sp>
        <p:nvSpPr>
          <p:cNvPr id="26638" name="Text Box 14"/>
          <p:cNvSpPr txBox="1">
            <a:spLocks noChangeArrowheads="1"/>
          </p:cNvSpPr>
          <p:nvPr/>
        </p:nvSpPr>
        <p:spPr bwMode="blackWhite">
          <a:xfrm>
            <a:off x="2963863" y="5872163"/>
            <a:ext cx="1358900" cy="284162"/>
          </a:xfrm>
          <a:prstGeom prst="rect">
            <a:avLst/>
          </a:prstGeom>
          <a:noFill/>
          <a:ln w="12700" cap="sq" algn="ctr">
            <a:noFill/>
            <a:miter lim="800000"/>
            <a:headEnd type="none" w="sm" len="sm"/>
            <a:tailEnd type="none" w="sm" len="sm"/>
          </a:ln>
        </p:spPr>
        <p:txBody>
          <a:bodyPr>
            <a:spAutoFit/>
          </a:bodyPr>
          <a:lstStyle/>
          <a:p>
            <a:pPr>
              <a:lnSpc>
                <a:spcPct val="90000"/>
              </a:lnSpc>
            </a:pPr>
            <a:r>
              <a:rPr lang="en-US" sz="1400">
                <a:latin typeface="Corbel" pitchFamily="34" charset="0"/>
              </a:rPr>
              <a:t>Hypothalamus</a:t>
            </a:r>
          </a:p>
        </p:txBody>
      </p:sp>
      <p:sp>
        <p:nvSpPr>
          <p:cNvPr id="26639" name="Rectangle 15"/>
          <p:cNvSpPr>
            <a:spLocks noChangeArrowheads="1"/>
          </p:cNvSpPr>
          <p:nvPr/>
        </p:nvSpPr>
        <p:spPr bwMode="blackWhite">
          <a:xfrm>
            <a:off x="728663" y="5880100"/>
            <a:ext cx="669925" cy="284163"/>
          </a:xfrm>
          <a:prstGeom prst="rect">
            <a:avLst/>
          </a:prstGeom>
          <a:noFill/>
          <a:ln w="12700" cap="sq" algn="ctr">
            <a:noFill/>
            <a:miter lim="800000"/>
            <a:headEnd type="none" w="sm" len="sm"/>
            <a:tailEnd type="none" w="sm" len="sm"/>
          </a:ln>
        </p:spPr>
        <p:txBody>
          <a:bodyPr>
            <a:spAutoFit/>
          </a:bodyPr>
          <a:lstStyle/>
          <a:p>
            <a:pPr>
              <a:lnSpc>
                <a:spcPct val="90000"/>
              </a:lnSpc>
            </a:pPr>
            <a:r>
              <a:rPr lang="en-US" sz="1400">
                <a:latin typeface="Corbel" pitchFamily="34" charset="0"/>
              </a:rPr>
              <a:t>ARAS</a:t>
            </a:r>
          </a:p>
        </p:txBody>
      </p:sp>
      <p:pic>
        <p:nvPicPr>
          <p:cNvPr id="26640" name="Picture 16"/>
          <p:cNvPicPr>
            <a:picLocks noChangeAspect="1" noChangeArrowheads="1"/>
          </p:cNvPicPr>
          <p:nvPr/>
        </p:nvPicPr>
        <p:blipFill>
          <a:blip r:embed="rId6"/>
          <a:srcRect/>
          <a:stretch>
            <a:fillRect/>
          </a:stretch>
        </p:blipFill>
        <p:spPr bwMode="ltGray">
          <a:xfrm>
            <a:off x="1179513" y="1662113"/>
            <a:ext cx="2592387" cy="2090737"/>
          </a:xfrm>
          <a:prstGeom prst="rect">
            <a:avLst/>
          </a:prstGeom>
          <a:noFill/>
          <a:ln w="12700" cap="sq">
            <a:noFill/>
            <a:miter lim="800000"/>
            <a:headEnd type="none" w="sm" len="sm"/>
            <a:tailEnd type="none" w="sm" len="sm"/>
          </a:ln>
        </p:spPr>
      </p:pic>
      <p:sp>
        <p:nvSpPr>
          <p:cNvPr id="26641" name="Line 17"/>
          <p:cNvSpPr>
            <a:spLocks noChangeShapeType="1"/>
          </p:cNvSpPr>
          <p:nvPr/>
        </p:nvSpPr>
        <p:spPr bwMode="blackWhite">
          <a:xfrm>
            <a:off x="1252538" y="2130425"/>
            <a:ext cx="1174750" cy="615950"/>
          </a:xfrm>
          <a:prstGeom prst="line">
            <a:avLst/>
          </a:prstGeom>
          <a:noFill/>
          <a:ln w="28575" cap="sq">
            <a:solidFill>
              <a:srgbClr val="FFFF66"/>
            </a:solidFill>
            <a:round/>
            <a:headEnd type="none" w="sm" len="sm"/>
            <a:tailEnd type="triangle" w="lg" len="lg"/>
          </a:ln>
        </p:spPr>
        <p:txBody>
          <a:bodyPr wrap="none" anchor="ctr"/>
          <a:lstStyle/>
          <a:p>
            <a:endParaRPr lang="en-US"/>
          </a:p>
        </p:txBody>
      </p:sp>
      <p:sp>
        <p:nvSpPr>
          <p:cNvPr id="26642" name="Line 18"/>
          <p:cNvSpPr>
            <a:spLocks noChangeShapeType="1"/>
          </p:cNvSpPr>
          <p:nvPr/>
        </p:nvSpPr>
        <p:spPr bwMode="blackWhite">
          <a:xfrm flipH="1">
            <a:off x="2735263" y="1912938"/>
            <a:ext cx="709612" cy="769937"/>
          </a:xfrm>
          <a:prstGeom prst="line">
            <a:avLst/>
          </a:prstGeom>
          <a:noFill/>
          <a:ln w="28575" cap="sq">
            <a:solidFill>
              <a:srgbClr val="FFFF66"/>
            </a:solidFill>
            <a:round/>
            <a:headEnd type="none" w="sm" len="sm"/>
            <a:tailEnd type="triangle" w="lg" len="lg"/>
          </a:ln>
        </p:spPr>
        <p:txBody>
          <a:bodyPr wrap="none" anchor="ctr"/>
          <a:lstStyle/>
          <a:p>
            <a:endParaRPr lang="en-US"/>
          </a:p>
        </p:txBody>
      </p:sp>
      <p:sp>
        <p:nvSpPr>
          <p:cNvPr id="26643" name="Line 19"/>
          <p:cNvSpPr>
            <a:spLocks noChangeShapeType="1"/>
          </p:cNvSpPr>
          <p:nvPr/>
        </p:nvSpPr>
        <p:spPr bwMode="blackWhite">
          <a:xfrm flipH="1" flipV="1">
            <a:off x="2801938" y="3046413"/>
            <a:ext cx="882650" cy="344487"/>
          </a:xfrm>
          <a:prstGeom prst="line">
            <a:avLst/>
          </a:prstGeom>
          <a:noFill/>
          <a:ln w="28575" cap="sq">
            <a:solidFill>
              <a:srgbClr val="FFFF66"/>
            </a:solidFill>
            <a:round/>
            <a:headEnd type="none" w="sm" len="sm"/>
            <a:tailEnd type="triangle" w="lg" len="lg"/>
          </a:ln>
        </p:spPr>
        <p:txBody>
          <a:bodyPr wrap="none" anchor="ctr"/>
          <a:lstStyle/>
          <a:p>
            <a:endParaRPr lang="en-US"/>
          </a:p>
        </p:txBody>
      </p:sp>
      <p:sp>
        <p:nvSpPr>
          <p:cNvPr id="26644" name="Line 20"/>
          <p:cNvSpPr>
            <a:spLocks noChangeShapeType="1"/>
          </p:cNvSpPr>
          <p:nvPr/>
        </p:nvSpPr>
        <p:spPr bwMode="blackWhite">
          <a:xfrm flipH="1">
            <a:off x="3227388" y="4449763"/>
            <a:ext cx="423862" cy="327025"/>
          </a:xfrm>
          <a:prstGeom prst="line">
            <a:avLst/>
          </a:prstGeom>
          <a:noFill/>
          <a:ln w="28575" cap="sq">
            <a:solidFill>
              <a:srgbClr val="FFFF66"/>
            </a:solidFill>
            <a:round/>
            <a:headEnd type="none" w="sm" len="sm"/>
            <a:tailEnd type="triangle" w="lg" len="lg"/>
          </a:ln>
        </p:spPr>
        <p:txBody>
          <a:bodyPr wrap="none" anchor="ctr"/>
          <a:lstStyle/>
          <a:p>
            <a:endParaRPr lang="en-US"/>
          </a:p>
        </p:txBody>
      </p:sp>
      <p:sp>
        <p:nvSpPr>
          <p:cNvPr id="26645" name="Line 21"/>
          <p:cNvSpPr>
            <a:spLocks noChangeShapeType="1"/>
          </p:cNvSpPr>
          <p:nvPr/>
        </p:nvSpPr>
        <p:spPr bwMode="blackWhite">
          <a:xfrm flipV="1">
            <a:off x="1304925" y="5391150"/>
            <a:ext cx="1038225" cy="493713"/>
          </a:xfrm>
          <a:prstGeom prst="line">
            <a:avLst/>
          </a:prstGeom>
          <a:noFill/>
          <a:ln w="28575" cap="sq">
            <a:solidFill>
              <a:srgbClr val="FFFF66"/>
            </a:solidFill>
            <a:round/>
            <a:headEnd type="none" w="sm" len="sm"/>
            <a:tailEnd type="triangle" w="lg" len="lg"/>
          </a:ln>
        </p:spPr>
        <p:txBody>
          <a:bodyPr wrap="none" anchor="ctr"/>
          <a:lstStyle/>
          <a:p>
            <a:endParaRPr lang="en-US"/>
          </a:p>
        </p:txBody>
      </p:sp>
      <p:sp>
        <p:nvSpPr>
          <p:cNvPr id="26646" name="Line 22"/>
          <p:cNvSpPr>
            <a:spLocks noChangeShapeType="1"/>
          </p:cNvSpPr>
          <p:nvPr/>
        </p:nvSpPr>
        <p:spPr bwMode="blackWhite">
          <a:xfrm flipH="1" flipV="1">
            <a:off x="2714625" y="5353050"/>
            <a:ext cx="933450" cy="522288"/>
          </a:xfrm>
          <a:prstGeom prst="line">
            <a:avLst/>
          </a:prstGeom>
          <a:noFill/>
          <a:ln w="28575" cap="sq">
            <a:solidFill>
              <a:srgbClr val="FFFF66"/>
            </a:solidFill>
            <a:round/>
            <a:headEnd type="none" w="sm" len="sm"/>
            <a:tailEnd type="triangle" w="lg" len="lg"/>
          </a:ln>
        </p:spPr>
        <p:txBody>
          <a:bodyPr wrap="none" anchor="ctr"/>
          <a:lstStyle/>
          <a:p>
            <a:endParaRPr lang="en-US"/>
          </a:p>
        </p:txBody>
      </p:sp>
      <p:sp>
        <p:nvSpPr>
          <p:cNvPr id="26647" name="Line 23"/>
          <p:cNvSpPr>
            <a:spLocks noChangeShapeType="1"/>
          </p:cNvSpPr>
          <p:nvPr/>
        </p:nvSpPr>
        <p:spPr bwMode="blackWhite">
          <a:xfrm flipH="1" flipV="1">
            <a:off x="6607175" y="3049588"/>
            <a:ext cx="1309688" cy="571500"/>
          </a:xfrm>
          <a:prstGeom prst="line">
            <a:avLst/>
          </a:prstGeom>
          <a:noFill/>
          <a:ln w="28575" cap="sq">
            <a:solidFill>
              <a:srgbClr val="FFFF66"/>
            </a:solidFill>
            <a:round/>
            <a:headEnd type="none" w="sm" len="sm"/>
            <a:tailEnd type="triangle" w="lg" len="lg"/>
          </a:ln>
        </p:spPr>
        <p:txBody>
          <a:bodyPr wrap="none" anchor="ctr"/>
          <a:lstStyle/>
          <a:p>
            <a:endParaRPr lang="en-US"/>
          </a:p>
        </p:txBody>
      </p:sp>
      <p:sp>
        <p:nvSpPr>
          <p:cNvPr id="26648" name="Line 24"/>
          <p:cNvSpPr>
            <a:spLocks noChangeShapeType="1"/>
          </p:cNvSpPr>
          <p:nvPr/>
        </p:nvSpPr>
        <p:spPr bwMode="blackWhite">
          <a:xfrm flipH="1">
            <a:off x="6861175" y="1870075"/>
            <a:ext cx="1085850" cy="925513"/>
          </a:xfrm>
          <a:prstGeom prst="line">
            <a:avLst/>
          </a:prstGeom>
          <a:noFill/>
          <a:ln w="28575" cap="sq">
            <a:solidFill>
              <a:srgbClr val="FFFF66"/>
            </a:solidFill>
            <a:round/>
            <a:headEnd type="none" w="sm" len="sm"/>
            <a:tailEnd type="triangle" w="lg" len="lg"/>
          </a:ln>
        </p:spPr>
        <p:txBody>
          <a:bodyPr wrap="none" anchor="ctr"/>
          <a:lstStyle/>
          <a:p>
            <a:endParaRPr lang="en-US"/>
          </a:p>
        </p:txBody>
      </p:sp>
      <p:sp>
        <p:nvSpPr>
          <p:cNvPr id="26649" name="Line 25"/>
          <p:cNvSpPr>
            <a:spLocks noChangeShapeType="1"/>
          </p:cNvSpPr>
          <p:nvPr/>
        </p:nvSpPr>
        <p:spPr bwMode="blackWhite">
          <a:xfrm flipH="1" flipV="1">
            <a:off x="6678613" y="5289550"/>
            <a:ext cx="923925" cy="555625"/>
          </a:xfrm>
          <a:prstGeom prst="line">
            <a:avLst/>
          </a:prstGeom>
          <a:noFill/>
          <a:ln w="28575" cap="sq">
            <a:solidFill>
              <a:srgbClr val="FFFF66"/>
            </a:solidFill>
            <a:round/>
            <a:headEnd type="none" w="sm" len="sm"/>
            <a:tailEnd type="triangle" w="lg" len="lg"/>
          </a:ln>
        </p:spPr>
        <p:txBody>
          <a:bodyPr wrap="none" anchor="ctr"/>
          <a:lstStyle/>
          <a:p>
            <a:endParaRPr lang="en-US"/>
          </a:p>
        </p:txBody>
      </p:sp>
      <p:sp>
        <p:nvSpPr>
          <p:cNvPr id="26650" name="Text Box 26"/>
          <p:cNvSpPr txBox="1">
            <a:spLocks noChangeArrowheads="1"/>
          </p:cNvSpPr>
          <p:nvPr/>
        </p:nvSpPr>
        <p:spPr bwMode="blackWhite">
          <a:xfrm>
            <a:off x="7448550" y="3963988"/>
            <a:ext cx="1273175" cy="284162"/>
          </a:xfrm>
          <a:prstGeom prst="rect">
            <a:avLst/>
          </a:prstGeom>
          <a:noFill/>
          <a:ln w="12700" cap="sq" algn="ctr">
            <a:noFill/>
            <a:miter lim="800000"/>
            <a:headEnd type="none" w="sm" len="sm"/>
            <a:tailEnd type="none" w="sm" len="sm"/>
          </a:ln>
        </p:spPr>
        <p:txBody>
          <a:bodyPr>
            <a:spAutoFit/>
          </a:bodyPr>
          <a:lstStyle/>
          <a:p>
            <a:pPr>
              <a:lnSpc>
                <a:spcPct val="90000"/>
              </a:lnSpc>
            </a:pPr>
            <a:r>
              <a:rPr lang="en-US" sz="1400">
                <a:latin typeface="Corbel" pitchFamily="34" charset="0"/>
              </a:rPr>
              <a:t>Insula</a:t>
            </a:r>
          </a:p>
        </p:txBody>
      </p:sp>
      <p:sp>
        <p:nvSpPr>
          <p:cNvPr id="26651" name="Line 27"/>
          <p:cNvSpPr>
            <a:spLocks noChangeShapeType="1"/>
          </p:cNvSpPr>
          <p:nvPr/>
        </p:nvSpPr>
        <p:spPr bwMode="blackWhite">
          <a:xfrm flipH="1">
            <a:off x="7088188" y="4252913"/>
            <a:ext cx="968375" cy="635000"/>
          </a:xfrm>
          <a:prstGeom prst="line">
            <a:avLst/>
          </a:prstGeom>
          <a:noFill/>
          <a:ln w="28575" cap="sq">
            <a:solidFill>
              <a:srgbClr val="FFFF66"/>
            </a:solidFill>
            <a:round/>
            <a:headEnd type="none" w="sm" len="sm"/>
            <a:tailEnd type="triangle" w="lg" len="lg"/>
          </a:ln>
        </p:spPr>
        <p:txBody>
          <a:bodyPr wrap="none" anchor="ctr"/>
          <a:lstStyle/>
          <a:p>
            <a:endParaRPr lang="en-US"/>
          </a:p>
        </p:txBody>
      </p:sp>
      <p:sp>
        <p:nvSpPr>
          <p:cNvPr id="26652" name="Text Box 28"/>
          <p:cNvSpPr txBox="1">
            <a:spLocks noChangeArrowheads="1"/>
          </p:cNvSpPr>
          <p:nvPr/>
        </p:nvSpPr>
        <p:spPr bwMode="blackWhite">
          <a:xfrm>
            <a:off x="600075" y="1946275"/>
            <a:ext cx="695325" cy="284163"/>
          </a:xfrm>
          <a:prstGeom prst="rect">
            <a:avLst/>
          </a:prstGeom>
          <a:noFill/>
          <a:ln w="12700" cap="sq">
            <a:noFill/>
            <a:miter lim="800000"/>
            <a:headEnd type="none" w="sm" len="sm"/>
            <a:tailEnd type="none" w="sm" len="sm"/>
          </a:ln>
        </p:spPr>
        <p:txBody>
          <a:bodyPr>
            <a:spAutoFit/>
          </a:bodyPr>
          <a:lstStyle/>
          <a:p>
            <a:pPr>
              <a:lnSpc>
                <a:spcPct val="90000"/>
              </a:lnSpc>
            </a:pPr>
            <a:r>
              <a:rPr lang="en-US" sz="1400">
                <a:latin typeface="Corbel" pitchFamily="34" charset="0"/>
              </a:rPr>
              <a:t>ARAS</a:t>
            </a:r>
          </a:p>
        </p:txBody>
      </p:sp>
      <p:sp>
        <p:nvSpPr>
          <p:cNvPr id="26653" name="Text Box 29"/>
          <p:cNvSpPr txBox="1">
            <a:spLocks noChangeArrowheads="1"/>
          </p:cNvSpPr>
          <p:nvPr/>
        </p:nvSpPr>
        <p:spPr bwMode="blackWhite">
          <a:xfrm>
            <a:off x="2989263" y="3411538"/>
            <a:ext cx="1450975" cy="476250"/>
          </a:xfrm>
          <a:prstGeom prst="rect">
            <a:avLst/>
          </a:prstGeom>
          <a:noFill/>
          <a:ln w="12700" cap="sq">
            <a:noFill/>
            <a:miter lim="800000"/>
            <a:headEnd type="none" w="sm" len="sm"/>
            <a:tailEnd type="none" w="sm" len="sm"/>
          </a:ln>
        </p:spPr>
        <p:txBody>
          <a:bodyPr>
            <a:spAutoFit/>
          </a:bodyPr>
          <a:lstStyle/>
          <a:p>
            <a:pPr>
              <a:lnSpc>
                <a:spcPct val="90000"/>
              </a:lnSpc>
            </a:pPr>
            <a:r>
              <a:rPr lang="en-US" sz="1400">
                <a:latin typeface="Corbel" pitchFamily="34" charset="0"/>
              </a:rPr>
              <a:t>Mesial temporal cortex</a:t>
            </a:r>
          </a:p>
        </p:txBody>
      </p:sp>
      <p:sp>
        <p:nvSpPr>
          <p:cNvPr id="26654" name="Text Box 30"/>
          <p:cNvSpPr txBox="1">
            <a:spLocks noChangeArrowheads="1"/>
          </p:cNvSpPr>
          <p:nvPr/>
        </p:nvSpPr>
        <p:spPr bwMode="blackWhite">
          <a:xfrm>
            <a:off x="2871788" y="1673225"/>
            <a:ext cx="1358900" cy="284163"/>
          </a:xfrm>
          <a:prstGeom prst="rect">
            <a:avLst/>
          </a:prstGeom>
          <a:noFill/>
          <a:ln w="12700" cap="sq">
            <a:noFill/>
            <a:miter lim="800000"/>
            <a:headEnd type="none" w="sm" len="sm"/>
            <a:tailEnd type="none" w="sm" len="sm"/>
          </a:ln>
        </p:spPr>
        <p:txBody>
          <a:bodyPr>
            <a:spAutoFit/>
          </a:bodyPr>
          <a:lstStyle/>
          <a:p>
            <a:pPr>
              <a:lnSpc>
                <a:spcPct val="90000"/>
              </a:lnSpc>
            </a:pPr>
            <a:r>
              <a:rPr lang="en-US" sz="1400">
                <a:latin typeface="Corbel" pitchFamily="34" charset="0"/>
              </a:rPr>
              <a:t>Hypothalamus</a:t>
            </a:r>
          </a:p>
        </p:txBody>
      </p:sp>
      <p:sp>
        <p:nvSpPr>
          <p:cNvPr id="26655" name="Rectangle 31"/>
          <p:cNvSpPr>
            <a:spLocks noChangeArrowheads="1"/>
          </p:cNvSpPr>
          <p:nvPr/>
        </p:nvSpPr>
        <p:spPr bwMode="auto">
          <a:xfrm>
            <a:off x="460375" y="6421438"/>
            <a:ext cx="6462713" cy="303212"/>
          </a:xfrm>
          <a:prstGeom prst="rect">
            <a:avLst/>
          </a:prstGeom>
          <a:noFill/>
          <a:ln w="9525" algn="ctr">
            <a:noFill/>
            <a:miter lim="800000"/>
            <a:headEnd/>
            <a:tailEnd/>
          </a:ln>
        </p:spPr>
        <p:txBody>
          <a:bodyPr lIns="0" tIns="0" rIns="0" bIns="0" anchor="b">
            <a:spAutoFit/>
          </a:bodyPr>
          <a:lstStyle/>
          <a:p>
            <a:pPr defTabSz="1033463">
              <a:lnSpc>
                <a:spcPct val="90000"/>
              </a:lnSpc>
              <a:spcBef>
                <a:spcPct val="20000"/>
              </a:spcBef>
            </a:pPr>
            <a:r>
              <a:rPr lang="en-US" sz="1000">
                <a:latin typeface="Corbel" pitchFamily="34" charset="0"/>
              </a:rPr>
              <a:t>ARAS = Ascending Reticular Activating System.</a:t>
            </a:r>
          </a:p>
          <a:p>
            <a:pPr defTabSz="1033463">
              <a:lnSpc>
                <a:spcPct val="90000"/>
              </a:lnSpc>
              <a:spcBef>
                <a:spcPct val="20000"/>
              </a:spcBef>
            </a:pPr>
            <a:r>
              <a:rPr lang="en-US" sz="1000">
                <a:latin typeface="Corbel" pitchFamily="34" charset="0"/>
              </a:rPr>
              <a:t>Nofzinger EA et al. Am J Psychiatry. 2004;161(11)2126-9.</a:t>
            </a:r>
          </a:p>
        </p:txBody>
      </p:sp>
      <p:sp>
        <p:nvSpPr>
          <p:cNvPr id="33" name="Rectangle 32"/>
          <p:cNvSpPr/>
          <p:nvPr/>
        </p:nvSpPr>
        <p:spPr>
          <a:xfrm>
            <a:off x="0" y="0"/>
            <a:ext cx="381000" cy="6858000"/>
          </a:xfrm>
          <a:prstGeom prst="rect">
            <a:avLst/>
          </a:prstGeom>
          <a:gradFill flip="none" rotWithShape="1">
            <a:gsLst>
              <a:gs pos="0">
                <a:schemeClr val="bg1"/>
              </a:gs>
              <a:gs pos="50000">
                <a:schemeClr val="accent1">
                  <a:tint val="44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657" name="TextBox 33"/>
          <p:cNvSpPr txBox="1">
            <a:spLocks noChangeArrowheads="1"/>
          </p:cNvSpPr>
          <p:nvPr/>
        </p:nvSpPr>
        <p:spPr bwMode="auto">
          <a:xfrm>
            <a:off x="0" y="2611438"/>
            <a:ext cx="381000" cy="4246562"/>
          </a:xfrm>
          <a:prstGeom prst="rect">
            <a:avLst/>
          </a:prstGeom>
          <a:noFill/>
          <a:ln w="9525">
            <a:noFill/>
            <a:miter lim="800000"/>
            <a:headEnd/>
            <a:tailEnd/>
          </a:ln>
        </p:spPr>
        <p:txBody>
          <a:bodyPr>
            <a:spAutoFit/>
          </a:bodyPr>
          <a:lstStyle/>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S</a:t>
            </a:r>
          </a:p>
          <a:p>
            <a:pPr algn="ctr"/>
            <a:endParaRPr lang="en-US">
              <a:solidFill>
                <a:schemeClr val="bg1"/>
              </a:solidFill>
              <a:latin typeface="Corbel" pitchFamily="34" charset="0"/>
            </a:endParaRPr>
          </a:p>
          <a:p>
            <a:pPr algn="ctr"/>
            <a:r>
              <a:rPr lang="en-US">
                <a:solidFill>
                  <a:schemeClr val="bg1"/>
                </a:solidFill>
                <a:latin typeface="Corbel" pitchFamily="34" charset="0"/>
              </a:rPr>
              <a:t>O</a:t>
            </a:r>
          </a:p>
          <a:p>
            <a:pPr algn="ctr"/>
            <a:endParaRPr lang="en-US">
              <a:solidFill>
                <a:schemeClr val="bg1"/>
              </a:solidFill>
              <a:latin typeface="Corbel" pitchFamily="34" charset="0"/>
            </a:endParaRPr>
          </a:p>
          <a:p>
            <a:pPr algn="ctr"/>
            <a:r>
              <a:rPr lang="en-US">
                <a:solidFill>
                  <a:schemeClr val="bg1"/>
                </a:solidFill>
                <a:latin typeface="Corbel" pitchFamily="34" charset="0"/>
              </a:rPr>
              <a:t>M</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A</a:t>
            </a:r>
          </a:p>
        </p:txBody>
      </p:sp>
    </p:spTree>
  </p:cSld>
  <p:clrMapOvr>
    <a:masterClrMapping/>
  </p:clrMapOvr>
  <p:transition advClick="0">
    <p:strips dir="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81" name="Rectangle 9"/>
          <p:cNvSpPr>
            <a:spLocks noGrp="1" noChangeArrowheads="1"/>
          </p:cNvSpPr>
          <p:nvPr>
            <p:ph type="title"/>
          </p:nvPr>
        </p:nvSpPr>
        <p:spPr>
          <a:xfrm>
            <a:off x="685800" y="0"/>
            <a:ext cx="8229600" cy="1371600"/>
          </a:xfrm>
        </p:spPr>
        <p:txBody>
          <a:bodyPr/>
          <a:lstStyle/>
          <a:p>
            <a:pPr algn="ctr" fontAlgn="auto">
              <a:spcAft>
                <a:spcPts val="0"/>
              </a:spcAft>
              <a:defRPr/>
            </a:pPr>
            <a:r>
              <a:rPr lang="en-US" sz="3200" dirty="0">
                <a:solidFill>
                  <a:schemeClr val="tx2">
                    <a:satMod val="200000"/>
                  </a:schemeClr>
                </a:solidFill>
                <a:latin typeface="Algerian" pitchFamily="82" charset="0"/>
              </a:rPr>
              <a:t>Sleep Deprivation Is Associated With Decreased Cortical Activity </a:t>
            </a:r>
          </a:p>
        </p:txBody>
      </p:sp>
      <p:sp>
        <p:nvSpPr>
          <p:cNvPr id="27651" name="Text Box 6"/>
          <p:cNvSpPr txBox="1">
            <a:spLocks noChangeArrowheads="1"/>
          </p:cNvSpPr>
          <p:nvPr/>
        </p:nvSpPr>
        <p:spPr bwMode="auto">
          <a:xfrm>
            <a:off x="460375" y="6588125"/>
            <a:ext cx="3494088" cy="136525"/>
          </a:xfrm>
          <a:prstGeom prst="rect">
            <a:avLst/>
          </a:prstGeom>
          <a:noFill/>
          <a:ln w="9525" algn="ctr">
            <a:noFill/>
            <a:miter lim="800000"/>
            <a:headEnd/>
            <a:tailEnd/>
          </a:ln>
        </p:spPr>
        <p:txBody>
          <a:bodyPr lIns="0" tIns="0" rIns="0" bIns="0" anchor="b">
            <a:spAutoFit/>
          </a:bodyPr>
          <a:lstStyle/>
          <a:p>
            <a:pPr defTabSz="1033463">
              <a:lnSpc>
                <a:spcPct val="90000"/>
              </a:lnSpc>
              <a:spcBef>
                <a:spcPct val="20000"/>
              </a:spcBef>
            </a:pPr>
            <a:r>
              <a:rPr lang="en-US" sz="1000">
                <a:latin typeface="Corbel" pitchFamily="34" charset="0"/>
              </a:rPr>
              <a:t>Thomas M et al. </a:t>
            </a:r>
            <a:r>
              <a:rPr lang="en-US" sz="1000" i="1">
                <a:latin typeface="Corbel" pitchFamily="34" charset="0"/>
              </a:rPr>
              <a:t>J Sleep Res</a:t>
            </a:r>
            <a:r>
              <a:rPr lang="en-US" sz="1000">
                <a:latin typeface="Corbel" pitchFamily="34" charset="0"/>
              </a:rPr>
              <a:t>. 2000;9:335-352.</a:t>
            </a:r>
          </a:p>
        </p:txBody>
      </p:sp>
      <p:sp>
        <p:nvSpPr>
          <p:cNvPr id="27652" name="Rectangle 10"/>
          <p:cNvSpPr>
            <a:spLocks noChangeArrowheads="1"/>
          </p:cNvSpPr>
          <p:nvPr/>
        </p:nvSpPr>
        <p:spPr bwMode="auto">
          <a:xfrm>
            <a:off x="885825" y="1614488"/>
            <a:ext cx="7602538" cy="533400"/>
          </a:xfrm>
          <a:prstGeom prst="rect">
            <a:avLst/>
          </a:prstGeom>
          <a:noFill/>
          <a:ln w="9525" algn="ctr">
            <a:noFill/>
            <a:miter lim="800000"/>
            <a:headEnd/>
            <a:tailEnd/>
          </a:ln>
        </p:spPr>
        <p:txBody>
          <a:bodyPr>
            <a:spAutoFit/>
          </a:bodyPr>
          <a:lstStyle/>
          <a:p>
            <a:pPr>
              <a:lnSpc>
                <a:spcPct val="90000"/>
              </a:lnSpc>
              <a:buSzPct val="85000"/>
              <a:buFont typeface="Wingdings" pitchFamily="2" charset="2"/>
              <a:buNone/>
            </a:pPr>
            <a:r>
              <a:rPr lang="en-US" sz="1600" b="1" i="1" baseline="30000">
                <a:solidFill>
                  <a:srgbClr val="99CCFF"/>
                </a:solidFill>
                <a:latin typeface="Corbel" pitchFamily="34" charset="0"/>
              </a:rPr>
              <a:t>18</a:t>
            </a:r>
            <a:r>
              <a:rPr lang="en-US" sz="1600" b="1" i="1">
                <a:solidFill>
                  <a:srgbClr val="99CCFF"/>
                </a:solidFill>
                <a:latin typeface="Corbel" pitchFamily="34" charset="0"/>
              </a:rPr>
              <a:t>FDG PET Study of Healthy, Sleep-Deprived Adults, Showing Decreased Metabolism in the Thalamus, Prefrontal Cortex, and Inferior Parietal Cortex</a:t>
            </a:r>
          </a:p>
        </p:txBody>
      </p:sp>
      <p:sp>
        <p:nvSpPr>
          <p:cNvPr id="27653" name="Rectangle 11"/>
          <p:cNvSpPr>
            <a:spLocks noChangeArrowheads="1"/>
          </p:cNvSpPr>
          <p:nvPr/>
        </p:nvSpPr>
        <p:spPr bwMode="blackWhite">
          <a:xfrm>
            <a:off x="955675" y="2306638"/>
            <a:ext cx="7326313" cy="3652837"/>
          </a:xfrm>
          <a:prstGeom prst="rect">
            <a:avLst/>
          </a:prstGeom>
          <a:solidFill>
            <a:schemeClr val="bg2"/>
          </a:solidFill>
          <a:ln w="19050" algn="ctr">
            <a:solidFill>
              <a:srgbClr val="FFFF99"/>
            </a:solidFill>
            <a:miter lim="800000"/>
            <a:headEnd/>
            <a:tailEnd/>
          </a:ln>
        </p:spPr>
        <p:txBody>
          <a:bodyPr wrap="none" anchor="ctr"/>
          <a:lstStyle/>
          <a:p>
            <a:endParaRPr lang="en-US">
              <a:latin typeface="Corbel" pitchFamily="34" charset="0"/>
            </a:endParaRPr>
          </a:p>
        </p:txBody>
      </p:sp>
      <p:sp>
        <p:nvSpPr>
          <p:cNvPr id="27654" name="Rectangle 3"/>
          <p:cNvSpPr>
            <a:spLocks noChangeArrowheads="1"/>
          </p:cNvSpPr>
          <p:nvPr/>
        </p:nvSpPr>
        <p:spPr bwMode="auto">
          <a:xfrm>
            <a:off x="1993900" y="5992813"/>
            <a:ext cx="5091113" cy="304800"/>
          </a:xfrm>
          <a:prstGeom prst="rect">
            <a:avLst/>
          </a:prstGeom>
          <a:noFill/>
          <a:ln w="9525" algn="ctr">
            <a:noFill/>
            <a:miter lim="800000"/>
            <a:headEnd/>
            <a:tailEnd/>
          </a:ln>
        </p:spPr>
        <p:txBody>
          <a:bodyPr wrap="none" anchor="b">
            <a:spAutoFit/>
          </a:bodyPr>
          <a:lstStyle/>
          <a:p>
            <a:r>
              <a:rPr lang="en-US" sz="1400">
                <a:latin typeface="Corbel" pitchFamily="34" charset="0"/>
              </a:rPr>
              <a:t>FDG, fluorodeoxyglucose; PET, positron emission tomography</a:t>
            </a:r>
          </a:p>
        </p:txBody>
      </p:sp>
      <p:pic>
        <p:nvPicPr>
          <p:cNvPr id="27655" name="Picture 5" descr="Brain 5"/>
          <p:cNvPicPr>
            <a:picLocks noChangeAspect="1" noChangeArrowheads="1"/>
          </p:cNvPicPr>
          <p:nvPr/>
        </p:nvPicPr>
        <p:blipFill>
          <a:blip r:embed="rId3"/>
          <a:srcRect/>
          <a:stretch>
            <a:fillRect/>
          </a:stretch>
        </p:blipFill>
        <p:spPr bwMode="invGray">
          <a:xfrm>
            <a:off x="1047750" y="2386013"/>
            <a:ext cx="7142163" cy="3529012"/>
          </a:xfrm>
          <a:prstGeom prst="rect">
            <a:avLst/>
          </a:prstGeom>
          <a:noFill/>
          <a:ln w="9525">
            <a:noFill/>
            <a:miter lim="800000"/>
            <a:headEnd/>
            <a:tailEnd/>
          </a:ln>
        </p:spPr>
      </p:pic>
      <p:sp>
        <p:nvSpPr>
          <p:cNvPr id="27656" name="Line 12"/>
          <p:cNvSpPr>
            <a:spLocks noChangeShapeType="1"/>
          </p:cNvSpPr>
          <p:nvPr/>
        </p:nvSpPr>
        <p:spPr bwMode="blackWhite">
          <a:xfrm>
            <a:off x="2722563" y="2797175"/>
            <a:ext cx="482600" cy="1204913"/>
          </a:xfrm>
          <a:prstGeom prst="line">
            <a:avLst/>
          </a:prstGeom>
          <a:noFill/>
          <a:ln w="38100" cap="sq">
            <a:solidFill>
              <a:srgbClr val="FF0000"/>
            </a:solidFill>
            <a:round/>
            <a:headEnd type="none" w="sm" len="sm"/>
            <a:tailEnd type="triangle" w="lg" len="lg"/>
          </a:ln>
        </p:spPr>
        <p:txBody>
          <a:bodyPr wrap="none" anchor="ctr"/>
          <a:lstStyle/>
          <a:p>
            <a:endParaRPr lang="en-US"/>
          </a:p>
        </p:txBody>
      </p:sp>
      <p:sp>
        <p:nvSpPr>
          <p:cNvPr id="27657" name="Line 13"/>
          <p:cNvSpPr>
            <a:spLocks noChangeShapeType="1"/>
          </p:cNvSpPr>
          <p:nvPr/>
        </p:nvSpPr>
        <p:spPr bwMode="blackWhite">
          <a:xfrm flipH="1">
            <a:off x="6432550" y="3244850"/>
            <a:ext cx="584200" cy="423863"/>
          </a:xfrm>
          <a:prstGeom prst="line">
            <a:avLst/>
          </a:prstGeom>
          <a:noFill/>
          <a:ln w="38100" cap="sq">
            <a:solidFill>
              <a:srgbClr val="FF0000"/>
            </a:solidFill>
            <a:round/>
            <a:headEnd type="none" w="sm" len="sm"/>
            <a:tailEnd type="triangle" w="lg" len="lg"/>
          </a:ln>
        </p:spPr>
        <p:txBody>
          <a:bodyPr wrap="none" anchor="ctr"/>
          <a:lstStyle/>
          <a:p>
            <a:endParaRPr lang="en-US"/>
          </a:p>
        </p:txBody>
      </p:sp>
      <p:sp>
        <p:nvSpPr>
          <p:cNvPr id="27658" name="Line 14"/>
          <p:cNvSpPr>
            <a:spLocks noChangeShapeType="1"/>
          </p:cNvSpPr>
          <p:nvPr/>
        </p:nvSpPr>
        <p:spPr bwMode="blackWhite">
          <a:xfrm flipH="1">
            <a:off x="6621463" y="3316288"/>
            <a:ext cx="512762" cy="1160462"/>
          </a:xfrm>
          <a:prstGeom prst="line">
            <a:avLst/>
          </a:prstGeom>
          <a:noFill/>
          <a:ln w="38100" cap="sq">
            <a:solidFill>
              <a:srgbClr val="FF0000"/>
            </a:solidFill>
            <a:round/>
            <a:headEnd type="none" w="sm" len="sm"/>
            <a:tailEnd type="triangle" w="lg" len="lg"/>
          </a:ln>
        </p:spPr>
        <p:txBody>
          <a:bodyPr wrap="none" anchor="ctr"/>
          <a:lstStyle/>
          <a:p>
            <a:endParaRPr lang="en-US"/>
          </a:p>
        </p:txBody>
      </p:sp>
      <p:sp>
        <p:nvSpPr>
          <p:cNvPr id="27659" name="Line 15"/>
          <p:cNvSpPr>
            <a:spLocks noChangeShapeType="1"/>
          </p:cNvSpPr>
          <p:nvPr/>
        </p:nvSpPr>
        <p:spPr bwMode="blackWhite">
          <a:xfrm flipH="1">
            <a:off x="7221538" y="3360738"/>
            <a:ext cx="65087" cy="1455737"/>
          </a:xfrm>
          <a:prstGeom prst="line">
            <a:avLst/>
          </a:prstGeom>
          <a:noFill/>
          <a:ln w="38100" cap="sq">
            <a:solidFill>
              <a:srgbClr val="FF0000"/>
            </a:solidFill>
            <a:round/>
            <a:headEnd type="none" w="sm" len="sm"/>
            <a:tailEnd type="triangle" w="lg" len="lg"/>
          </a:ln>
        </p:spPr>
        <p:txBody>
          <a:bodyPr wrap="none" anchor="ctr"/>
          <a:lstStyle/>
          <a:p>
            <a:endParaRPr lang="en-US"/>
          </a:p>
        </p:txBody>
      </p:sp>
      <p:sp>
        <p:nvSpPr>
          <p:cNvPr id="27660" name="Line 16"/>
          <p:cNvSpPr>
            <a:spLocks noChangeShapeType="1"/>
          </p:cNvSpPr>
          <p:nvPr/>
        </p:nvSpPr>
        <p:spPr bwMode="blackWhite">
          <a:xfrm>
            <a:off x="1581150" y="3559175"/>
            <a:ext cx="0" cy="1543050"/>
          </a:xfrm>
          <a:prstGeom prst="line">
            <a:avLst/>
          </a:prstGeom>
          <a:noFill/>
          <a:ln w="38100" cap="sq">
            <a:solidFill>
              <a:srgbClr val="FF0000"/>
            </a:solidFill>
            <a:round/>
            <a:headEnd type="none" w="sm" len="sm"/>
            <a:tailEnd type="triangle" w="lg" len="lg"/>
          </a:ln>
        </p:spPr>
        <p:txBody>
          <a:bodyPr wrap="none" anchor="ctr"/>
          <a:lstStyle/>
          <a:p>
            <a:endParaRPr lang="en-US"/>
          </a:p>
        </p:txBody>
      </p:sp>
      <p:sp>
        <p:nvSpPr>
          <p:cNvPr id="27661" name="Line 17"/>
          <p:cNvSpPr>
            <a:spLocks noChangeShapeType="1"/>
          </p:cNvSpPr>
          <p:nvPr/>
        </p:nvSpPr>
        <p:spPr bwMode="blackWhite">
          <a:xfrm flipH="1" flipV="1">
            <a:off x="4594225" y="4600575"/>
            <a:ext cx="536575" cy="1011238"/>
          </a:xfrm>
          <a:prstGeom prst="line">
            <a:avLst/>
          </a:prstGeom>
          <a:noFill/>
          <a:ln w="38100" cap="sq">
            <a:solidFill>
              <a:srgbClr val="FF0000"/>
            </a:solidFill>
            <a:round/>
            <a:headEnd type="none" w="sm" len="sm"/>
            <a:tailEnd type="triangle" w="lg" len="lg"/>
          </a:ln>
        </p:spPr>
        <p:txBody>
          <a:bodyPr wrap="none" anchor="ctr"/>
          <a:lstStyle/>
          <a:p>
            <a:endParaRPr lang="en-US"/>
          </a:p>
        </p:txBody>
      </p:sp>
      <p:sp>
        <p:nvSpPr>
          <p:cNvPr id="27662" name="Rectangle 18"/>
          <p:cNvSpPr>
            <a:spLocks noChangeArrowheads="1"/>
          </p:cNvSpPr>
          <p:nvPr/>
        </p:nvSpPr>
        <p:spPr bwMode="invGray">
          <a:xfrm>
            <a:off x="7081838" y="2874963"/>
            <a:ext cx="781050" cy="396875"/>
          </a:xfrm>
          <a:prstGeom prst="rect">
            <a:avLst/>
          </a:prstGeom>
          <a:solidFill>
            <a:srgbClr val="000000"/>
          </a:solidFill>
          <a:ln w="9525" algn="ctr">
            <a:noFill/>
            <a:miter lim="800000"/>
            <a:headEnd/>
            <a:tailEnd/>
          </a:ln>
        </p:spPr>
        <p:txBody>
          <a:bodyPr wrap="none" lIns="0" tIns="0" rIns="0" bIns="0" anchor="b">
            <a:spAutoFit/>
          </a:bodyPr>
          <a:lstStyle/>
          <a:p>
            <a:r>
              <a:rPr lang="en-US" sz="1300" b="1">
                <a:latin typeface="Corbel" pitchFamily="34" charset="0"/>
              </a:rPr>
              <a:t>Prefrontal</a:t>
            </a:r>
            <a:br>
              <a:rPr lang="en-US" sz="1300" b="1">
                <a:latin typeface="Corbel" pitchFamily="34" charset="0"/>
              </a:rPr>
            </a:br>
            <a:r>
              <a:rPr lang="en-US" sz="1300" b="1">
                <a:latin typeface="Corbel" pitchFamily="34" charset="0"/>
              </a:rPr>
              <a:t>cortex</a:t>
            </a:r>
          </a:p>
        </p:txBody>
      </p:sp>
      <p:sp>
        <p:nvSpPr>
          <p:cNvPr id="27663" name="Rectangle 19"/>
          <p:cNvSpPr>
            <a:spLocks noChangeArrowheads="1"/>
          </p:cNvSpPr>
          <p:nvPr/>
        </p:nvSpPr>
        <p:spPr bwMode="invGray">
          <a:xfrm>
            <a:off x="1533525" y="2519363"/>
            <a:ext cx="1425575" cy="396875"/>
          </a:xfrm>
          <a:prstGeom prst="rect">
            <a:avLst/>
          </a:prstGeom>
          <a:solidFill>
            <a:srgbClr val="000000"/>
          </a:solidFill>
          <a:ln w="9525" algn="ctr">
            <a:noFill/>
            <a:miter lim="800000"/>
            <a:headEnd/>
            <a:tailEnd/>
          </a:ln>
        </p:spPr>
        <p:txBody>
          <a:bodyPr lIns="0" tIns="0" rIns="0" bIns="0" anchor="b">
            <a:spAutoFit/>
          </a:bodyPr>
          <a:lstStyle/>
          <a:p>
            <a:r>
              <a:rPr lang="en-US" sz="1300" b="1">
                <a:latin typeface="Corbel" pitchFamily="34" charset="0"/>
              </a:rPr>
              <a:t>Inferior parietal</a:t>
            </a:r>
            <a:br>
              <a:rPr lang="en-US" sz="1300" b="1">
                <a:latin typeface="Corbel" pitchFamily="34" charset="0"/>
              </a:rPr>
            </a:br>
            <a:r>
              <a:rPr lang="en-US" sz="1300" b="1">
                <a:latin typeface="Corbel" pitchFamily="34" charset="0"/>
              </a:rPr>
              <a:t>cortex</a:t>
            </a:r>
          </a:p>
        </p:txBody>
      </p:sp>
      <p:sp>
        <p:nvSpPr>
          <p:cNvPr id="27664" name="Rectangle 20"/>
          <p:cNvSpPr>
            <a:spLocks noChangeArrowheads="1"/>
          </p:cNvSpPr>
          <p:nvPr/>
        </p:nvSpPr>
        <p:spPr bwMode="invGray">
          <a:xfrm>
            <a:off x="1144588" y="3106738"/>
            <a:ext cx="822325" cy="396875"/>
          </a:xfrm>
          <a:prstGeom prst="rect">
            <a:avLst/>
          </a:prstGeom>
          <a:solidFill>
            <a:srgbClr val="000000"/>
          </a:solidFill>
          <a:ln w="9525" algn="ctr">
            <a:noFill/>
            <a:miter lim="800000"/>
            <a:headEnd/>
            <a:tailEnd/>
          </a:ln>
        </p:spPr>
        <p:txBody>
          <a:bodyPr lIns="0" tIns="0" rIns="0" bIns="0" anchor="b">
            <a:spAutoFit/>
          </a:bodyPr>
          <a:lstStyle/>
          <a:p>
            <a:r>
              <a:rPr lang="en-US" sz="1300" b="1">
                <a:latin typeface="Corbel" pitchFamily="34" charset="0"/>
              </a:rPr>
              <a:t>Occipital</a:t>
            </a:r>
            <a:br>
              <a:rPr lang="en-US" sz="1300" b="1">
                <a:latin typeface="Corbel" pitchFamily="34" charset="0"/>
              </a:rPr>
            </a:br>
            <a:r>
              <a:rPr lang="en-US" sz="1300" b="1">
                <a:latin typeface="Corbel" pitchFamily="34" charset="0"/>
              </a:rPr>
              <a:t>cortex</a:t>
            </a:r>
          </a:p>
        </p:txBody>
      </p:sp>
      <p:sp>
        <p:nvSpPr>
          <p:cNvPr id="27665" name="Rectangle 21"/>
          <p:cNvSpPr>
            <a:spLocks noChangeArrowheads="1"/>
          </p:cNvSpPr>
          <p:nvPr/>
        </p:nvSpPr>
        <p:spPr bwMode="invGray">
          <a:xfrm>
            <a:off x="5002213" y="5637213"/>
            <a:ext cx="933450" cy="198437"/>
          </a:xfrm>
          <a:prstGeom prst="rect">
            <a:avLst/>
          </a:prstGeom>
          <a:solidFill>
            <a:srgbClr val="000000"/>
          </a:solidFill>
          <a:ln w="9525" algn="ctr">
            <a:noFill/>
            <a:miter lim="800000"/>
            <a:headEnd/>
            <a:tailEnd/>
          </a:ln>
        </p:spPr>
        <p:txBody>
          <a:bodyPr lIns="0" tIns="0" rIns="0" bIns="0" anchor="b">
            <a:spAutoFit/>
          </a:bodyPr>
          <a:lstStyle/>
          <a:p>
            <a:r>
              <a:rPr lang="en-US" sz="1300" b="1">
                <a:latin typeface="Corbel" pitchFamily="34" charset="0"/>
              </a:rPr>
              <a:t>Thalamus</a:t>
            </a:r>
          </a:p>
        </p:txBody>
      </p:sp>
      <p:sp>
        <p:nvSpPr>
          <p:cNvPr id="19" name="Rectangle 18"/>
          <p:cNvSpPr/>
          <p:nvPr/>
        </p:nvSpPr>
        <p:spPr>
          <a:xfrm>
            <a:off x="0" y="0"/>
            <a:ext cx="381000" cy="6858000"/>
          </a:xfrm>
          <a:prstGeom prst="rect">
            <a:avLst/>
          </a:prstGeom>
          <a:gradFill flip="none" rotWithShape="1">
            <a:gsLst>
              <a:gs pos="0">
                <a:schemeClr val="bg1"/>
              </a:gs>
              <a:gs pos="50000">
                <a:schemeClr val="accent1">
                  <a:tint val="44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667" name="TextBox 19"/>
          <p:cNvSpPr txBox="1">
            <a:spLocks noChangeArrowheads="1"/>
          </p:cNvSpPr>
          <p:nvPr/>
        </p:nvSpPr>
        <p:spPr bwMode="auto">
          <a:xfrm>
            <a:off x="0" y="2611438"/>
            <a:ext cx="381000" cy="4246562"/>
          </a:xfrm>
          <a:prstGeom prst="rect">
            <a:avLst/>
          </a:prstGeom>
          <a:noFill/>
          <a:ln w="9525">
            <a:noFill/>
            <a:miter lim="800000"/>
            <a:headEnd/>
            <a:tailEnd/>
          </a:ln>
        </p:spPr>
        <p:txBody>
          <a:bodyPr>
            <a:spAutoFit/>
          </a:bodyPr>
          <a:lstStyle/>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S</a:t>
            </a:r>
          </a:p>
          <a:p>
            <a:pPr algn="ctr"/>
            <a:endParaRPr lang="en-US">
              <a:solidFill>
                <a:schemeClr val="bg1"/>
              </a:solidFill>
              <a:latin typeface="Corbel" pitchFamily="34" charset="0"/>
            </a:endParaRPr>
          </a:p>
          <a:p>
            <a:pPr algn="ctr"/>
            <a:r>
              <a:rPr lang="en-US">
                <a:solidFill>
                  <a:schemeClr val="bg1"/>
                </a:solidFill>
                <a:latin typeface="Corbel" pitchFamily="34" charset="0"/>
              </a:rPr>
              <a:t>O</a:t>
            </a:r>
          </a:p>
          <a:p>
            <a:pPr algn="ctr"/>
            <a:endParaRPr lang="en-US">
              <a:solidFill>
                <a:schemeClr val="bg1"/>
              </a:solidFill>
              <a:latin typeface="Corbel" pitchFamily="34" charset="0"/>
            </a:endParaRPr>
          </a:p>
          <a:p>
            <a:pPr algn="ctr"/>
            <a:r>
              <a:rPr lang="en-US">
                <a:solidFill>
                  <a:schemeClr val="bg1"/>
                </a:solidFill>
                <a:latin typeface="Corbel" pitchFamily="34" charset="0"/>
              </a:rPr>
              <a:t>M</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A</a:t>
            </a:r>
          </a:p>
        </p:txBody>
      </p:sp>
    </p:spTree>
  </p:cSld>
  <p:clrMapOvr>
    <a:masterClrMapping/>
  </p:clrMapOvr>
  <p:transition advClick="0">
    <p:strips dir="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5"/>
          <p:cNvPicPr>
            <a:picLocks noRot="1" noChangeAspect="1" noChangeArrowheads="1"/>
          </p:cNvPicPr>
          <p:nvPr/>
        </p:nvPicPr>
        <p:blipFill>
          <a:blip r:embed="rId2"/>
          <a:srcRect t="19699" r="12631" b="5763"/>
          <a:stretch>
            <a:fillRect/>
          </a:stretch>
        </p:blipFill>
        <p:spPr bwMode="auto">
          <a:xfrm>
            <a:off x="838200" y="1524000"/>
            <a:ext cx="7696200" cy="5155347"/>
          </a:xfrm>
          <a:prstGeom prst="rect">
            <a:avLst/>
          </a:prstGeom>
          <a:ln>
            <a:noFill/>
          </a:ln>
          <a:effectLst>
            <a:softEdge rad="112500"/>
          </a:effectLst>
        </p:spPr>
      </p:pic>
      <p:sp>
        <p:nvSpPr>
          <p:cNvPr id="19460" name="Rectangle 2"/>
          <p:cNvSpPr>
            <a:spLocks noGrp="1" noChangeArrowheads="1"/>
          </p:cNvSpPr>
          <p:nvPr>
            <p:ph type="title"/>
          </p:nvPr>
        </p:nvSpPr>
        <p:spPr>
          <a:xfrm>
            <a:off x="971550" y="606425"/>
            <a:ext cx="7543800" cy="688975"/>
          </a:xfrm>
        </p:spPr>
        <p:txBody>
          <a:bodyPr>
            <a:normAutofit/>
          </a:bodyPr>
          <a:lstStyle/>
          <a:p>
            <a:pPr algn="ctr" fontAlgn="auto">
              <a:spcAft>
                <a:spcPts val="0"/>
              </a:spcAft>
              <a:defRPr/>
            </a:pPr>
            <a:r>
              <a:rPr lang="en-US" sz="3600" dirty="0" smtClean="0">
                <a:solidFill>
                  <a:schemeClr val="tx2">
                    <a:satMod val="200000"/>
                  </a:schemeClr>
                </a:solidFill>
                <a:latin typeface="Algerian" pitchFamily="82" charset="0"/>
              </a:rPr>
              <a:t>Wake System</a:t>
            </a:r>
            <a:endParaRPr lang="en-US" sz="3600" dirty="0" smtClean="0">
              <a:solidFill>
                <a:srgbClr val="FD1503"/>
              </a:solidFill>
              <a:latin typeface="Algerian" pitchFamily="82" charset="0"/>
            </a:endParaRPr>
          </a:p>
        </p:txBody>
      </p:sp>
      <p:sp>
        <p:nvSpPr>
          <p:cNvPr id="6" name="Rectangle 5"/>
          <p:cNvSpPr/>
          <p:nvPr/>
        </p:nvSpPr>
        <p:spPr>
          <a:xfrm>
            <a:off x="0" y="0"/>
            <a:ext cx="381000" cy="6858000"/>
          </a:xfrm>
          <a:prstGeom prst="rect">
            <a:avLst/>
          </a:prstGeom>
          <a:gradFill flip="none" rotWithShape="1">
            <a:gsLst>
              <a:gs pos="0">
                <a:schemeClr val="bg1"/>
              </a:gs>
              <a:gs pos="50000">
                <a:schemeClr val="accent1">
                  <a:tint val="44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677" name="TextBox 6"/>
          <p:cNvSpPr txBox="1">
            <a:spLocks noChangeArrowheads="1"/>
          </p:cNvSpPr>
          <p:nvPr/>
        </p:nvSpPr>
        <p:spPr bwMode="auto">
          <a:xfrm>
            <a:off x="0" y="2611438"/>
            <a:ext cx="381000" cy="4246562"/>
          </a:xfrm>
          <a:prstGeom prst="rect">
            <a:avLst/>
          </a:prstGeom>
          <a:noFill/>
          <a:ln w="9525">
            <a:noFill/>
            <a:miter lim="800000"/>
            <a:headEnd/>
            <a:tailEnd/>
          </a:ln>
        </p:spPr>
        <p:txBody>
          <a:bodyPr>
            <a:spAutoFit/>
          </a:bodyPr>
          <a:lstStyle/>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S</a:t>
            </a:r>
          </a:p>
          <a:p>
            <a:pPr algn="ctr"/>
            <a:endParaRPr lang="en-US">
              <a:solidFill>
                <a:schemeClr val="bg1"/>
              </a:solidFill>
              <a:latin typeface="Corbel" pitchFamily="34" charset="0"/>
            </a:endParaRPr>
          </a:p>
          <a:p>
            <a:pPr algn="ctr"/>
            <a:r>
              <a:rPr lang="en-US">
                <a:solidFill>
                  <a:schemeClr val="bg1"/>
                </a:solidFill>
                <a:latin typeface="Corbel" pitchFamily="34" charset="0"/>
              </a:rPr>
              <a:t>O</a:t>
            </a:r>
          </a:p>
          <a:p>
            <a:pPr algn="ctr"/>
            <a:endParaRPr lang="en-US">
              <a:solidFill>
                <a:schemeClr val="bg1"/>
              </a:solidFill>
              <a:latin typeface="Corbel" pitchFamily="34" charset="0"/>
            </a:endParaRPr>
          </a:p>
          <a:p>
            <a:pPr algn="ctr"/>
            <a:r>
              <a:rPr lang="en-US">
                <a:solidFill>
                  <a:schemeClr val="bg1"/>
                </a:solidFill>
                <a:latin typeface="Corbel" pitchFamily="34" charset="0"/>
              </a:rPr>
              <a:t>M</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A</a:t>
            </a:r>
          </a:p>
        </p:txBody>
      </p:sp>
    </p:spTree>
  </p:cSld>
  <p:clrMapOvr>
    <a:masterClrMapping/>
  </p:clrMapOvr>
  <p:transition>
    <p:strips dir="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4"/>
          <p:cNvPicPr>
            <a:picLocks noRot="1" noChangeAspect="1" noChangeArrowheads="1"/>
          </p:cNvPicPr>
          <p:nvPr/>
        </p:nvPicPr>
        <p:blipFill>
          <a:blip r:embed="rId2"/>
          <a:srcRect l="1249" t="20184" r="11330" b="5277"/>
          <a:stretch>
            <a:fillRect/>
          </a:stretch>
        </p:blipFill>
        <p:spPr bwMode="auto">
          <a:xfrm>
            <a:off x="838200" y="1676400"/>
            <a:ext cx="7543800" cy="4775200"/>
          </a:xfrm>
          <a:prstGeom prst="rect">
            <a:avLst/>
          </a:prstGeom>
          <a:ln>
            <a:noFill/>
          </a:ln>
          <a:effectLst>
            <a:softEdge rad="112500"/>
          </a:effectLst>
        </p:spPr>
      </p:pic>
      <p:sp>
        <p:nvSpPr>
          <p:cNvPr id="20484" name="Rectangle 2"/>
          <p:cNvSpPr>
            <a:spLocks noGrp="1" noChangeArrowheads="1"/>
          </p:cNvSpPr>
          <p:nvPr>
            <p:ph type="title"/>
          </p:nvPr>
        </p:nvSpPr>
        <p:spPr>
          <a:xfrm>
            <a:off x="971550" y="606425"/>
            <a:ext cx="7543800" cy="1143000"/>
          </a:xfrm>
        </p:spPr>
        <p:txBody>
          <a:bodyPr>
            <a:normAutofit/>
          </a:bodyPr>
          <a:lstStyle/>
          <a:p>
            <a:pPr algn="ctr" fontAlgn="auto">
              <a:spcAft>
                <a:spcPts val="0"/>
              </a:spcAft>
              <a:defRPr/>
            </a:pPr>
            <a:r>
              <a:rPr lang="en-US" sz="3600" dirty="0" smtClean="0">
                <a:solidFill>
                  <a:schemeClr val="tx2">
                    <a:satMod val="200000"/>
                  </a:schemeClr>
                </a:solidFill>
                <a:latin typeface="Algerian" pitchFamily="82" charset="0"/>
              </a:rPr>
              <a:t>Sleep System</a:t>
            </a:r>
            <a:endParaRPr lang="en-US" sz="3600" dirty="0" smtClean="0">
              <a:solidFill>
                <a:srgbClr val="FD1503"/>
              </a:solidFill>
              <a:latin typeface="Algerian" pitchFamily="82" charset="0"/>
            </a:endParaRPr>
          </a:p>
        </p:txBody>
      </p:sp>
      <p:sp>
        <p:nvSpPr>
          <p:cNvPr id="6" name="Rectangle 5"/>
          <p:cNvSpPr/>
          <p:nvPr/>
        </p:nvSpPr>
        <p:spPr>
          <a:xfrm>
            <a:off x="0" y="0"/>
            <a:ext cx="381000" cy="6858000"/>
          </a:xfrm>
          <a:prstGeom prst="rect">
            <a:avLst/>
          </a:prstGeom>
          <a:gradFill flip="none" rotWithShape="1">
            <a:gsLst>
              <a:gs pos="0">
                <a:schemeClr val="bg1"/>
              </a:gs>
              <a:gs pos="50000">
                <a:schemeClr val="accent1">
                  <a:tint val="44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701" name="TextBox 6"/>
          <p:cNvSpPr txBox="1">
            <a:spLocks noChangeArrowheads="1"/>
          </p:cNvSpPr>
          <p:nvPr/>
        </p:nvSpPr>
        <p:spPr bwMode="auto">
          <a:xfrm>
            <a:off x="0" y="2611438"/>
            <a:ext cx="381000" cy="4246562"/>
          </a:xfrm>
          <a:prstGeom prst="rect">
            <a:avLst/>
          </a:prstGeom>
          <a:noFill/>
          <a:ln w="9525">
            <a:noFill/>
            <a:miter lim="800000"/>
            <a:headEnd/>
            <a:tailEnd/>
          </a:ln>
        </p:spPr>
        <p:txBody>
          <a:bodyPr>
            <a:spAutoFit/>
          </a:bodyPr>
          <a:lstStyle/>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S</a:t>
            </a:r>
          </a:p>
          <a:p>
            <a:pPr algn="ctr"/>
            <a:endParaRPr lang="en-US">
              <a:solidFill>
                <a:schemeClr val="bg1"/>
              </a:solidFill>
              <a:latin typeface="Corbel" pitchFamily="34" charset="0"/>
            </a:endParaRPr>
          </a:p>
          <a:p>
            <a:pPr algn="ctr"/>
            <a:r>
              <a:rPr lang="en-US">
                <a:solidFill>
                  <a:schemeClr val="bg1"/>
                </a:solidFill>
                <a:latin typeface="Corbel" pitchFamily="34" charset="0"/>
              </a:rPr>
              <a:t>O</a:t>
            </a:r>
          </a:p>
          <a:p>
            <a:pPr algn="ctr"/>
            <a:endParaRPr lang="en-US">
              <a:solidFill>
                <a:schemeClr val="bg1"/>
              </a:solidFill>
              <a:latin typeface="Corbel" pitchFamily="34" charset="0"/>
            </a:endParaRPr>
          </a:p>
          <a:p>
            <a:pPr algn="ctr"/>
            <a:r>
              <a:rPr lang="en-US">
                <a:solidFill>
                  <a:schemeClr val="bg1"/>
                </a:solidFill>
                <a:latin typeface="Corbel" pitchFamily="34" charset="0"/>
              </a:rPr>
              <a:t>M</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A</a:t>
            </a:r>
          </a:p>
        </p:txBody>
      </p:sp>
    </p:spTree>
  </p:cSld>
  <p:clrMapOvr>
    <a:masterClrMapping/>
  </p:clrMapOvr>
  <p:transition>
    <p:strips dir="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2"/>
          <p:cNvSpPr>
            <a:spLocks noGrp="1" noChangeArrowheads="1"/>
          </p:cNvSpPr>
          <p:nvPr>
            <p:ph type="title"/>
          </p:nvPr>
        </p:nvSpPr>
        <p:spPr>
          <a:xfrm>
            <a:off x="971550" y="606425"/>
            <a:ext cx="7543800" cy="1143000"/>
          </a:xfrm>
        </p:spPr>
        <p:txBody>
          <a:bodyPr>
            <a:normAutofit/>
          </a:bodyPr>
          <a:lstStyle/>
          <a:p>
            <a:pPr algn="ctr" fontAlgn="auto">
              <a:spcAft>
                <a:spcPts val="0"/>
              </a:spcAft>
              <a:defRPr/>
            </a:pPr>
            <a:r>
              <a:rPr lang="en-US" sz="3600" dirty="0" smtClean="0">
                <a:solidFill>
                  <a:schemeClr val="tx2">
                    <a:satMod val="200000"/>
                  </a:schemeClr>
                </a:solidFill>
                <a:latin typeface="Algerian" pitchFamily="82" charset="0"/>
              </a:rPr>
              <a:t>Sleep Wake Cycle</a:t>
            </a:r>
            <a:endParaRPr lang="en-US" sz="3600" dirty="0" smtClean="0">
              <a:solidFill>
                <a:srgbClr val="FD1503"/>
              </a:solidFill>
              <a:latin typeface="Algerian" pitchFamily="82" charset="0"/>
            </a:endParaRPr>
          </a:p>
        </p:txBody>
      </p:sp>
      <p:pic>
        <p:nvPicPr>
          <p:cNvPr id="95234" name="Picture 2"/>
          <p:cNvPicPr>
            <a:picLocks noGrp="1" noChangeAspect="1" noChangeArrowheads="1"/>
          </p:cNvPicPr>
          <p:nvPr>
            <p:ph idx="1"/>
          </p:nvPr>
        </p:nvPicPr>
        <p:blipFill>
          <a:blip r:embed="rId2"/>
          <a:stretch>
            <a:fillRect/>
          </a:stretch>
        </p:blipFill>
        <p:spPr>
          <a:xfrm>
            <a:off x="685800" y="1447800"/>
            <a:ext cx="7772400" cy="4651811"/>
          </a:xfrm>
          <a:effectLst>
            <a:softEdge rad="112500"/>
          </a:effectLst>
        </p:spPr>
      </p:pic>
      <p:sp>
        <p:nvSpPr>
          <p:cNvPr id="6" name="Rectangle 5"/>
          <p:cNvSpPr/>
          <p:nvPr/>
        </p:nvSpPr>
        <p:spPr>
          <a:xfrm>
            <a:off x="0" y="0"/>
            <a:ext cx="381000" cy="6858000"/>
          </a:xfrm>
          <a:prstGeom prst="rect">
            <a:avLst/>
          </a:prstGeom>
          <a:gradFill flip="none" rotWithShape="1">
            <a:gsLst>
              <a:gs pos="0">
                <a:schemeClr val="bg1"/>
              </a:gs>
              <a:gs pos="50000">
                <a:schemeClr val="accent1">
                  <a:tint val="44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725" name="TextBox 6"/>
          <p:cNvSpPr txBox="1">
            <a:spLocks noChangeArrowheads="1"/>
          </p:cNvSpPr>
          <p:nvPr/>
        </p:nvSpPr>
        <p:spPr bwMode="auto">
          <a:xfrm>
            <a:off x="0" y="2611438"/>
            <a:ext cx="381000" cy="4246562"/>
          </a:xfrm>
          <a:prstGeom prst="rect">
            <a:avLst/>
          </a:prstGeom>
          <a:noFill/>
          <a:ln w="9525">
            <a:noFill/>
            <a:miter lim="800000"/>
            <a:headEnd/>
            <a:tailEnd/>
          </a:ln>
        </p:spPr>
        <p:txBody>
          <a:bodyPr>
            <a:spAutoFit/>
          </a:bodyPr>
          <a:lstStyle/>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S</a:t>
            </a:r>
          </a:p>
          <a:p>
            <a:pPr algn="ctr"/>
            <a:endParaRPr lang="en-US">
              <a:solidFill>
                <a:schemeClr val="bg1"/>
              </a:solidFill>
              <a:latin typeface="Corbel" pitchFamily="34" charset="0"/>
            </a:endParaRPr>
          </a:p>
          <a:p>
            <a:pPr algn="ctr"/>
            <a:r>
              <a:rPr lang="en-US">
                <a:solidFill>
                  <a:schemeClr val="bg1"/>
                </a:solidFill>
                <a:latin typeface="Corbel" pitchFamily="34" charset="0"/>
              </a:rPr>
              <a:t>O</a:t>
            </a:r>
          </a:p>
          <a:p>
            <a:pPr algn="ctr"/>
            <a:endParaRPr lang="en-US">
              <a:solidFill>
                <a:schemeClr val="bg1"/>
              </a:solidFill>
              <a:latin typeface="Corbel" pitchFamily="34" charset="0"/>
            </a:endParaRPr>
          </a:p>
          <a:p>
            <a:pPr algn="ctr"/>
            <a:r>
              <a:rPr lang="en-US">
                <a:solidFill>
                  <a:schemeClr val="bg1"/>
                </a:solidFill>
                <a:latin typeface="Corbel" pitchFamily="34" charset="0"/>
              </a:rPr>
              <a:t>M</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A</a:t>
            </a:r>
          </a:p>
        </p:txBody>
      </p:sp>
    </p:spTree>
  </p:cSld>
  <p:clrMapOvr>
    <a:masterClrMapping/>
  </p:clrMapOvr>
  <p:transition>
    <p:strips dir="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endParaRPr lang="en-US">
              <a:solidFill>
                <a:schemeClr val="tx2">
                  <a:satMod val="200000"/>
                </a:schemeClr>
              </a:solidFill>
            </a:endParaRPr>
          </a:p>
        </p:txBody>
      </p:sp>
      <p:pic>
        <p:nvPicPr>
          <p:cNvPr id="14339" name="Content Placeholder 3" descr="500_1195161408_36872815.jpg"/>
          <p:cNvPicPr>
            <a:picLocks noGrp="1" noChangeAspect="1"/>
          </p:cNvPicPr>
          <p:nvPr>
            <p:ph idx="1"/>
          </p:nvPr>
        </p:nvPicPr>
        <p:blipFill>
          <a:blip r:embed="rId2"/>
          <a:srcRect/>
          <a:stretch>
            <a:fillRect/>
          </a:stretch>
        </p:blipFill>
        <p:spPr>
          <a:xfrm>
            <a:off x="0" y="0"/>
            <a:ext cx="9144000" cy="6858000"/>
          </a:xfrm>
        </p:spPr>
      </p:pic>
    </p:spTree>
  </p:cSld>
  <p:clrMapOvr>
    <a:masterClrMapping/>
  </p:clrMapOvr>
  <p:transition>
    <p:strips dir="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32102" name="Picture 6"/>
          <p:cNvPicPr>
            <a:picLocks noChangeAspect="1" noChangeArrowheads="1"/>
          </p:cNvPicPr>
          <p:nvPr/>
        </p:nvPicPr>
        <p:blipFill>
          <a:blip r:embed="rId2"/>
          <a:srcRect/>
          <a:stretch>
            <a:fillRect/>
          </a:stretch>
        </p:blipFill>
        <p:spPr bwMode="auto">
          <a:xfrm>
            <a:off x="609600" y="1295400"/>
            <a:ext cx="8077200" cy="5494076"/>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prst="angle"/>
          </a:sp3d>
        </p:spPr>
      </p:pic>
      <p:sp>
        <p:nvSpPr>
          <p:cNvPr id="5" name="Rectangle 2"/>
          <p:cNvSpPr txBox="1">
            <a:spLocks noChangeArrowheads="1"/>
          </p:cNvSpPr>
          <p:nvPr/>
        </p:nvSpPr>
        <p:spPr>
          <a:xfrm>
            <a:off x="971550" y="606425"/>
            <a:ext cx="7543800" cy="1143000"/>
          </a:xfrm>
          <a:prstGeom prst="rect">
            <a:avLst/>
          </a:prstGeom>
        </p:spPr>
        <p:txBody>
          <a:bodyPr/>
          <a:lstStyle/>
          <a:p>
            <a:pPr algn="ctr" fontAlgn="auto">
              <a:lnSpc>
                <a:spcPct val="85000"/>
              </a:lnSpc>
              <a:spcAft>
                <a:spcPts val="0"/>
              </a:spcAft>
              <a:defRPr/>
            </a:pPr>
            <a:r>
              <a:rPr lang="en-US" sz="3600" kern="0" dirty="0">
                <a:solidFill>
                  <a:schemeClr val="tx2"/>
                </a:solidFill>
                <a:latin typeface="Algerian" pitchFamily="82" charset="0"/>
                <a:ea typeface="+mj-ea"/>
                <a:cs typeface="+mj-cs"/>
              </a:rPr>
              <a:t>Changes in sleep with age</a:t>
            </a:r>
            <a:endParaRPr lang="en-US" sz="3600" kern="0" dirty="0">
              <a:solidFill>
                <a:srgbClr val="FD1503"/>
              </a:solidFill>
              <a:latin typeface="Algerian" pitchFamily="82" charset="0"/>
              <a:ea typeface="+mj-ea"/>
              <a:cs typeface="+mj-cs"/>
            </a:endParaRPr>
          </a:p>
        </p:txBody>
      </p:sp>
      <p:sp>
        <p:nvSpPr>
          <p:cNvPr id="6" name="Rectangle 5"/>
          <p:cNvSpPr/>
          <p:nvPr/>
        </p:nvSpPr>
        <p:spPr>
          <a:xfrm>
            <a:off x="0" y="0"/>
            <a:ext cx="381000" cy="6858000"/>
          </a:xfrm>
          <a:prstGeom prst="rect">
            <a:avLst/>
          </a:prstGeom>
          <a:gradFill flip="none" rotWithShape="1">
            <a:gsLst>
              <a:gs pos="0">
                <a:schemeClr val="bg1"/>
              </a:gs>
              <a:gs pos="50000">
                <a:schemeClr val="accent1">
                  <a:tint val="44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1749" name="TextBox 6"/>
          <p:cNvSpPr txBox="1">
            <a:spLocks noChangeArrowheads="1"/>
          </p:cNvSpPr>
          <p:nvPr/>
        </p:nvSpPr>
        <p:spPr bwMode="auto">
          <a:xfrm>
            <a:off x="0" y="2611438"/>
            <a:ext cx="381000" cy="4246562"/>
          </a:xfrm>
          <a:prstGeom prst="rect">
            <a:avLst/>
          </a:prstGeom>
          <a:noFill/>
          <a:ln w="9525">
            <a:noFill/>
            <a:miter lim="800000"/>
            <a:headEnd/>
            <a:tailEnd/>
          </a:ln>
        </p:spPr>
        <p:txBody>
          <a:bodyPr>
            <a:spAutoFit/>
          </a:bodyPr>
          <a:lstStyle/>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S</a:t>
            </a:r>
          </a:p>
          <a:p>
            <a:pPr algn="ctr"/>
            <a:endParaRPr lang="en-US">
              <a:solidFill>
                <a:schemeClr val="bg1"/>
              </a:solidFill>
              <a:latin typeface="Corbel" pitchFamily="34" charset="0"/>
            </a:endParaRPr>
          </a:p>
          <a:p>
            <a:pPr algn="ctr"/>
            <a:r>
              <a:rPr lang="en-US">
                <a:solidFill>
                  <a:schemeClr val="bg1"/>
                </a:solidFill>
                <a:latin typeface="Corbel" pitchFamily="34" charset="0"/>
              </a:rPr>
              <a:t>O</a:t>
            </a:r>
          </a:p>
          <a:p>
            <a:pPr algn="ctr"/>
            <a:endParaRPr lang="en-US">
              <a:solidFill>
                <a:schemeClr val="bg1"/>
              </a:solidFill>
              <a:latin typeface="Corbel" pitchFamily="34" charset="0"/>
            </a:endParaRPr>
          </a:p>
          <a:p>
            <a:pPr algn="ctr"/>
            <a:r>
              <a:rPr lang="en-US">
                <a:solidFill>
                  <a:schemeClr val="bg1"/>
                </a:solidFill>
                <a:latin typeface="Corbel" pitchFamily="34" charset="0"/>
              </a:rPr>
              <a:t>M</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A</a:t>
            </a:r>
          </a:p>
        </p:txBody>
      </p:sp>
    </p:spTree>
  </p:cSld>
  <p:clrMapOvr>
    <a:masterClrMapping/>
  </p:clrMapOvr>
  <p:transition>
    <p:strips dir="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92" name="Rectangle 8"/>
          <p:cNvSpPr>
            <a:spLocks noGrp="1" noChangeArrowheads="1"/>
          </p:cNvSpPr>
          <p:nvPr>
            <p:ph type="title"/>
          </p:nvPr>
        </p:nvSpPr>
        <p:spPr>
          <a:xfrm>
            <a:off x="381000" y="0"/>
            <a:ext cx="8483600" cy="1600200"/>
          </a:xfrm>
        </p:spPr>
        <p:txBody>
          <a:bodyPr>
            <a:normAutofit/>
          </a:bodyPr>
          <a:lstStyle/>
          <a:p>
            <a:pPr algn="ctr" fontAlgn="auto">
              <a:spcAft>
                <a:spcPts val="0"/>
              </a:spcAft>
              <a:defRPr/>
            </a:pPr>
            <a:r>
              <a:rPr lang="en-US" sz="3200" dirty="0">
                <a:solidFill>
                  <a:schemeClr val="tx2">
                    <a:satMod val="200000"/>
                  </a:schemeClr>
                </a:solidFill>
                <a:latin typeface="Algerian" pitchFamily="82" charset="0"/>
              </a:rPr>
              <a:t>Sleep/Wake Neurotransmitters and Modulators: Targets for Pharmacologic Development</a:t>
            </a:r>
          </a:p>
        </p:txBody>
      </p:sp>
      <p:sp>
        <p:nvSpPr>
          <p:cNvPr id="32771" name="Rectangle 9"/>
          <p:cNvSpPr>
            <a:spLocks noGrp="1" noChangeArrowheads="1"/>
          </p:cNvSpPr>
          <p:nvPr>
            <p:ph sz="half" idx="1"/>
          </p:nvPr>
        </p:nvSpPr>
        <p:spPr>
          <a:xfrm>
            <a:off x="1057275" y="2043113"/>
            <a:ext cx="3825875" cy="4129087"/>
          </a:xfrm>
        </p:spPr>
        <p:txBody>
          <a:bodyPr/>
          <a:lstStyle/>
          <a:p>
            <a:pPr>
              <a:buFont typeface="Wingdings" pitchFamily="2" charset="2"/>
              <a:buNone/>
            </a:pPr>
            <a:r>
              <a:rPr lang="en-US" b="1" u="sng" smtClean="0">
                <a:solidFill>
                  <a:srgbClr val="FFFF99"/>
                </a:solidFill>
              </a:rPr>
              <a:t>Wake</a:t>
            </a:r>
          </a:p>
          <a:p>
            <a:r>
              <a:rPr lang="en-US" smtClean="0"/>
              <a:t>Norepinephrine</a:t>
            </a:r>
          </a:p>
          <a:p>
            <a:r>
              <a:rPr lang="en-US" smtClean="0"/>
              <a:t>Serotonin</a:t>
            </a:r>
          </a:p>
          <a:p>
            <a:r>
              <a:rPr lang="en-US" smtClean="0"/>
              <a:t>Acetylcholine</a:t>
            </a:r>
          </a:p>
          <a:p>
            <a:r>
              <a:rPr lang="en-US" smtClean="0"/>
              <a:t>Histamine </a:t>
            </a:r>
          </a:p>
          <a:p>
            <a:r>
              <a:rPr lang="en-US" smtClean="0"/>
              <a:t>Orexin/hypocretin</a:t>
            </a:r>
          </a:p>
        </p:txBody>
      </p:sp>
      <p:sp>
        <p:nvSpPr>
          <p:cNvPr id="32772" name="Rectangle 10"/>
          <p:cNvSpPr>
            <a:spLocks noGrp="1" noChangeArrowheads="1"/>
          </p:cNvSpPr>
          <p:nvPr>
            <p:ph sz="half" idx="2"/>
          </p:nvPr>
        </p:nvSpPr>
        <p:spPr>
          <a:xfrm>
            <a:off x="5035550" y="2043113"/>
            <a:ext cx="3827463" cy="4281487"/>
          </a:xfrm>
        </p:spPr>
        <p:txBody>
          <a:bodyPr/>
          <a:lstStyle/>
          <a:p>
            <a:pPr>
              <a:buFont typeface="Wingdings" pitchFamily="2" charset="2"/>
              <a:buNone/>
            </a:pPr>
            <a:r>
              <a:rPr lang="en-US" b="1" u="sng" smtClean="0">
                <a:solidFill>
                  <a:srgbClr val="FFFF99"/>
                </a:solidFill>
              </a:rPr>
              <a:t>Sleep</a:t>
            </a:r>
          </a:p>
          <a:p>
            <a:r>
              <a:rPr lang="en-US" smtClean="0"/>
              <a:t>Adenosine</a:t>
            </a:r>
          </a:p>
          <a:p>
            <a:r>
              <a:rPr lang="en-US" smtClean="0">
                <a:sym typeface="Symbol" pitchFamily="18" charset="2"/>
              </a:rPr>
              <a:t></a:t>
            </a:r>
            <a:r>
              <a:rPr lang="en-US" smtClean="0"/>
              <a:t>-aminobutyric acid (GABA)</a:t>
            </a:r>
          </a:p>
          <a:p>
            <a:r>
              <a:rPr lang="en-US" smtClean="0"/>
              <a:t>Galanin</a:t>
            </a:r>
          </a:p>
          <a:p>
            <a:r>
              <a:rPr lang="en-US" smtClean="0"/>
              <a:t>Melatonin</a:t>
            </a:r>
          </a:p>
        </p:txBody>
      </p:sp>
      <p:sp>
        <p:nvSpPr>
          <p:cNvPr id="6" name="Rectangle 5"/>
          <p:cNvSpPr/>
          <p:nvPr/>
        </p:nvSpPr>
        <p:spPr>
          <a:xfrm>
            <a:off x="0" y="0"/>
            <a:ext cx="381000" cy="6858000"/>
          </a:xfrm>
          <a:prstGeom prst="rect">
            <a:avLst/>
          </a:prstGeom>
          <a:gradFill flip="none" rotWithShape="1">
            <a:gsLst>
              <a:gs pos="0">
                <a:schemeClr val="bg1"/>
              </a:gs>
              <a:gs pos="50000">
                <a:schemeClr val="accent1">
                  <a:tint val="44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774" name="TextBox 6"/>
          <p:cNvSpPr txBox="1">
            <a:spLocks noChangeArrowheads="1"/>
          </p:cNvSpPr>
          <p:nvPr/>
        </p:nvSpPr>
        <p:spPr bwMode="auto">
          <a:xfrm>
            <a:off x="0" y="2611438"/>
            <a:ext cx="381000" cy="4246562"/>
          </a:xfrm>
          <a:prstGeom prst="rect">
            <a:avLst/>
          </a:prstGeom>
          <a:noFill/>
          <a:ln w="9525">
            <a:noFill/>
            <a:miter lim="800000"/>
            <a:headEnd/>
            <a:tailEnd/>
          </a:ln>
        </p:spPr>
        <p:txBody>
          <a:bodyPr>
            <a:spAutoFit/>
          </a:bodyPr>
          <a:lstStyle/>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S</a:t>
            </a:r>
          </a:p>
          <a:p>
            <a:pPr algn="ctr"/>
            <a:endParaRPr lang="en-US">
              <a:solidFill>
                <a:schemeClr val="bg1"/>
              </a:solidFill>
              <a:latin typeface="Corbel" pitchFamily="34" charset="0"/>
            </a:endParaRPr>
          </a:p>
          <a:p>
            <a:pPr algn="ctr"/>
            <a:r>
              <a:rPr lang="en-US">
                <a:solidFill>
                  <a:schemeClr val="bg1"/>
                </a:solidFill>
                <a:latin typeface="Corbel" pitchFamily="34" charset="0"/>
              </a:rPr>
              <a:t>O</a:t>
            </a:r>
          </a:p>
          <a:p>
            <a:pPr algn="ctr"/>
            <a:endParaRPr lang="en-US">
              <a:solidFill>
                <a:schemeClr val="bg1"/>
              </a:solidFill>
              <a:latin typeface="Corbel" pitchFamily="34" charset="0"/>
            </a:endParaRPr>
          </a:p>
          <a:p>
            <a:pPr algn="ctr"/>
            <a:r>
              <a:rPr lang="en-US">
                <a:solidFill>
                  <a:schemeClr val="bg1"/>
                </a:solidFill>
                <a:latin typeface="Corbel" pitchFamily="34" charset="0"/>
              </a:rPr>
              <a:t>M</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A</a:t>
            </a:r>
          </a:p>
        </p:txBody>
      </p:sp>
    </p:spTree>
  </p:cSld>
  <p:clrMapOvr>
    <a:masterClrMapping/>
  </p:clrMapOvr>
  <p:transition advClick="0">
    <p:strips dir="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914400" y="0"/>
            <a:ext cx="7772400" cy="914400"/>
          </a:xfrm>
        </p:spPr>
        <p:txBody>
          <a:bodyPr/>
          <a:lstStyle/>
          <a:p>
            <a:pPr algn="ctr" fontAlgn="auto">
              <a:spcAft>
                <a:spcPts val="0"/>
              </a:spcAft>
              <a:defRPr/>
            </a:pPr>
            <a:r>
              <a:rPr lang="en-US" dirty="0">
                <a:solidFill>
                  <a:schemeClr val="tx2">
                    <a:satMod val="200000"/>
                  </a:schemeClr>
                </a:solidFill>
                <a:latin typeface="Algerian" pitchFamily="82" charset="0"/>
              </a:rPr>
              <a:t>Sleep stages</a:t>
            </a:r>
          </a:p>
        </p:txBody>
      </p:sp>
      <p:sp>
        <p:nvSpPr>
          <p:cNvPr id="33795" name="Rectangle 3"/>
          <p:cNvSpPr>
            <a:spLocks noGrp="1" noChangeArrowheads="1"/>
          </p:cNvSpPr>
          <p:nvPr>
            <p:ph idx="1"/>
          </p:nvPr>
        </p:nvSpPr>
        <p:spPr>
          <a:xfrm>
            <a:off x="762000" y="914400"/>
            <a:ext cx="8153400" cy="5562600"/>
          </a:xfrm>
        </p:spPr>
        <p:txBody>
          <a:bodyPr/>
          <a:lstStyle/>
          <a:p>
            <a:pPr>
              <a:lnSpc>
                <a:spcPct val="90000"/>
              </a:lnSpc>
            </a:pPr>
            <a:r>
              <a:rPr lang="en-US" sz="2800" smtClean="0"/>
              <a:t>We cycle through the stages of sleep about every 90 minutes during the night, in the same order</a:t>
            </a:r>
          </a:p>
          <a:p>
            <a:pPr>
              <a:lnSpc>
                <a:spcPct val="90000"/>
              </a:lnSpc>
            </a:pPr>
            <a:r>
              <a:rPr lang="en-US" sz="2800" smtClean="0"/>
              <a:t>Most dreaming occurs during the second half of the night, as REM sleep lasts longer and longer</a:t>
            </a:r>
          </a:p>
          <a:p>
            <a:pPr>
              <a:lnSpc>
                <a:spcPct val="90000"/>
              </a:lnSpc>
            </a:pPr>
            <a:r>
              <a:rPr lang="en-US" smtClean="0"/>
              <a:t>NREM Sleep</a:t>
            </a:r>
          </a:p>
          <a:p>
            <a:pPr lvl="1">
              <a:lnSpc>
                <a:spcPct val="90000"/>
              </a:lnSpc>
            </a:pPr>
            <a:r>
              <a:rPr lang="en-US" sz="2400" smtClean="0"/>
              <a:t>Stage 1:  Very light sleep</a:t>
            </a:r>
          </a:p>
          <a:p>
            <a:pPr lvl="1">
              <a:lnSpc>
                <a:spcPct val="90000"/>
              </a:lnSpc>
            </a:pPr>
            <a:r>
              <a:rPr lang="en-US" sz="2400" smtClean="0"/>
              <a:t>Stage 2:  Light sleep</a:t>
            </a:r>
          </a:p>
          <a:p>
            <a:pPr lvl="1">
              <a:lnSpc>
                <a:spcPct val="90000"/>
              </a:lnSpc>
            </a:pPr>
            <a:r>
              <a:rPr lang="en-US" sz="2400" smtClean="0"/>
              <a:t>Stage 3:  Deeper sleep</a:t>
            </a:r>
          </a:p>
          <a:p>
            <a:pPr lvl="1">
              <a:lnSpc>
                <a:spcPct val="90000"/>
              </a:lnSpc>
            </a:pPr>
            <a:r>
              <a:rPr lang="en-US" sz="2400" smtClean="0"/>
              <a:t>Stage 4:  Very deep sleep, most restorative</a:t>
            </a:r>
          </a:p>
          <a:p>
            <a:pPr>
              <a:lnSpc>
                <a:spcPct val="90000"/>
              </a:lnSpc>
            </a:pPr>
            <a:r>
              <a:rPr lang="en-US" smtClean="0"/>
              <a:t>REM Sleep</a:t>
            </a:r>
          </a:p>
          <a:p>
            <a:pPr lvl="1">
              <a:lnSpc>
                <a:spcPct val="90000"/>
              </a:lnSpc>
            </a:pPr>
            <a:r>
              <a:rPr lang="en-US" sz="2400" smtClean="0"/>
              <a:t>Stage 5:  REM sleep, when </a:t>
            </a:r>
            <a:r>
              <a:rPr lang="en-US" sz="2800" smtClean="0">
                <a:solidFill>
                  <a:srgbClr val="FF0000"/>
                </a:solidFill>
              </a:rPr>
              <a:t>we dream</a:t>
            </a:r>
          </a:p>
          <a:p>
            <a:pPr>
              <a:lnSpc>
                <a:spcPct val="90000"/>
              </a:lnSpc>
            </a:pPr>
            <a:endParaRPr lang="en-US" sz="2800" smtClean="0"/>
          </a:p>
        </p:txBody>
      </p:sp>
      <p:sp>
        <p:nvSpPr>
          <p:cNvPr id="5" name="Rectangle 4"/>
          <p:cNvSpPr/>
          <p:nvPr/>
        </p:nvSpPr>
        <p:spPr>
          <a:xfrm>
            <a:off x="0" y="0"/>
            <a:ext cx="381000" cy="6858000"/>
          </a:xfrm>
          <a:prstGeom prst="rect">
            <a:avLst/>
          </a:prstGeom>
          <a:gradFill flip="none" rotWithShape="1">
            <a:gsLst>
              <a:gs pos="0">
                <a:schemeClr val="bg1"/>
              </a:gs>
              <a:gs pos="50000">
                <a:schemeClr val="accent1">
                  <a:tint val="44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3797" name="TextBox 5"/>
          <p:cNvSpPr txBox="1">
            <a:spLocks noChangeArrowheads="1"/>
          </p:cNvSpPr>
          <p:nvPr/>
        </p:nvSpPr>
        <p:spPr bwMode="auto">
          <a:xfrm>
            <a:off x="0" y="2611438"/>
            <a:ext cx="381000" cy="4246562"/>
          </a:xfrm>
          <a:prstGeom prst="rect">
            <a:avLst/>
          </a:prstGeom>
          <a:noFill/>
          <a:ln w="9525">
            <a:noFill/>
            <a:miter lim="800000"/>
            <a:headEnd/>
            <a:tailEnd/>
          </a:ln>
        </p:spPr>
        <p:txBody>
          <a:bodyPr>
            <a:spAutoFit/>
          </a:bodyPr>
          <a:lstStyle/>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S</a:t>
            </a:r>
          </a:p>
          <a:p>
            <a:pPr algn="ctr"/>
            <a:endParaRPr lang="en-US">
              <a:solidFill>
                <a:schemeClr val="bg1"/>
              </a:solidFill>
              <a:latin typeface="Corbel" pitchFamily="34" charset="0"/>
            </a:endParaRPr>
          </a:p>
          <a:p>
            <a:pPr algn="ctr"/>
            <a:r>
              <a:rPr lang="en-US">
                <a:solidFill>
                  <a:schemeClr val="bg1"/>
                </a:solidFill>
                <a:latin typeface="Corbel" pitchFamily="34" charset="0"/>
              </a:rPr>
              <a:t>O</a:t>
            </a:r>
          </a:p>
          <a:p>
            <a:pPr algn="ctr"/>
            <a:endParaRPr lang="en-US">
              <a:solidFill>
                <a:schemeClr val="bg1"/>
              </a:solidFill>
              <a:latin typeface="Corbel" pitchFamily="34" charset="0"/>
            </a:endParaRPr>
          </a:p>
          <a:p>
            <a:pPr algn="ctr"/>
            <a:r>
              <a:rPr lang="en-US">
                <a:solidFill>
                  <a:schemeClr val="bg1"/>
                </a:solidFill>
                <a:latin typeface="Corbel" pitchFamily="34" charset="0"/>
              </a:rPr>
              <a:t>M</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A</a:t>
            </a:r>
          </a:p>
        </p:txBody>
      </p:sp>
    </p:spTree>
  </p:cSld>
  <p:clrMapOvr>
    <a:masterClrMapping/>
  </p:clrMapOvr>
  <p:transition>
    <p:strips dir="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Line 8"/>
          <p:cNvSpPr>
            <a:spLocks noChangeShapeType="1"/>
          </p:cNvSpPr>
          <p:nvPr/>
        </p:nvSpPr>
        <p:spPr bwMode="auto">
          <a:xfrm>
            <a:off x="2230438" y="3919538"/>
            <a:ext cx="3778250" cy="0"/>
          </a:xfrm>
          <a:prstGeom prst="line">
            <a:avLst/>
          </a:prstGeom>
          <a:noFill/>
          <a:ln w="9525">
            <a:noFill/>
            <a:round/>
            <a:headEnd/>
            <a:tailEnd/>
          </a:ln>
        </p:spPr>
        <p:txBody>
          <a:bodyPr anchor="ctr">
            <a:spAutoFit/>
          </a:bodyPr>
          <a:lstStyle/>
          <a:p>
            <a:endParaRPr lang="en-US"/>
          </a:p>
        </p:txBody>
      </p:sp>
      <p:sp>
        <p:nvSpPr>
          <p:cNvPr id="34819" name="Oval 13"/>
          <p:cNvSpPr>
            <a:spLocks noChangeAspect="1" noChangeArrowheads="1"/>
          </p:cNvSpPr>
          <p:nvPr/>
        </p:nvSpPr>
        <p:spPr bwMode="auto">
          <a:xfrm>
            <a:off x="5260975" y="2716213"/>
            <a:ext cx="1511300" cy="779462"/>
          </a:xfrm>
          <a:prstGeom prst="ellipse">
            <a:avLst/>
          </a:prstGeom>
          <a:noFill/>
          <a:ln w="9525">
            <a:noFill/>
            <a:round/>
            <a:headEnd/>
            <a:tailEnd/>
          </a:ln>
        </p:spPr>
        <p:txBody>
          <a:bodyPr anchor="ctr">
            <a:spAutoFit/>
          </a:bodyPr>
          <a:lstStyle/>
          <a:p>
            <a:endParaRPr lang="en-US">
              <a:latin typeface="Corbel" pitchFamily="34" charset="0"/>
            </a:endParaRPr>
          </a:p>
        </p:txBody>
      </p:sp>
      <p:sp>
        <p:nvSpPr>
          <p:cNvPr id="34820" name="Line 18"/>
          <p:cNvSpPr>
            <a:spLocks noChangeAspect="1" noChangeShapeType="1"/>
          </p:cNvSpPr>
          <p:nvPr/>
        </p:nvSpPr>
        <p:spPr bwMode="auto">
          <a:xfrm flipV="1">
            <a:off x="2376488" y="4292600"/>
            <a:ext cx="3775075" cy="173038"/>
          </a:xfrm>
          <a:prstGeom prst="line">
            <a:avLst/>
          </a:prstGeom>
          <a:noFill/>
          <a:ln w="9525">
            <a:noFill/>
            <a:round/>
            <a:headEnd/>
            <a:tailEnd/>
          </a:ln>
        </p:spPr>
        <p:txBody>
          <a:bodyPr anchor="ctr">
            <a:spAutoFit/>
          </a:bodyPr>
          <a:lstStyle/>
          <a:p>
            <a:endParaRPr lang="en-US"/>
          </a:p>
        </p:txBody>
      </p:sp>
      <p:sp>
        <p:nvSpPr>
          <p:cNvPr id="34821" name="Line 19"/>
          <p:cNvSpPr>
            <a:spLocks noChangeAspect="1" noChangeShapeType="1"/>
          </p:cNvSpPr>
          <p:nvPr/>
        </p:nvSpPr>
        <p:spPr bwMode="auto">
          <a:xfrm flipV="1">
            <a:off x="3559175" y="3736975"/>
            <a:ext cx="3194050" cy="115888"/>
          </a:xfrm>
          <a:prstGeom prst="line">
            <a:avLst/>
          </a:prstGeom>
          <a:noFill/>
          <a:ln w="9525">
            <a:noFill/>
            <a:round/>
            <a:headEnd/>
            <a:tailEnd/>
          </a:ln>
        </p:spPr>
        <p:txBody>
          <a:bodyPr anchor="ctr">
            <a:spAutoFit/>
          </a:bodyPr>
          <a:lstStyle/>
          <a:p>
            <a:endParaRPr lang="en-US"/>
          </a:p>
        </p:txBody>
      </p:sp>
      <p:grpSp>
        <p:nvGrpSpPr>
          <p:cNvPr id="34822" name="Group 27"/>
          <p:cNvGrpSpPr>
            <a:grpSpLocks/>
          </p:cNvGrpSpPr>
          <p:nvPr/>
        </p:nvGrpSpPr>
        <p:grpSpPr bwMode="auto">
          <a:xfrm>
            <a:off x="4389438" y="3282950"/>
            <a:ext cx="2962275" cy="2787650"/>
            <a:chOff x="957" y="1954"/>
            <a:chExt cx="2208" cy="2078"/>
          </a:xfrm>
        </p:grpSpPr>
        <p:sp>
          <p:nvSpPr>
            <p:cNvPr id="34836" name="Oval 10"/>
            <p:cNvSpPr>
              <a:spLocks noChangeAspect="1" noChangeArrowheads="1"/>
            </p:cNvSpPr>
            <p:nvPr/>
          </p:nvSpPr>
          <p:spPr bwMode="auto">
            <a:xfrm>
              <a:off x="1130" y="2127"/>
              <a:ext cx="1818" cy="1905"/>
            </a:xfrm>
            <a:prstGeom prst="ellipse">
              <a:avLst/>
            </a:prstGeom>
            <a:solidFill>
              <a:srgbClr val="FF3300"/>
            </a:solidFill>
            <a:ln w="12700">
              <a:solidFill>
                <a:schemeClr val="accent1"/>
              </a:solidFill>
              <a:round/>
              <a:headEnd/>
              <a:tailEnd/>
            </a:ln>
          </p:spPr>
          <p:txBody>
            <a:bodyPr anchor="ctr">
              <a:spAutoFit/>
            </a:bodyPr>
            <a:lstStyle/>
            <a:p>
              <a:endParaRPr lang="en-US">
                <a:latin typeface="Corbel" pitchFamily="34" charset="0"/>
              </a:endParaRPr>
            </a:p>
          </p:txBody>
        </p:sp>
        <p:sp>
          <p:nvSpPr>
            <p:cNvPr id="34837" name="Oval 12"/>
            <p:cNvSpPr>
              <a:spLocks noChangeAspect="1" noChangeArrowheads="1"/>
            </p:cNvSpPr>
            <p:nvPr/>
          </p:nvSpPr>
          <p:spPr bwMode="auto">
            <a:xfrm>
              <a:off x="1693" y="2041"/>
              <a:ext cx="1472" cy="1688"/>
            </a:xfrm>
            <a:prstGeom prst="ellipse">
              <a:avLst/>
            </a:prstGeom>
            <a:noFill/>
            <a:ln w="9525">
              <a:noFill/>
              <a:round/>
              <a:headEnd/>
              <a:tailEnd/>
            </a:ln>
          </p:spPr>
          <p:txBody>
            <a:bodyPr wrap="none" anchor="ctr">
              <a:spAutoFit/>
            </a:bodyPr>
            <a:lstStyle/>
            <a:p>
              <a:endParaRPr lang="en-US">
                <a:latin typeface="Corbel" pitchFamily="34" charset="0"/>
              </a:endParaRPr>
            </a:p>
          </p:txBody>
        </p:sp>
        <p:sp>
          <p:nvSpPr>
            <p:cNvPr id="34838" name="Oval 16"/>
            <p:cNvSpPr>
              <a:spLocks noChangeAspect="1" noChangeArrowheads="1"/>
            </p:cNvSpPr>
            <p:nvPr/>
          </p:nvSpPr>
          <p:spPr bwMode="auto">
            <a:xfrm>
              <a:off x="1779" y="2387"/>
              <a:ext cx="1386" cy="1385"/>
            </a:xfrm>
            <a:prstGeom prst="ellipse">
              <a:avLst/>
            </a:prstGeom>
            <a:noFill/>
            <a:ln w="9525">
              <a:noFill/>
              <a:round/>
              <a:headEnd/>
              <a:tailEnd/>
            </a:ln>
          </p:spPr>
          <p:txBody>
            <a:bodyPr wrap="none" anchor="ctr">
              <a:spAutoFit/>
            </a:bodyPr>
            <a:lstStyle/>
            <a:p>
              <a:endParaRPr lang="en-US">
                <a:latin typeface="Corbel" pitchFamily="34" charset="0"/>
              </a:endParaRPr>
            </a:p>
          </p:txBody>
        </p:sp>
        <p:sp>
          <p:nvSpPr>
            <p:cNvPr id="34839" name="Oval 17"/>
            <p:cNvSpPr>
              <a:spLocks noChangeAspect="1" noChangeArrowheads="1"/>
            </p:cNvSpPr>
            <p:nvPr/>
          </p:nvSpPr>
          <p:spPr bwMode="auto">
            <a:xfrm>
              <a:off x="1260" y="1954"/>
              <a:ext cx="1688" cy="1645"/>
            </a:xfrm>
            <a:prstGeom prst="ellipse">
              <a:avLst/>
            </a:prstGeom>
            <a:noFill/>
            <a:ln w="9525">
              <a:noFill/>
              <a:round/>
              <a:headEnd/>
              <a:tailEnd/>
            </a:ln>
          </p:spPr>
          <p:txBody>
            <a:bodyPr wrap="none" anchor="ctr">
              <a:spAutoFit/>
            </a:bodyPr>
            <a:lstStyle/>
            <a:p>
              <a:endParaRPr lang="en-US">
                <a:latin typeface="Corbel" pitchFamily="34" charset="0"/>
              </a:endParaRPr>
            </a:p>
          </p:txBody>
        </p:sp>
        <p:sp>
          <p:nvSpPr>
            <p:cNvPr id="34840" name="Line 21"/>
            <p:cNvSpPr>
              <a:spLocks noChangeAspect="1" noChangeShapeType="1"/>
            </p:cNvSpPr>
            <p:nvPr/>
          </p:nvSpPr>
          <p:spPr bwMode="auto">
            <a:xfrm>
              <a:off x="957" y="2430"/>
              <a:ext cx="1342" cy="693"/>
            </a:xfrm>
            <a:prstGeom prst="line">
              <a:avLst/>
            </a:prstGeom>
            <a:noFill/>
            <a:ln w="9525">
              <a:noFill/>
              <a:round/>
              <a:headEnd/>
              <a:tailEnd/>
            </a:ln>
          </p:spPr>
          <p:txBody>
            <a:bodyPr wrap="none" anchor="ctr">
              <a:spAutoFit/>
            </a:bodyPr>
            <a:lstStyle/>
            <a:p>
              <a:endParaRPr lang="en-US"/>
            </a:p>
          </p:txBody>
        </p:sp>
        <p:sp>
          <p:nvSpPr>
            <p:cNvPr id="34841" name="Text Box 24"/>
            <p:cNvSpPr txBox="1">
              <a:spLocks noChangeAspect="1" noChangeArrowheads="1"/>
            </p:cNvSpPr>
            <p:nvPr/>
          </p:nvSpPr>
          <p:spPr bwMode="auto">
            <a:xfrm>
              <a:off x="1240" y="2726"/>
              <a:ext cx="1634" cy="720"/>
            </a:xfrm>
            <a:prstGeom prst="rect">
              <a:avLst/>
            </a:prstGeom>
            <a:noFill/>
            <a:ln w="9525">
              <a:noFill/>
              <a:miter lim="800000"/>
              <a:headEnd/>
              <a:tailEnd/>
            </a:ln>
          </p:spPr>
          <p:txBody>
            <a:bodyPr wrap="none" anchor="ctr">
              <a:spAutoFit/>
            </a:bodyPr>
            <a:lstStyle/>
            <a:p>
              <a:pPr algn="ctr"/>
              <a:r>
                <a:rPr lang="en-US" sz="2800" b="1">
                  <a:solidFill>
                    <a:srgbClr val="000066"/>
                  </a:solidFill>
                  <a:latin typeface="AvantGarde Bk BT"/>
                </a:rPr>
                <a:t>REM Sleep</a:t>
              </a:r>
            </a:p>
            <a:p>
              <a:pPr algn="ctr"/>
              <a:r>
                <a:rPr lang="en-US" sz="2400" b="1">
                  <a:solidFill>
                    <a:srgbClr val="000066"/>
                  </a:solidFill>
                  <a:latin typeface="AvantGarde Bk BT"/>
                </a:rPr>
                <a:t>~20% of night</a:t>
              </a:r>
            </a:p>
          </p:txBody>
        </p:sp>
      </p:grpSp>
      <p:grpSp>
        <p:nvGrpSpPr>
          <p:cNvPr id="34823" name="Group 26"/>
          <p:cNvGrpSpPr>
            <a:grpSpLocks/>
          </p:cNvGrpSpPr>
          <p:nvPr/>
        </p:nvGrpSpPr>
        <p:grpSpPr bwMode="auto">
          <a:xfrm>
            <a:off x="2162175" y="3270250"/>
            <a:ext cx="2962275" cy="2787650"/>
            <a:chOff x="2688" y="1954"/>
            <a:chExt cx="2208" cy="2078"/>
          </a:xfrm>
        </p:grpSpPr>
        <p:sp>
          <p:nvSpPr>
            <p:cNvPr id="34830" name="Oval 11"/>
            <p:cNvSpPr>
              <a:spLocks noChangeAspect="1" noChangeArrowheads="1"/>
            </p:cNvSpPr>
            <p:nvPr/>
          </p:nvSpPr>
          <p:spPr bwMode="auto">
            <a:xfrm>
              <a:off x="3771" y="1954"/>
              <a:ext cx="519" cy="520"/>
            </a:xfrm>
            <a:prstGeom prst="ellipse">
              <a:avLst/>
            </a:prstGeom>
            <a:noFill/>
            <a:ln w="9525">
              <a:noFill/>
              <a:round/>
              <a:headEnd/>
              <a:tailEnd/>
            </a:ln>
          </p:spPr>
          <p:txBody>
            <a:bodyPr wrap="none" anchor="ctr">
              <a:spAutoFit/>
            </a:bodyPr>
            <a:lstStyle/>
            <a:p>
              <a:endParaRPr lang="en-US">
                <a:latin typeface="Corbel" pitchFamily="34" charset="0"/>
              </a:endParaRPr>
            </a:p>
          </p:txBody>
        </p:sp>
        <p:sp>
          <p:nvSpPr>
            <p:cNvPr id="34831" name="Oval 14"/>
            <p:cNvSpPr>
              <a:spLocks noChangeAspect="1" noChangeArrowheads="1"/>
            </p:cNvSpPr>
            <p:nvPr/>
          </p:nvSpPr>
          <p:spPr bwMode="auto">
            <a:xfrm>
              <a:off x="3857" y="2171"/>
              <a:ext cx="1039" cy="1168"/>
            </a:xfrm>
            <a:prstGeom prst="ellipse">
              <a:avLst/>
            </a:prstGeom>
            <a:noFill/>
            <a:ln w="9525">
              <a:noFill/>
              <a:round/>
              <a:headEnd/>
              <a:tailEnd/>
            </a:ln>
          </p:spPr>
          <p:txBody>
            <a:bodyPr wrap="none" anchor="ctr">
              <a:spAutoFit/>
            </a:bodyPr>
            <a:lstStyle/>
            <a:p>
              <a:endParaRPr lang="en-US">
                <a:latin typeface="Corbel" pitchFamily="34" charset="0"/>
              </a:endParaRPr>
            </a:p>
          </p:txBody>
        </p:sp>
        <p:sp>
          <p:nvSpPr>
            <p:cNvPr id="34832" name="Oval 15"/>
            <p:cNvSpPr>
              <a:spLocks noChangeAspect="1" noChangeArrowheads="1"/>
            </p:cNvSpPr>
            <p:nvPr/>
          </p:nvSpPr>
          <p:spPr bwMode="auto">
            <a:xfrm>
              <a:off x="3035" y="2907"/>
              <a:ext cx="519" cy="519"/>
            </a:xfrm>
            <a:prstGeom prst="ellipse">
              <a:avLst/>
            </a:prstGeom>
            <a:noFill/>
            <a:ln w="9525">
              <a:noFill/>
              <a:round/>
              <a:headEnd/>
              <a:tailEnd/>
            </a:ln>
          </p:spPr>
          <p:txBody>
            <a:bodyPr wrap="none" anchor="ctr">
              <a:spAutoFit/>
            </a:bodyPr>
            <a:lstStyle/>
            <a:p>
              <a:endParaRPr lang="en-US">
                <a:latin typeface="Corbel" pitchFamily="34" charset="0"/>
              </a:endParaRPr>
            </a:p>
          </p:txBody>
        </p:sp>
        <p:sp>
          <p:nvSpPr>
            <p:cNvPr id="34833" name="Line 20"/>
            <p:cNvSpPr>
              <a:spLocks noChangeAspect="1" noChangeShapeType="1"/>
            </p:cNvSpPr>
            <p:nvPr/>
          </p:nvSpPr>
          <p:spPr bwMode="auto">
            <a:xfrm>
              <a:off x="3511" y="2257"/>
              <a:ext cx="779" cy="347"/>
            </a:xfrm>
            <a:prstGeom prst="line">
              <a:avLst/>
            </a:prstGeom>
            <a:noFill/>
            <a:ln w="9525">
              <a:noFill/>
              <a:round/>
              <a:headEnd/>
              <a:tailEnd/>
            </a:ln>
          </p:spPr>
          <p:txBody>
            <a:bodyPr wrap="none" anchor="ctr">
              <a:spAutoFit/>
            </a:bodyPr>
            <a:lstStyle/>
            <a:p>
              <a:endParaRPr lang="en-US"/>
            </a:p>
          </p:txBody>
        </p:sp>
        <p:sp>
          <p:nvSpPr>
            <p:cNvPr id="34834" name="Oval 22"/>
            <p:cNvSpPr>
              <a:spLocks noChangeAspect="1" noChangeArrowheads="1"/>
            </p:cNvSpPr>
            <p:nvPr/>
          </p:nvSpPr>
          <p:spPr bwMode="auto">
            <a:xfrm>
              <a:off x="2688" y="2127"/>
              <a:ext cx="1818" cy="1905"/>
            </a:xfrm>
            <a:prstGeom prst="ellipse">
              <a:avLst/>
            </a:prstGeom>
            <a:solidFill>
              <a:srgbClr val="00CCFF"/>
            </a:solidFill>
            <a:ln w="12700">
              <a:solidFill>
                <a:schemeClr val="accent1"/>
              </a:solidFill>
              <a:round/>
              <a:headEnd/>
              <a:tailEnd/>
            </a:ln>
          </p:spPr>
          <p:txBody>
            <a:bodyPr anchor="ctr">
              <a:spAutoFit/>
            </a:bodyPr>
            <a:lstStyle/>
            <a:p>
              <a:endParaRPr lang="en-US">
                <a:latin typeface="Corbel" pitchFamily="34" charset="0"/>
              </a:endParaRPr>
            </a:p>
          </p:txBody>
        </p:sp>
        <p:sp>
          <p:nvSpPr>
            <p:cNvPr id="34835" name="Text Box 25"/>
            <p:cNvSpPr txBox="1">
              <a:spLocks noChangeAspect="1" noChangeArrowheads="1"/>
            </p:cNvSpPr>
            <p:nvPr/>
          </p:nvSpPr>
          <p:spPr bwMode="auto">
            <a:xfrm>
              <a:off x="2739" y="2726"/>
              <a:ext cx="1715" cy="720"/>
            </a:xfrm>
            <a:prstGeom prst="rect">
              <a:avLst/>
            </a:prstGeom>
            <a:noFill/>
            <a:ln w="9525">
              <a:noFill/>
              <a:miter lim="800000"/>
              <a:headEnd/>
              <a:tailEnd/>
            </a:ln>
          </p:spPr>
          <p:txBody>
            <a:bodyPr wrap="none" anchor="ctr">
              <a:spAutoFit/>
            </a:bodyPr>
            <a:lstStyle/>
            <a:p>
              <a:pPr algn="ctr"/>
              <a:r>
                <a:rPr lang="en-US" sz="2800" b="1">
                  <a:solidFill>
                    <a:srgbClr val="000066"/>
                  </a:solidFill>
                  <a:latin typeface="AvantGarde Bk BT"/>
                </a:rPr>
                <a:t>NREM Sleep</a:t>
              </a:r>
            </a:p>
            <a:p>
              <a:pPr algn="ctr"/>
              <a:r>
                <a:rPr lang="en-US" sz="2400" b="1">
                  <a:solidFill>
                    <a:srgbClr val="000066"/>
                  </a:solidFill>
                  <a:latin typeface="AvantGarde Bk BT"/>
                </a:rPr>
                <a:t>~80% of night</a:t>
              </a:r>
            </a:p>
          </p:txBody>
        </p:sp>
      </p:grpSp>
      <p:grpSp>
        <p:nvGrpSpPr>
          <p:cNvPr id="34824" name="Group 28"/>
          <p:cNvGrpSpPr>
            <a:grpSpLocks/>
          </p:cNvGrpSpPr>
          <p:nvPr/>
        </p:nvGrpSpPr>
        <p:grpSpPr bwMode="auto">
          <a:xfrm>
            <a:off x="3333750" y="1712913"/>
            <a:ext cx="2438400" cy="2555875"/>
            <a:chOff x="1823" y="1002"/>
            <a:chExt cx="1818" cy="1905"/>
          </a:xfrm>
        </p:grpSpPr>
        <p:sp>
          <p:nvSpPr>
            <p:cNvPr id="34828" name="Oval 9"/>
            <p:cNvSpPr>
              <a:spLocks noChangeAspect="1" noChangeArrowheads="1"/>
            </p:cNvSpPr>
            <p:nvPr/>
          </p:nvSpPr>
          <p:spPr bwMode="auto">
            <a:xfrm>
              <a:off x="1823" y="1002"/>
              <a:ext cx="1818" cy="1905"/>
            </a:xfrm>
            <a:prstGeom prst="ellipse">
              <a:avLst/>
            </a:prstGeom>
            <a:solidFill>
              <a:srgbClr val="00FF00"/>
            </a:solidFill>
            <a:ln w="12700">
              <a:solidFill>
                <a:schemeClr val="accent1"/>
              </a:solidFill>
              <a:round/>
              <a:headEnd/>
              <a:tailEnd/>
            </a:ln>
          </p:spPr>
          <p:txBody>
            <a:bodyPr anchor="ctr">
              <a:spAutoFit/>
            </a:bodyPr>
            <a:lstStyle/>
            <a:p>
              <a:endParaRPr lang="en-US">
                <a:latin typeface="Corbel" pitchFamily="34" charset="0"/>
              </a:endParaRPr>
            </a:p>
          </p:txBody>
        </p:sp>
        <p:sp>
          <p:nvSpPr>
            <p:cNvPr id="34829" name="Text Box 23"/>
            <p:cNvSpPr txBox="1">
              <a:spLocks noChangeAspect="1" noChangeArrowheads="1"/>
            </p:cNvSpPr>
            <p:nvPr/>
          </p:nvSpPr>
          <p:spPr bwMode="auto">
            <a:xfrm>
              <a:off x="2124" y="1524"/>
              <a:ext cx="1299" cy="821"/>
            </a:xfrm>
            <a:prstGeom prst="rect">
              <a:avLst/>
            </a:prstGeom>
            <a:noFill/>
            <a:ln w="9525">
              <a:noFill/>
              <a:miter lim="800000"/>
              <a:headEnd/>
              <a:tailEnd/>
            </a:ln>
          </p:spPr>
          <p:txBody>
            <a:bodyPr wrap="none" anchor="ctr">
              <a:spAutoFit/>
            </a:bodyPr>
            <a:lstStyle/>
            <a:p>
              <a:pPr algn="ctr"/>
              <a:r>
                <a:rPr lang="en-US" sz="3200" b="1">
                  <a:solidFill>
                    <a:srgbClr val="000066"/>
                  </a:solidFill>
                  <a:latin typeface="AvantGarde Bk BT"/>
                </a:rPr>
                <a:t>Wake</a:t>
              </a:r>
            </a:p>
            <a:p>
              <a:pPr algn="ctr"/>
              <a:r>
                <a:rPr lang="en-US" sz="2800" b="1">
                  <a:solidFill>
                    <a:srgbClr val="000066"/>
                  </a:solidFill>
                  <a:latin typeface="AvantGarde Bk BT"/>
                </a:rPr>
                <a:t>2/3 of life</a:t>
              </a:r>
            </a:p>
          </p:txBody>
        </p:sp>
      </p:grpSp>
      <p:sp>
        <p:nvSpPr>
          <p:cNvPr id="24586" name="Rectangle 4"/>
          <p:cNvSpPr>
            <a:spLocks noGrp="1" noChangeArrowheads="1"/>
          </p:cNvSpPr>
          <p:nvPr>
            <p:ph type="title"/>
          </p:nvPr>
        </p:nvSpPr>
        <p:spPr>
          <a:xfrm>
            <a:off x="971550" y="434975"/>
            <a:ext cx="7543800" cy="1143000"/>
          </a:xfrm>
        </p:spPr>
        <p:txBody>
          <a:bodyPr>
            <a:normAutofit/>
          </a:bodyPr>
          <a:lstStyle/>
          <a:p>
            <a:pPr algn="ctr" fontAlgn="auto">
              <a:spcAft>
                <a:spcPts val="0"/>
              </a:spcAft>
              <a:defRPr/>
            </a:pPr>
            <a:r>
              <a:rPr lang="en-US" sz="3600" dirty="0" smtClean="0">
                <a:solidFill>
                  <a:schemeClr val="tx2">
                    <a:satMod val="200000"/>
                  </a:schemeClr>
                </a:solidFill>
                <a:latin typeface="Algerian" pitchFamily="82" charset="0"/>
              </a:rPr>
              <a:t>Sleep Stages </a:t>
            </a:r>
            <a:endParaRPr lang="en-US" sz="3600" dirty="0" smtClean="0">
              <a:solidFill>
                <a:srgbClr val="FD1503"/>
              </a:solidFill>
              <a:latin typeface="Algerian" pitchFamily="82" charset="0"/>
            </a:endParaRPr>
          </a:p>
        </p:txBody>
      </p:sp>
      <p:sp>
        <p:nvSpPr>
          <p:cNvPr id="26" name="Rectangle 25"/>
          <p:cNvSpPr/>
          <p:nvPr/>
        </p:nvSpPr>
        <p:spPr>
          <a:xfrm>
            <a:off x="0" y="0"/>
            <a:ext cx="381000" cy="6858000"/>
          </a:xfrm>
          <a:prstGeom prst="rect">
            <a:avLst/>
          </a:prstGeom>
          <a:gradFill flip="none" rotWithShape="1">
            <a:gsLst>
              <a:gs pos="0">
                <a:schemeClr val="bg1"/>
              </a:gs>
              <a:gs pos="50000">
                <a:schemeClr val="accent1">
                  <a:tint val="44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827" name="TextBox 26"/>
          <p:cNvSpPr txBox="1">
            <a:spLocks noChangeArrowheads="1"/>
          </p:cNvSpPr>
          <p:nvPr/>
        </p:nvSpPr>
        <p:spPr bwMode="auto">
          <a:xfrm>
            <a:off x="0" y="2611438"/>
            <a:ext cx="381000" cy="4246562"/>
          </a:xfrm>
          <a:prstGeom prst="rect">
            <a:avLst/>
          </a:prstGeom>
          <a:noFill/>
          <a:ln w="9525">
            <a:noFill/>
            <a:miter lim="800000"/>
            <a:headEnd/>
            <a:tailEnd/>
          </a:ln>
        </p:spPr>
        <p:txBody>
          <a:bodyPr>
            <a:spAutoFit/>
          </a:bodyPr>
          <a:lstStyle/>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S</a:t>
            </a:r>
          </a:p>
          <a:p>
            <a:pPr algn="ctr"/>
            <a:endParaRPr lang="en-US">
              <a:solidFill>
                <a:schemeClr val="bg1"/>
              </a:solidFill>
              <a:latin typeface="Corbel" pitchFamily="34" charset="0"/>
            </a:endParaRPr>
          </a:p>
          <a:p>
            <a:pPr algn="ctr"/>
            <a:r>
              <a:rPr lang="en-US">
                <a:solidFill>
                  <a:schemeClr val="bg1"/>
                </a:solidFill>
                <a:latin typeface="Corbel" pitchFamily="34" charset="0"/>
              </a:rPr>
              <a:t>O</a:t>
            </a:r>
          </a:p>
          <a:p>
            <a:pPr algn="ctr"/>
            <a:endParaRPr lang="en-US">
              <a:solidFill>
                <a:schemeClr val="bg1"/>
              </a:solidFill>
              <a:latin typeface="Corbel" pitchFamily="34" charset="0"/>
            </a:endParaRPr>
          </a:p>
          <a:p>
            <a:pPr algn="ctr"/>
            <a:r>
              <a:rPr lang="en-US">
                <a:solidFill>
                  <a:schemeClr val="bg1"/>
                </a:solidFill>
                <a:latin typeface="Corbel" pitchFamily="34" charset="0"/>
              </a:rPr>
              <a:t>M</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A</a:t>
            </a:r>
          </a:p>
        </p:txBody>
      </p:sp>
    </p:spTree>
  </p:cSld>
  <p:clrMapOvr>
    <a:masterClrMapping/>
  </p:clrMapOvr>
  <p:transition>
    <p:strips dir="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2286000" y="457200"/>
            <a:ext cx="4800600" cy="1295400"/>
          </a:xfrm>
        </p:spPr>
        <p:txBody>
          <a:bodyPr/>
          <a:lstStyle/>
          <a:p>
            <a:pPr algn="ctr" fontAlgn="auto">
              <a:spcAft>
                <a:spcPts val="0"/>
              </a:spcAft>
              <a:defRPr/>
            </a:pPr>
            <a:r>
              <a:rPr lang="en-US" dirty="0">
                <a:solidFill>
                  <a:schemeClr val="tx2">
                    <a:satMod val="200000"/>
                  </a:schemeClr>
                </a:solidFill>
                <a:latin typeface="Algerian" pitchFamily="82" charset="0"/>
              </a:rPr>
              <a:t>REM sleep</a:t>
            </a:r>
          </a:p>
        </p:txBody>
      </p:sp>
      <p:sp>
        <p:nvSpPr>
          <p:cNvPr id="35843" name="Rectangle 3"/>
          <p:cNvSpPr>
            <a:spLocks noGrp="1" noChangeArrowheads="1"/>
          </p:cNvSpPr>
          <p:nvPr>
            <p:ph idx="1"/>
          </p:nvPr>
        </p:nvSpPr>
        <p:spPr/>
        <p:txBody>
          <a:bodyPr/>
          <a:lstStyle/>
          <a:p>
            <a:r>
              <a:rPr lang="en-US" smtClean="0"/>
              <a:t>Generated by mesencephalic and pontine cholinergic neurons</a:t>
            </a:r>
          </a:p>
          <a:p>
            <a:r>
              <a:rPr lang="en-US" smtClean="0"/>
              <a:t>Characterized by muscle atonia, cortical activation, low voltage desynchronization of the EEG, and rapid eye movements</a:t>
            </a:r>
          </a:p>
        </p:txBody>
      </p:sp>
      <p:sp>
        <p:nvSpPr>
          <p:cNvPr id="6" name="Rectangle 5"/>
          <p:cNvSpPr/>
          <p:nvPr/>
        </p:nvSpPr>
        <p:spPr>
          <a:xfrm>
            <a:off x="0" y="0"/>
            <a:ext cx="381000" cy="6858000"/>
          </a:xfrm>
          <a:prstGeom prst="rect">
            <a:avLst/>
          </a:prstGeom>
          <a:gradFill flip="none" rotWithShape="1">
            <a:gsLst>
              <a:gs pos="0">
                <a:schemeClr val="bg1"/>
              </a:gs>
              <a:gs pos="50000">
                <a:schemeClr val="accent1">
                  <a:tint val="44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845" name="TextBox 6"/>
          <p:cNvSpPr txBox="1">
            <a:spLocks noChangeArrowheads="1"/>
          </p:cNvSpPr>
          <p:nvPr/>
        </p:nvSpPr>
        <p:spPr bwMode="auto">
          <a:xfrm>
            <a:off x="0" y="2611438"/>
            <a:ext cx="381000" cy="4246562"/>
          </a:xfrm>
          <a:prstGeom prst="rect">
            <a:avLst/>
          </a:prstGeom>
          <a:noFill/>
          <a:ln w="9525">
            <a:noFill/>
            <a:miter lim="800000"/>
            <a:headEnd/>
            <a:tailEnd/>
          </a:ln>
        </p:spPr>
        <p:txBody>
          <a:bodyPr>
            <a:spAutoFit/>
          </a:bodyPr>
          <a:lstStyle/>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S</a:t>
            </a:r>
          </a:p>
          <a:p>
            <a:pPr algn="ctr"/>
            <a:endParaRPr lang="en-US">
              <a:solidFill>
                <a:schemeClr val="bg1"/>
              </a:solidFill>
              <a:latin typeface="Corbel" pitchFamily="34" charset="0"/>
            </a:endParaRPr>
          </a:p>
          <a:p>
            <a:pPr algn="ctr"/>
            <a:r>
              <a:rPr lang="en-US">
                <a:solidFill>
                  <a:schemeClr val="bg1"/>
                </a:solidFill>
                <a:latin typeface="Corbel" pitchFamily="34" charset="0"/>
              </a:rPr>
              <a:t>O</a:t>
            </a:r>
          </a:p>
          <a:p>
            <a:pPr algn="ctr"/>
            <a:endParaRPr lang="en-US">
              <a:solidFill>
                <a:schemeClr val="bg1"/>
              </a:solidFill>
              <a:latin typeface="Corbel" pitchFamily="34" charset="0"/>
            </a:endParaRPr>
          </a:p>
          <a:p>
            <a:pPr algn="ctr"/>
            <a:r>
              <a:rPr lang="en-US">
                <a:solidFill>
                  <a:schemeClr val="bg1"/>
                </a:solidFill>
                <a:latin typeface="Corbel" pitchFamily="34" charset="0"/>
              </a:rPr>
              <a:t>M</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A</a:t>
            </a:r>
          </a:p>
        </p:txBody>
      </p:sp>
    </p:spTree>
  </p:cSld>
  <p:clrMapOvr>
    <a:masterClrMapping/>
  </p:clrMapOvr>
  <p:transition>
    <p:strips dir="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9" name="Text Box 9"/>
          <p:cNvSpPr txBox="1">
            <a:spLocks noChangeArrowheads="1"/>
          </p:cNvSpPr>
          <p:nvPr/>
        </p:nvSpPr>
        <p:spPr bwMode="auto">
          <a:xfrm>
            <a:off x="3200400" y="381000"/>
            <a:ext cx="2798763" cy="457200"/>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n-US" b="1" u="sng">
                <a:effectLst>
                  <a:outerShdw blurRad="38100" dist="38100" dir="2700000" algn="tl">
                    <a:srgbClr val="FFFFFF"/>
                  </a:outerShdw>
                </a:effectLst>
                <a:latin typeface="Century Gothic" pitchFamily="34" charset="0"/>
                <a:cs typeface="+mn-cs"/>
              </a:rPr>
              <a:t>Electrophysiology</a:t>
            </a:r>
          </a:p>
        </p:txBody>
      </p:sp>
      <p:sp>
        <p:nvSpPr>
          <p:cNvPr id="36867" name="Text Box 10"/>
          <p:cNvSpPr txBox="1">
            <a:spLocks noChangeArrowheads="1"/>
          </p:cNvSpPr>
          <p:nvPr/>
        </p:nvSpPr>
        <p:spPr bwMode="auto">
          <a:xfrm>
            <a:off x="801688" y="1066800"/>
            <a:ext cx="4214812" cy="4791075"/>
          </a:xfrm>
          <a:prstGeom prst="rect">
            <a:avLst/>
          </a:prstGeom>
          <a:noFill/>
          <a:ln w="9525">
            <a:noFill/>
            <a:miter lim="800000"/>
            <a:headEnd/>
            <a:tailEnd/>
          </a:ln>
        </p:spPr>
        <p:txBody>
          <a:bodyPr wrap="none">
            <a:spAutoFit/>
          </a:bodyPr>
          <a:lstStyle/>
          <a:p>
            <a:pPr>
              <a:lnSpc>
                <a:spcPct val="120000"/>
              </a:lnSpc>
              <a:tabLst>
                <a:tab pos="342900" algn="l"/>
              </a:tabLst>
            </a:pPr>
            <a:r>
              <a:rPr lang="en-US" sz="1600" b="1" u="sng">
                <a:solidFill>
                  <a:srgbClr val="0066FF"/>
                </a:solidFill>
                <a:latin typeface="Verdana" pitchFamily="34" charset="0"/>
              </a:rPr>
              <a:t>Three States:</a:t>
            </a:r>
            <a:r>
              <a:rPr lang="en-US" sz="1600" b="1" u="sng">
                <a:solidFill>
                  <a:srgbClr val="FF0000"/>
                </a:solidFill>
                <a:latin typeface="Verdana" pitchFamily="34" charset="0"/>
              </a:rPr>
              <a:t> </a:t>
            </a:r>
          </a:p>
          <a:p>
            <a:pPr>
              <a:lnSpc>
                <a:spcPct val="120000"/>
              </a:lnSpc>
              <a:tabLst>
                <a:tab pos="342900" algn="l"/>
              </a:tabLst>
            </a:pPr>
            <a:endParaRPr lang="en-US" sz="1600" b="1" u="sng">
              <a:solidFill>
                <a:srgbClr val="FF0000"/>
              </a:solidFill>
              <a:latin typeface="Verdana" pitchFamily="34" charset="0"/>
            </a:endParaRPr>
          </a:p>
          <a:p>
            <a:pPr>
              <a:lnSpc>
                <a:spcPct val="120000"/>
              </a:lnSpc>
              <a:buFontTx/>
              <a:buChar char="•"/>
              <a:tabLst>
                <a:tab pos="342900" algn="l"/>
              </a:tabLst>
            </a:pPr>
            <a:r>
              <a:rPr lang="en-US" sz="1600" b="1">
                <a:latin typeface="Verdana" pitchFamily="34" charset="0"/>
              </a:rPr>
              <a:t> 	 Wakefulness </a:t>
            </a:r>
            <a:endParaRPr lang="en-US" sz="1600" b="1" i="1">
              <a:latin typeface="Verdana" pitchFamily="34" charset="0"/>
            </a:endParaRPr>
          </a:p>
          <a:p>
            <a:pPr>
              <a:lnSpc>
                <a:spcPct val="120000"/>
              </a:lnSpc>
              <a:buFontTx/>
              <a:buChar char="•"/>
              <a:tabLst>
                <a:tab pos="342900" algn="l"/>
              </a:tabLst>
            </a:pPr>
            <a:endParaRPr lang="en-US" sz="1600" b="1" i="1">
              <a:latin typeface="Verdana" pitchFamily="34" charset="0"/>
            </a:endParaRPr>
          </a:p>
          <a:p>
            <a:pPr>
              <a:lnSpc>
                <a:spcPct val="120000"/>
              </a:lnSpc>
              <a:buFontTx/>
              <a:buChar char="•"/>
              <a:tabLst>
                <a:tab pos="342900" algn="l"/>
              </a:tabLst>
            </a:pPr>
            <a:r>
              <a:rPr lang="en-US" sz="1600" b="1">
                <a:latin typeface="Verdana" pitchFamily="34" charset="0"/>
              </a:rPr>
              <a:t>    Slow-wave sleep - NREM </a:t>
            </a:r>
          </a:p>
          <a:p>
            <a:pPr lvl="1">
              <a:lnSpc>
                <a:spcPct val="120000"/>
              </a:lnSpc>
              <a:buFontTx/>
              <a:buChar char="•"/>
              <a:tabLst>
                <a:tab pos="342900" algn="l"/>
              </a:tabLst>
            </a:pPr>
            <a:r>
              <a:rPr lang="en-US" sz="1600" b="1">
                <a:latin typeface="Verdana" pitchFamily="34" charset="0"/>
              </a:rPr>
              <a:t> Non-Rapid Eye Movement</a:t>
            </a:r>
          </a:p>
          <a:p>
            <a:pPr lvl="1">
              <a:lnSpc>
                <a:spcPct val="120000"/>
              </a:lnSpc>
              <a:buFontTx/>
              <a:buChar char="•"/>
              <a:tabLst>
                <a:tab pos="342900" algn="l"/>
              </a:tabLst>
            </a:pPr>
            <a:r>
              <a:rPr lang="en-US" sz="1600" b="1">
                <a:latin typeface="Verdana" pitchFamily="34" charset="0"/>
              </a:rPr>
              <a:t> characterized by EEG</a:t>
            </a:r>
          </a:p>
          <a:p>
            <a:pPr lvl="1">
              <a:lnSpc>
                <a:spcPct val="120000"/>
              </a:lnSpc>
              <a:buFontTx/>
              <a:buChar char="•"/>
              <a:tabLst>
                <a:tab pos="342900" algn="l"/>
              </a:tabLst>
            </a:pPr>
            <a:r>
              <a:rPr lang="en-US" sz="1600" b="1">
                <a:latin typeface="Verdana" pitchFamily="34" charset="0"/>
              </a:rPr>
              <a:t> divided in </a:t>
            </a:r>
            <a:r>
              <a:rPr lang="en-US" sz="1600" b="1">
                <a:solidFill>
                  <a:srgbClr val="0066FF"/>
                </a:solidFill>
                <a:latin typeface="Verdana" pitchFamily="34" charset="0"/>
              </a:rPr>
              <a:t>four stages</a:t>
            </a:r>
          </a:p>
          <a:p>
            <a:pPr lvl="1">
              <a:lnSpc>
                <a:spcPct val="120000"/>
              </a:lnSpc>
              <a:buFontTx/>
              <a:buChar char="•"/>
              <a:tabLst>
                <a:tab pos="342900" algn="l"/>
              </a:tabLst>
            </a:pPr>
            <a:r>
              <a:rPr lang="en-US" sz="1600" b="1">
                <a:latin typeface="Verdana" pitchFamily="34" charset="0"/>
              </a:rPr>
              <a:t> first NREM lasts about 90 min</a:t>
            </a:r>
          </a:p>
          <a:p>
            <a:pPr lvl="1">
              <a:lnSpc>
                <a:spcPct val="120000"/>
              </a:lnSpc>
              <a:buFontTx/>
              <a:buChar char="•"/>
              <a:tabLst>
                <a:tab pos="342900" algn="l"/>
              </a:tabLst>
            </a:pPr>
            <a:r>
              <a:rPr lang="en-US" sz="1600" b="1">
                <a:latin typeface="Verdana" pitchFamily="34" charset="0"/>
              </a:rPr>
              <a:t> NREM: 75-80% of sleep</a:t>
            </a:r>
            <a:endParaRPr lang="en-US" sz="1600" b="1" i="1">
              <a:latin typeface="Verdana" pitchFamily="34" charset="0"/>
            </a:endParaRPr>
          </a:p>
          <a:p>
            <a:pPr>
              <a:lnSpc>
                <a:spcPct val="120000"/>
              </a:lnSpc>
              <a:tabLst>
                <a:tab pos="342900" algn="l"/>
              </a:tabLst>
            </a:pPr>
            <a:endParaRPr lang="en-US" sz="1600" b="1">
              <a:latin typeface="Verdana" pitchFamily="34" charset="0"/>
            </a:endParaRPr>
          </a:p>
          <a:p>
            <a:pPr>
              <a:lnSpc>
                <a:spcPct val="120000"/>
              </a:lnSpc>
              <a:buFontTx/>
              <a:buChar char="•"/>
              <a:tabLst>
                <a:tab pos="342900" algn="l"/>
              </a:tabLst>
            </a:pPr>
            <a:r>
              <a:rPr lang="en-US" sz="1600" b="1">
                <a:latin typeface="Verdana" pitchFamily="34" charset="0"/>
              </a:rPr>
              <a:t>    Paradoxic sleep - REM</a:t>
            </a:r>
          </a:p>
          <a:p>
            <a:pPr lvl="1">
              <a:lnSpc>
                <a:spcPct val="120000"/>
              </a:lnSpc>
              <a:buFontTx/>
              <a:buChar char="•"/>
              <a:tabLst>
                <a:tab pos="342900" algn="l"/>
              </a:tabLst>
            </a:pPr>
            <a:r>
              <a:rPr lang="en-US" sz="1600" b="1">
                <a:latin typeface="Verdana" pitchFamily="34" charset="0"/>
              </a:rPr>
              <a:t> Rapid Eye Movement</a:t>
            </a:r>
          </a:p>
          <a:p>
            <a:pPr lvl="1">
              <a:lnSpc>
                <a:spcPct val="120000"/>
              </a:lnSpc>
              <a:buFontTx/>
              <a:buChar char="•"/>
              <a:tabLst>
                <a:tab pos="342900" algn="l"/>
              </a:tabLst>
            </a:pPr>
            <a:r>
              <a:rPr lang="en-US" sz="1600" b="1">
                <a:latin typeface="Verdana" pitchFamily="34" charset="0"/>
              </a:rPr>
              <a:t> characterized by EEG</a:t>
            </a:r>
          </a:p>
          <a:p>
            <a:pPr lvl="1">
              <a:lnSpc>
                <a:spcPct val="120000"/>
              </a:lnSpc>
              <a:buFontTx/>
              <a:buChar char="•"/>
              <a:tabLst>
                <a:tab pos="342900" algn="l"/>
              </a:tabLst>
            </a:pPr>
            <a:r>
              <a:rPr lang="en-US" sz="1600" b="1">
                <a:latin typeface="Verdana" pitchFamily="34" charset="0"/>
              </a:rPr>
              <a:t> dreaming occurs</a:t>
            </a:r>
          </a:p>
          <a:p>
            <a:pPr lvl="1">
              <a:lnSpc>
                <a:spcPct val="120000"/>
              </a:lnSpc>
              <a:buFontTx/>
              <a:buChar char="•"/>
              <a:tabLst>
                <a:tab pos="342900" algn="l"/>
              </a:tabLst>
            </a:pPr>
            <a:r>
              <a:rPr lang="en-US" sz="1600" b="1">
                <a:latin typeface="Verdana" pitchFamily="34" charset="0"/>
              </a:rPr>
              <a:t> REM: 20-25% of sleep</a:t>
            </a:r>
            <a:endParaRPr lang="en-US" sz="1600" b="1" i="1">
              <a:latin typeface="Verdana" pitchFamily="34" charset="0"/>
            </a:endParaRPr>
          </a:p>
        </p:txBody>
      </p:sp>
      <p:pic>
        <p:nvPicPr>
          <p:cNvPr id="36868" name="Picture 11" descr="waves"/>
          <p:cNvPicPr>
            <a:picLocks noChangeAspect="1" noChangeArrowheads="1"/>
          </p:cNvPicPr>
          <p:nvPr/>
        </p:nvPicPr>
        <p:blipFill>
          <a:blip r:embed="rId3"/>
          <a:srcRect/>
          <a:stretch>
            <a:fillRect/>
          </a:stretch>
        </p:blipFill>
        <p:spPr bwMode="auto">
          <a:xfrm>
            <a:off x="5486400" y="3810000"/>
            <a:ext cx="3286125" cy="1714500"/>
          </a:xfrm>
          <a:prstGeom prst="rect">
            <a:avLst/>
          </a:prstGeom>
          <a:noFill/>
          <a:ln w="9525">
            <a:solidFill>
              <a:schemeClr val="tx1"/>
            </a:solidFill>
            <a:miter lim="800000"/>
            <a:headEnd/>
            <a:tailEnd/>
          </a:ln>
        </p:spPr>
      </p:pic>
      <p:sp>
        <p:nvSpPr>
          <p:cNvPr id="8" name="Rectangle 7"/>
          <p:cNvSpPr/>
          <p:nvPr/>
        </p:nvSpPr>
        <p:spPr>
          <a:xfrm>
            <a:off x="0" y="0"/>
            <a:ext cx="381000" cy="6858000"/>
          </a:xfrm>
          <a:prstGeom prst="rect">
            <a:avLst/>
          </a:prstGeom>
          <a:gradFill flip="none" rotWithShape="1">
            <a:gsLst>
              <a:gs pos="0">
                <a:schemeClr val="bg1"/>
              </a:gs>
              <a:gs pos="50000">
                <a:schemeClr val="accent1">
                  <a:tint val="44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6870" name="TextBox 8"/>
          <p:cNvSpPr txBox="1">
            <a:spLocks noChangeArrowheads="1"/>
          </p:cNvSpPr>
          <p:nvPr/>
        </p:nvSpPr>
        <p:spPr bwMode="auto">
          <a:xfrm>
            <a:off x="0" y="2611438"/>
            <a:ext cx="381000" cy="4246562"/>
          </a:xfrm>
          <a:prstGeom prst="rect">
            <a:avLst/>
          </a:prstGeom>
          <a:noFill/>
          <a:ln w="9525">
            <a:noFill/>
            <a:miter lim="800000"/>
            <a:headEnd/>
            <a:tailEnd/>
          </a:ln>
        </p:spPr>
        <p:txBody>
          <a:bodyPr>
            <a:spAutoFit/>
          </a:bodyPr>
          <a:lstStyle/>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S</a:t>
            </a:r>
          </a:p>
          <a:p>
            <a:pPr algn="ctr"/>
            <a:endParaRPr lang="en-US">
              <a:solidFill>
                <a:schemeClr val="bg1"/>
              </a:solidFill>
              <a:latin typeface="Corbel" pitchFamily="34" charset="0"/>
            </a:endParaRPr>
          </a:p>
          <a:p>
            <a:pPr algn="ctr"/>
            <a:r>
              <a:rPr lang="en-US">
                <a:solidFill>
                  <a:schemeClr val="bg1"/>
                </a:solidFill>
                <a:latin typeface="Corbel" pitchFamily="34" charset="0"/>
              </a:rPr>
              <a:t>O</a:t>
            </a:r>
          </a:p>
          <a:p>
            <a:pPr algn="ctr"/>
            <a:endParaRPr lang="en-US">
              <a:solidFill>
                <a:schemeClr val="bg1"/>
              </a:solidFill>
              <a:latin typeface="Corbel" pitchFamily="34" charset="0"/>
            </a:endParaRPr>
          </a:p>
          <a:p>
            <a:pPr algn="ctr"/>
            <a:r>
              <a:rPr lang="en-US">
                <a:solidFill>
                  <a:schemeClr val="bg1"/>
                </a:solidFill>
                <a:latin typeface="Corbel" pitchFamily="34" charset="0"/>
              </a:rPr>
              <a:t>M</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A</a:t>
            </a:r>
          </a:p>
        </p:txBody>
      </p:sp>
    </p:spTree>
  </p:cSld>
  <p:clrMapOvr>
    <a:masterClrMapping/>
  </p:clrMapOvr>
  <p:transition>
    <p:strips dir="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4"/>
          <p:cNvSpPr>
            <a:spLocks noChangeArrowheads="1"/>
          </p:cNvSpPr>
          <p:nvPr/>
        </p:nvSpPr>
        <p:spPr bwMode="auto">
          <a:xfrm>
            <a:off x="0" y="1944688"/>
            <a:ext cx="9144000" cy="0"/>
          </a:xfrm>
          <a:prstGeom prst="rect">
            <a:avLst/>
          </a:prstGeom>
          <a:noFill/>
          <a:ln w="9525">
            <a:noFill/>
            <a:miter lim="800000"/>
            <a:headEnd/>
            <a:tailEnd/>
          </a:ln>
        </p:spPr>
        <p:txBody>
          <a:bodyPr wrap="none" anchor="ctr">
            <a:spAutoFit/>
          </a:bodyPr>
          <a:lstStyle/>
          <a:p>
            <a:endParaRPr lang="en-US">
              <a:latin typeface="Corbel" pitchFamily="34" charset="0"/>
            </a:endParaRPr>
          </a:p>
        </p:txBody>
      </p:sp>
      <p:graphicFrame>
        <p:nvGraphicFramePr>
          <p:cNvPr id="221482" name="Group 298"/>
          <p:cNvGraphicFramePr>
            <a:graphicFrameLocks noGrp="1"/>
          </p:cNvGraphicFramePr>
          <p:nvPr/>
        </p:nvGraphicFramePr>
        <p:xfrm>
          <a:off x="685800" y="3048000"/>
          <a:ext cx="8077200" cy="2579688"/>
        </p:xfrm>
        <a:graphic>
          <a:graphicData uri="http://schemas.openxmlformats.org/drawingml/2006/table">
            <a:tbl>
              <a:tblPr/>
              <a:tblGrid>
                <a:gridCol w="1676400">
                  <a:extLst>
                    <a:ext uri="{9D8B030D-6E8A-4147-A177-3AD203B41FA5}">
                      <a16:colId xmlns:a16="http://schemas.microsoft.com/office/drawing/2014/main" val="20000"/>
                    </a:ext>
                  </a:extLst>
                </a:gridCol>
                <a:gridCol w="1295400">
                  <a:extLst>
                    <a:ext uri="{9D8B030D-6E8A-4147-A177-3AD203B41FA5}">
                      <a16:colId xmlns:a16="http://schemas.microsoft.com/office/drawing/2014/main" val="20001"/>
                    </a:ext>
                  </a:extLst>
                </a:gridCol>
                <a:gridCol w="1295400">
                  <a:extLst>
                    <a:ext uri="{9D8B030D-6E8A-4147-A177-3AD203B41FA5}">
                      <a16:colId xmlns:a16="http://schemas.microsoft.com/office/drawing/2014/main" val="20002"/>
                    </a:ext>
                  </a:extLst>
                </a:gridCol>
                <a:gridCol w="1143000">
                  <a:extLst>
                    <a:ext uri="{9D8B030D-6E8A-4147-A177-3AD203B41FA5}">
                      <a16:colId xmlns:a16="http://schemas.microsoft.com/office/drawing/2014/main" val="20003"/>
                    </a:ext>
                  </a:extLst>
                </a:gridCol>
                <a:gridCol w="2667000">
                  <a:extLst>
                    <a:ext uri="{9D8B030D-6E8A-4147-A177-3AD203B41FA5}">
                      <a16:colId xmlns:a16="http://schemas.microsoft.com/office/drawing/2014/main" val="20004"/>
                    </a:ext>
                  </a:extLst>
                </a:gridCol>
              </a:tblGrid>
              <a:tr h="3968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Verdana" pitchFamily="34" charset="0"/>
                          <a:cs typeface="Times New Roman" pitchFamily="18" charset="0"/>
                        </a:rPr>
                        <a:t>Stage</a:t>
                      </a:r>
                      <a:r>
                        <a:rPr kumimoji="0" lang="en-US" sz="1200" b="0" i="0" u="none" strike="noStrike" cap="none" normalizeH="0" baseline="0" smtClean="0">
                          <a:ln>
                            <a:noFill/>
                          </a:ln>
                          <a:solidFill>
                            <a:srgbClr val="000000"/>
                          </a:solidFill>
                          <a:effectLst/>
                          <a:latin typeface="Verdana" pitchFamily="34" charset="0"/>
                          <a:cs typeface="Times New Roman" pitchFamily="18" charset="0"/>
                        </a:rPr>
                        <a:t> </a:t>
                      </a:r>
                      <a:endParaRPr kumimoji="0" lang="en-US" sz="1200" b="0" i="0" u="none" strike="noStrike" cap="none" normalizeH="0" baseline="0" smtClean="0">
                        <a:ln>
                          <a:noFill/>
                        </a:ln>
                        <a:solidFill>
                          <a:schemeClr val="tx1"/>
                        </a:solidFill>
                        <a:effectLst/>
                        <a:latin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Verdana" pitchFamily="34" charset="0"/>
                          <a:cs typeface="Times New Roman" pitchFamily="18" charset="0"/>
                        </a:rPr>
                        <a:t>% spent during sleep</a:t>
                      </a:r>
                      <a:r>
                        <a:rPr kumimoji="0" lang="en-US" sz="1200" b="0" i="0" u="none" strike="noStrike" cap="none" normalizeH="0" baseline="0" smtClean="0">
                          <a:ln>
                            <a:noFill/>
                          </a:ln>
                          <a:solidFill>
                            <a:srgbClr val="000000"/>
                          </a:solidFill>
                          <a:effectLst/>
                          <a:latin typeface="Verdana" pitchFamily="34" charset="0"/>
                          <a:cs typeface="Times New Roman" pitchFamily="18" charset="0"/>
                        </a:rPr>
                        <a:t> </a:t>
                      </a:r>
                      <a:endParaRPr kumimoji="0" lang="en-US" sz="1200" b="0" i="0" u="none" strike="noStrike" cap="none" normalizeH="0" baseline="0" smtClean="0">
                        <a:ln>
                          <a:noFill/>
                        </a:ln>
                        <a:solidFill>
                          <a:schemeClr val="tx1"/>
                        </a:solidFill>
                        <a:effectLst/>
                        <a:latin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Verdana" pitchFamily="34" charset="0"/>
                          <a:cs typeface="Times New Roman" pitchFamily="18" charset="0"/>
                        </a:rPr>
                        <a:t>Frequency</a:t>
                      </a:r>
                      <a:br>
                        <a:rPr kumimoji="0" lang="en-US" sz="1200" b="1" i="0" u="none" strike="noStrike" cap="none" normalizeH="0" baseline="0" smtClean="0">
                          <a:ln>
                            <a:noFill/>
                          </a:ln>
                          <a:solidFill>
                            <a:srgbClr val="000000"/>
                          </a:solidFill>
                          <a:effectLst/>
                          <a:latin typeface="Verdana" pitchFamily="34" charset="0"/>
                          <a:cs typeface="Times New Roman" pitchFamily="18" charset="0"/>
                        </a:rPr>
                      </a:br>
                      <a:r>
                        <a:rPr kumimoji="0" lang="en-US" sz="1200" b="0" i="0" u="none" strike="noStrike" cap="none" normalizeH="0" baseline="0" smtClean="0">
                          <a:ln>
                            <a:noFill/>
                          </a:ln>
                          <a:solidFill>
                            <a:srgbClr val="000000"/>
                          </a:solidFill>
                          <a:effectLst/>
                          <a:latin typeface="Verdana" pitchFamily="34" charset="0"/>
                          <a:cs typeface="Times New Roman" pitchFamily="18" charset="0"/>
                        </a:rPr>
                        <a:t>(cycles per second) </a:t>
                      </a:r>
                      <a:endParaRPr kumimoji="0" lang="en-US" sz="1200" b="0" i="0" u="none" strike="noStrike" cap="none" normalizeH="0" baseline="0" smtClean="0">
                        <a:ln>
                          <a:noFill/>
                        </a:ln>
                        <a:solidFill>
                          <a:schemeClr val="tx1"/>
                        </a:solidFill>
                        <a:effectLst/>
                        <a:latin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Verdana" pitchFamily="34" charset="0"/>
                          <a:cs typeface="Times New Roman" pitchFamily="18" charset="0"/>
                        </a:rPr>
                        <a:t>Amplitude</a:t>
                      </a:r>
                      <a:br>
                        <a:rPr kumimoji="0" lang="en-US" sz="1200" b="1" i="0" u="none" strike="noStrike" cap="none" normalizeH="0" baseline="0" smtClean="0">
                          <a:ln>
                            <a:noFill/>
                          </a:ln>
                          <a:solidFill>
                            <a:srgbClr val="000000"/>
                          </a:solidFill>
                          <a:effectLst/>
                          <a:latin typeface="Verdana" pitchFamily="34" charset="0"/>
                          <a:cs typeface="Times New Roman" pitchFamily="18" charset="0"/>
                        </a:rPr>
                      </a:br>
                      <a:r>
                        <a:rPr kumimoji="0" lang="en-US" sz="1200" b="0" i="0" u="none" strike="noStrike" cap="none" normalizeH="0" baseline="0" smtClean="0">
                          <a:ln>
                            <a:noFill/>
                          </a:ln>
                          <a:solidFill>
                            <a:srgbClr val="000000"/>
                          </a:solidFill>
                          <a:effectLst/>
                          <a:latin typeface="Verdana" pitchFamily="34" charset="0"/>
                          <a:cs typeface="Times New Roman" pitchFamily="18" charset="0"/>
                        </a:rPr>
                        <a:t>(microvolts) </a:t>
                      </a:r>
                      <a:endParaRPr kumimoji="0" lang="en-US" sz="1200" b="0" i="0" u="none" strike="noStrike" cap="none" normalizeH="0" baseline="0" smtClean="0">
                        <a:ln>
                          <a:noFill/>
                        </a:ln>
                        <a:solidFill>
                          <a:schemeClr val="tx1"/>
                        </a:solidFill>
                        <a:effectLst/>
                        <a:latin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Verdana" pitchFamily="34" charset="0"/>
                          <a:cs typeface="Times New Roman" pitchFamily="18" charset="0"/>
                        </a:rPr>
                        <a:t>Wave type</a:t>
                      </a:r>
                      <a:r>
                        <a:rPr kumimoji="0" lang="en-US" sz="1200" b="0" i="0" u="none" strike="noStrike" cap="none" normalizeH="0" baseline="0" smtClean="0">
                          <a:ln>
                            <a:noFill/>
                          </a:ln>
                          <a:solidFill>
                            <a:srgbClr val="000000"/>
                          </a:solidFill>
                          <a:effectLst/>
                          <a:latin typeface="Verdana" pitchFamily="34" charset="0"/>
                          <a:cs typeface="Times New Roman" pitchFamily="18" charset="0"/>
                        </a:rPr>
                        <a:t> </a:t>
                      </a:r>
                      <a:endParaRPr kumimoji="0" lang="en-US" sz="1200" b="0" i="0" u="none" strike="noStrike" cap="none" normalizeH="0" baseline="0" smtClean="0">
                        <a:ln>
                          <a:noFill/>
                        </a:ln>
                        <a:solidFill>
                          <a:schemeClr val="tx1"/>
                        </a:solidFill>
                        <a:effectLst/>
                        <a:latin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44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Verdana" pitchFamily="34" charset="0"/>
                          <a:cs typeface="Times New Roman" pitchFamily="18" charset="0"/>
                        </a:rPr>
                        <a:t>Awake</a:t>
                      </a:r>
                      <a:r>
                        <a:rPr kumimoji="0" lang="en-US" sz="1200" b="0" i="0" u="none" strike="noStrike" cap="none" normalizeH="0" baseline="0" smtClean="0">
                          <a:ln>
                            <a:noFill/>
                          </a:ln>
                          <a:solidFill>
                            <a:srgbClr val="000000"/>
                          </a:solidFill>
                          <a:effectLst/>
                          <a:latin typeface="Verdana" pitchFamily="34" charset="0"/>
                          <a:cs typeface="Times New Roman" pitchFamily="18" charset="0"/>
                        </a:rPr>
                        <a:t> </a:t>
                      </a:r>
                      <a:endParaRPr kumimoji="0" lang="en-US" sz="1200" b="0" i="0" u="none" strike="noStrike" cap="none" normalizeH="0" baseline="0" smtClean="0">
                        <a:ln>
                          <a:noFill/>
                        </a:ln>
                        <a:solidFill>
                          <a:schemeClr val="tx1"/>
                        </a:solidFill>
                        <a:effectLst/>
                        <a:latin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Verdana" pitchFamily="34" charset="0"/>
                          <a:cs typeface="Times New Roman" pitchFamily="18" charset="0"/>
                        </a:rPr>
                        <a:t>N/A </a:t>
                      </a:r>
                      <a:endParaRPr kumimoji="0" lang="en-US" sz="1200" b="0" i="0" u="none" strike="noStrike" cap="none" normalizeH="0" baseline="0" smtClean="0">
                        <a:ln>
                          <a:noFill/>
                        </a:ln>
                        <a:solidFill>
                          <a:schemeClr val="tx1"/>
                        </a:solidFill>
                        <a:effectLst/>
                        <a:latin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Verdana" pitchFamily="34" charset="0"/>
                          <a:cs typeface="Times New Roman" pitchFamily="18" charset="0"/>
                        </a:rPr>
                        <a:t>&gt;12 </a:t>
                      </a:r>
                      <a:endParaRPr kumimoji="0" lang="en-US" sz="1200" b="0" i="0" u="none" strike="noStrike" cap="none" normalizeH="0" baseline="0" smtClean="0">
                        <a:ln>
                          <a:noFill/>
                        </a:ln>
                        <a:solidFill>
                          <a:schemeClr val="tx1"/>
                        </a:solidFill>
                        <a:effectLst/>
                        <a:latin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Verdana" pitchFamily="34" charset="0"/>
                          <a:cs typeface="Times New Roman" pitchFamily="18" charset="0"/>
                        </a:rPr>
                        <a:t>  </a:t>
                      </a:r>
                      <a:endParaRPr kumimoji="0" lang="en-US" sz="1200" b="0" i="0" u="none" strike="noStrike" cap="none" normalizeH="0" baseline="0" smtClean="0">
                        <a:ln>
                          <a:noFill/>
                        </a:ln>
                        <a:solidFill>
                          <a:schemeClr val="tx1"/>
                        </a:solidFill>
                        <a:effectLst/>
                        <a:latin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Verdana" pitchFamily="34" charset="0"/>
                          <a:cs typeface="Times New Roman" pitchFamily="18" charset="0"/>
                        </a:rPr>
                        <a:t>beta </a:t>
                      </a:r>
                      <a:endParaRPr kumimoji="0" lang="en-US" sz="1200" b="0" i="0" u="none" strike="noStrike" cap="none" normalizeH="0" baseline="0" smtClean="0">
                        <a:ln>
                          <a:noFill/>
                        </a:ln>
                        <a:solidFill>
                          <a:schemeClr val="tx1"/>
                        </a:solidFill>
                        <a:effectLst/>
                        <a:latin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44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Verdana" pitchFamily="34" charset="0"/>
                          <a:cs typeface="Times New Roman" pitchFamily="18" charset="0"/>
                        </a:rPr>
                        <a:t>Awake (Relaxed)</a:t>
                      </a:r>
                      <a:r>
                        <a:rPr kumimoji="0" lang="en-US" sz="1200" b="0" i="0" u="none" strike="noStrike" cap="none" normalizeH="0" baseline="0" smtClean="0">
                          <a:ln>
                            <a:noFill/>
                          </a:ln>
                          <a:solidFill>
                            <a:srgbClr val="000000"/>
                          </a:solidFill>
                          <a:effectLst/>
                          <a:latin typeface="Verdana" pitchFamily="34" charset="0"/>
                          <a:cs typeface="Times New Roman" pitchFamily="18" charset="0"/>
                        </a:rPr>
                        <a:t> </a:t>
                      </a:r>
                      <a:endParaRPr kumimoji="0" lang="en-US" sz="1200" b="0" i="0" u="none" strike="noStrike" cap="none" normalizeH="0" baseline="0" smtClean="0">
                        <a:ln>
                          <a:noFill/>
                        </a:ln>
                        <a:solidFill>
                          <a:schemeClr val="tx1"/>
                        </a:solidFill>
                        <a:effectLst/>
                        <a:latin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Verdana" pitchFamily="34" charset="0"/>
                          <a:cs typeface="Times New Roman" pitchFamily="18" charset="0"/>
                        </a:rPr>
                        <a:t>N/A </a:t>
                      </a:r>
                      <a:endParaRPr kumimoji="0" lang="en-US" sz="1200" b="0" i="0" u="none" strike="noStrike" cap="none" normalizeH="0" baseline="0" smtClean="0">
                        <a:ln>
                          <a:noFill/>
                        </a:ln>
                        <a:solidFill>
                          <a:schemeClr val="tx1"/>
                        </a:solidFill>
                        <a:effectLst/>
                        <a:latin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Verdana" pitchFamily="34" charset="0"/>
                          <a:cs typeface="Times New Roman" pitchFamily="18" charset="0"/>
                        </a:rPr>
                        <a:t>8-12 </a:t>
                      </a:r>
                      <a:endParaRPr kumimoji="0" lang="en-US" sz="1200" b="0" i="0" u="none" strike="noStrike" cap="none" normalizeH="0" baseline="0" smtClean="0">
                        <a:ln>
                          <a:noFill/>
                        </a:ln>
                        <a:solidFill>
                          <a:schemeClr val="tx1"/>
                        </a:solidFill>
                        <a:effectLst/>
                        <a:latin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Verdana" pitchFamily="34" charset="0"/>
                          <a:cs typeface="Times New Roman" pitchFamily="18" charset="0"/>
                        </a:rPr>
                        <a:t>  </a:t>
                      </a:r>
                      <a:endParaRPr kumimoji="0" lang="en-US" sz="1200" b="0" i="0" u="none" strike="noStrike" cap="none" normalizeH="0" baseline="0" smtClean="0">
                        <a:ln>
                          <a:noFill/>
                        </a:ln>
                        <a:solidFill>
                          <a:schemeClr val="tx1"/>
                        </a:solidFill>
                        <a:effectLst/>
                        <a:latin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Verdana" pitchFamily="34" charset="0"/>
                          <a:cs typeface="Times New Roman" pitchFamily="18" charset="0"/>
                        </a:rPr>
                        <a:t>alpha </a:t>
                      </a:r>
                      <a:endParaRPr kumimoji="0" lang="en-US" sz="1200" b="0" i="0" u="none" strike="noStrike" cap="none" normalizeH="0" baseline="0" smtClean="0">
                        <a:ln>
                          <a:noFill/>
                        </a:ln>
                        <a:solidFill>
                          <a:schemeClr val="tx1"/>
                        </a:solidFill>
                        <a:effectLst/>
                        <a:latin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44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Verdana" pitchFamily="34" charset="0"/>
                          <a:cs typeface="Times New Roman" pitchFamily="18" charset="0"/>
                        </a:rPr>
                        <a:t>REM</a:t>
                      </a:r>
                      <a:r>
                        <a:rPr kumimoji="0" lang="en-US" sz="1200" b="0" i="0" u="none" strike="noStrike" cap="none" normalizeH="0" baseline="0" smtClean="0">
                          <a:ln>
                            <a:noFill/>
                          </a:ln>
                          <a:solidFill>
                            <a:srgbClr val="000000"/>
                          </a:solidFill>
                          <a:effectLst/>
                          <a:latin typeface="Verdana" pitchFamily="34" charset="0"/>
                          <a:cs typeface="Times New Roman" pitchFamily="18" charset="0"/>
                        </a:rPr>
                        <a:t> </a:t>
                      </a:r>
                      <a:endParaRPr kumimoji="0" lang="en-US" sz="1200" b="0" i="0" u="none" strike="noStrike" cap="none" normalizeH="0" baseline="0" smtClean="0">
                        <a:ln>
                          <a:noFill/>
                        </a:ln>
                        <a:solidFill>
                          <a:schemeClr val="tx1"/>
                        </a:solidFill>
                        <a:effectLst/>
                        <a:latin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Verdana" pitchFamily="34" charset="0"/>
                          <a:cs typeface="Times New Roman" pitchFamily="18" charset="0"/>
                        </a:rPr>
                        <a:t>25% </a:t>
                      </a:r>
                      <a:endParaRPr kumimoji="0" lang="en-US" sz="1200" b="0" i="0" u="none" strike="noStrike" cap="none" normalizeH="0" baseline="0" smtClean="0">
                        <a:ln>
                          <a:noFill/>
                        </a:ln>
                        <a:solidFill>
                          <a:schemeClr val="tx1"/>
                        </a:solidFill>
                        <a:effectLst/>
                        <a:latin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Verdana" pitchFamily="34" charset="0"/>
                          <a:cs typeface="Times New Roman" pitchFamily="18" charset="0"/>
                        </a:rPr>
                        <a:t>&gt;12 </a:t>
                      </a:r>
                      <a:endParaRPr kumimoji="0" lang="en-US" sz="1200" b="0" i="0" u="none" strike="noStrike" cap="none" normalizeH="0" baseline="0" smtClean="0">
                        <a:ln>
                          <a:noFill/>
                        </a:ln>
                        <a:solidFill>
                          <a:schemeClr val="tx1"/>
                        </a:solidFill>
                        <a:effectLst/>
                        <a:latin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Verdana" pitchFamily="34" charset="0"/>
                          <a:cs typeface="Times New Roman" pitchFamily="18" charset="0"/>
                        </a:rPr>
                        <a:t>  </a:t>
                      </a:r>
                      <a:endParaRPr kumimoji="0" lang="en-US" sz="1200" b="0" i="0" u="none" strike="noStrike" cap="none" normalizeH="0" baseline="0" smtClean="0">
                        <a:ln>
                          <a:noFill/>
                        </a:ln>
                        <a:solidFill>
                          <a:schemeClr val="tx1"/>
                        </a:solidFill>
                        <a:effectLst/>
                        <a:latin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Verdana" pitchFamily="34" charset="0"/>
                          <a:cs typeface="Times New Roman" pitchFamily="18" charset="0"/>
                        </a:rPr>
                        <a:t>beta </a:t>
                      </a:r>
                      <a:endParaRPr kumimoji="0" lang="en-US" sz="1200" b="0" i="0" u="none" strike="noStrike" cap="none" normalizeH="0" baseline="0" smtClean="0">
                        <a:ln>
                          <a:noFill/>
                        </a:ln>
                        <a:solidFill>
                          <a:schemeClr val="tx1"/>
                        </a:solidFill>
                        <a:effectLst/>
                        <a:latin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44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Verdana" pitchFamily="34" charset="0"/>
                          <a:cs typeface="Times New Roman" pitchFamily="18" charset="0"/>
                        </a:rPr>
                        <a:t>NonREM 1</a:t>
                      </a:r>
                      <a:r>
                        <a:rPr kumimoji="0" lang="en-US" sz="1200" b="0" i="0" u="none" strike="noStrike" cap="none" normalizeH="0" baseline="0" smtClean="0">
                          <a:ln>
                            <a:noFill/>
                          </a:ln>
                          <a:solidFill>
                            <a:srgbClr val="000000"/>
                          </a:solidFill>
                          <a:effectLst/>
                          <a:latin typeface="Verdana" pitchFamily="34" charset="0"/>
                          <a:cs typeface="Times New Roman" pitchFamily="18" charset="0"/>
                        </a:rPr>
                        <a:t> </a:t>
                      </a:r>
                      <a:endParaRPr kumimoji="0" lang="en-US" sz="1200" b="0" i="0" u="none" strike="noStrike" cap="none" normalizeH="0" baseline="0" smtClean="0">
                        <a:ln>
                          <a:noFill/>
                        </a:ln>
                        <a:solidFill>
                          <a:schemeClr val="tx1"/>
                        </a:solidFill>
                        <a:effectLst/>
                        <a:latin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Verdana" pitchFamily="34" charset="0"/>
                          <a:cs typeface="Times New Roman" pitchFamily="18" charset="0"/>
                        </a:rPr>
                        <a:t>5% </a:t>
                      </a:r>
                      <a:endParaRPr kumimoji="0" lang="en-US" sz="1200" b="0" i="0" u="none" strike="noStrike" cap="none" normalizeH="0" baseline="0" smtClean="0">
                        <a:ln>
                          <a:noFill/>
                        </a:ln>
                        <a:solidFill>
                          <a:schemeClr val="tx1"/>
                        </a:solidFill>
                        <a:effectLst/>
                        <a:latin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Verdana" pitchFamily="34" charset="0"/>
                          <a:cs typeface="Times New Roman" pitchFamily="18" charset="0"/>
                        </a:rPr>
                        <a:t>4-8 </a:t>
                      </a:r>
                      <a:endParaRPr kumimoji="0" lang="en-US" sz="1200" b="0" i="0" u="none" strike="noStrike" cap="none" normalizeH="0" baseline="0" smtClean="0">
                        <a:ln>
                          <a:noFill/>
                        </a:ln>
                        <a:solidFill>
                          <a:schemeClr val="tx1"/>
                        </a:solidFill>
                        <a:effectLst/>
                        <a:latin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Verdana" pitchFamily="34" charset="0"/>
                          <a:cs typeface="Times New Roman" pitchFamily="18" charset="0"/>
                        </a:rPr>
                        <a:t>50-100 </a:t>
                      </a:r>
                      <a:endParaRPr kumimoji="0" lang="en-US" sz="1200" b="0" i="0" u="none" strike="noStrike" cap="none" normalizeH="0" baseline="0" smtClean="0">
                        <a:ln>
                          <a:noFill/>
                        </a:ln>
                        <a:solidFill>
                          <a:schemeClr val="tx1"/>
                        </a:solidFill>
                        <a:effectLst/>
                        <a:latin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Verdana" pitchFamily="34" charset="0"/>
                          <a:cs typeface="Times New Roman" pitchFamily="18" charset="0"/>
                        </a:rPr>
                        <a:t>theta </a:t>
                      </a:r>
                      <a:endParaRPr kumimoji="0" lang="en-US" sz="1200" b="0" i="0" u="none" strike="noStrike" cap="none" normalizeH="0" baseline="0" smtClean="0">
                        <a:ln>
                          <a:noFill/>
                        </a:ln>
                        <a:solidFill>
                          <a:schemeClr val="tx1"/>
                        </a:solidFill>
                        <a:effectLst/>
                        <a:latin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44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Verdana" pitchFamily="34" charset="0"/>
                          <a:cs typeface="Times New Roman" pitchFamily="18" charset="0"/>
                        </a:rPr>
                        <a:t>NonREM 2</a:t>
                      </a:r>
                      <a:r>
                        <a:rPr kumimoji="0" lang="en-US" sz="1200" b="0" i="0" u="none" strike="noStrike" cap="none" normalizeH="0" baseline="0" smtClean="0">
                          <a:ln>
                            <a:noFill/>
                          </a:ln>
                          <a:solidFill>
                            <a:srgbClr val="000000"/>
                          </a:solidFill>
                          <a:effectLst/>
                          <a:latin typeface="Verdana" pitchFamily="34" charset="0"/>
                          <a:cs typeface="Times New Roman" pitchFamily="18" charset="0"/>
                        </a:rPr>
                        <a:t> </a:t>
                      </a:r>
                      <a:endParaRPr kumimoji="0" lang="en-US" sz="1200" b="0" i="0" u="none" strike="noStrike" cap="none" normalizeH="0" baseline="0" smtClean="0">
                        <a:ln>
                          <a:noFill/>
                        </a:ln>
                        <a:solidFill>
                          <a:schemeClr val="tx1"/>
                        </a:solidFill>
                        <a:effectLst/>
                        <a:latin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Verdana" pitchFamily="34" charset="0"/>
                          <a:cs typeface="Times New Roman" pitchFamily="18" charset="0"/>
                        </a:rPr>
                        <a:t>45% </a:t>
                      </a:r>
                      <a:endParaRPr kumimoji="0" lang="en-US" sz="1200" b="0" i="0" u="none" strike="noStrike" cap="none" normalizeH="0" baseline="0" smtClean="0">
                        <a:ln>
                          <a:noFill/>
                        </a:ln>
                        <a:solidFill>
                          <a:schemeClr val="tx1"/>
                        </a:solidFill>
                        <a:effectLst/>
                        <a:latin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Verdana" pitchFamily="34" charset="0"/>
                          <a:cs typeface="Times New Roman" pitchFamily="18" charset="0"/>
                        </a:rPr>
                        <a:t>8-15 </a:t>
                      </a:r>
                      <a:endParaRPr kumimoji="0" lang="en-US" sz="1200" b="0" i="0" u="none" strike="noStrike" cap="none" normalizeH="0" baseline="0" smtClean="0">
                        <a:ln>
                          <a:noFill/>
                        </a:ln>
                        <a:solidFill>
                          <a:schemeClr val="tx1"/>
                        </a:solidFill>
                        <a:effectLst/>
                        <a:latin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Verdana" pitchFamily="34" charset="0"/>
                          <a:cs typeface="Times New Roman" pitchFamily="18" charset="0"/>
                        </a:rPr>
                        <a:t>50-150 </a:t>
                      </a:r>
                      <a:endParaRPr kumimoji="0" lang="en-US" sz="1200" b="0" i="0" u="none" strike="noStrike" cap="none" normalizeH="0" baseline="0" smtClean="0">
                        <a:ln>
                          <a:noFill/>
                        </a:ln>
                        <a:solidFill>
                          <a:schemeClr val="tx1"/>
                        </a:solidFill>
                        <a:effectLst/>
                        <a:latin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Verdana" pitchFamily="34" charset="0"/>
                          <a:cs typeface="Times New Roman" pitchFamily="18" charset="0"/>
                        </a:rPr>
                        <a:t>theta, spindles, &amp; K-complexes </a:t>
                      </a:r>
                      <a:endParaRPr kumimoji="0" lang="en-US" sz="1200" b="0" i="0" u="none" strike="noStrike" cap="none" normalizeH="0" baseline="0" smtClean="0">
                        <a:ln>
                          <a:noFill/>
                        </a:ln>
                        <a:solidFill>
                          <a:schemeClr val="tx1"/>
                        </a:solidFill>
                        <a:effectLst/>
                        <a:latin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936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Verdana" pitchFamily="34" charset="0"/>
                          <a:cs typeface="Times New Roman" pitchFamily="18" charset="0"/>
                        </a:rPr>
                        <a:t>NonREM 3</a:t>
                      </a:r>
                      <a:r>
                        <a:rPr kumimoji="0" lang="en-US" sz="1200" b="0" i="0" u="none" strike="noStrike" cap="none" normalizeH="0" baseline="0" smtClean="0">
                          <a:ln>
                            <a:noFill/>
                          </a:ln>
                          <a:solidFill>
                            <a:srgbClr val="000000"/>
                          </a:solidFill>
                          <a:effectLst/>
                          <a:latin typeface="Verdana" pitchFamily="34" charset="0"/>
                          <a:cs typeface="Times New Roman" pitchFamily="18" charset="0"/>
                        </a:rPr>
                        <a:t> </a:t>
                      </a:r>
                      <a:endParaRPr kumimoji="0" lang="en-US" sz="1200" b="0" i="0" u="none" strike="noStrike" cap="none" normalizeH="0" baseline="0" smtClean="0">
                        <a:ln>
                          <a:noFill/>
                        </a:ln>
                        <a:solidFill>
                          <a:schemeClr val="tx1"/>
                        </a:solidFill>
                        <a:effectLst/>
                        <a:latin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Verdana" pitchFamily="34" charset="0"/>
                          <a:cs typeface="Times New Roman" pitchFamily="18" charset="0"/>
                        </a:rPr>
                        <a:t>12% </a:t>
                      </a:r>
                      <a:endParaRPr kumimoji="0" lang="en-US" sz="1200" b="0" i="0" u="none" strike="noStrike" cap="none" normalizeH="0" baseline="0" smtClean="0">
                        <a:ln>
                          <a:noFill/>
                        </a:ln>
                        <a:solidFill>
                          <a:schemeClr val="tx1"/>
                        </a:solidFill>
                        <a:effectLst/>
                        <a:latin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Verdana" pitchFamily="34" charset="0"/>
                          <a:cs typeface="Times New Roman" pitchFamily="18" charset="0"/>
                        </a:rPr>
                        <a:t>2-4 </a:t>
                      </a:r>
                      <a:endParaRPr kumimoji="0" lang="en-US" sz="1200" b="0" i="0" u="none" strike="noStrike" cap="none" normalizeH="0" baseline="0" smtClean="0">
                        <a:ln>
                          <a:noFill/>
                        </a:ln>
                        <a:solidFill>
                          <a:schemeClr val="tx1"/>
                        </a:solidFill>
                        <a:effectLst/>
                        <a:latin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Verdana" pitchFamily="34" charset="0"/>
                          <a:cs typeface="Times New Roman" pitchFamily="18" charset="0"/>
                        </a:rPr>
                        <a:t>100-150 </a:t>
                      </a:r>
                      <a:endParaRPr kumimoji="0" lang="en-US" sz="1200" b="0" i="0" u="none" strike="noStrike" cap="none" normalizeH="0" baseline="0" smtClean="0">
                        <a:ln>
                          <a:noFill/>
                        </a:ln>
                        <a:solidFill>
                          <a:schemeClr val="tx1"/>
                        </a:solidFill>
                        <a:effectLst/>
                        <a:latin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Verdana" pitchFamily="34" charset="0"/>
                          <a:cs typeface="Times New Roman" pitchFamily="18" charset="0"/>
                        </a:rPr>
                        <a:t>delta &amp; theta </a:t>
                      </a:r>
                      <a:endParaRPr kumimoji="0" lang="en-US" sz="1200" b="0" i="0" u="none" strike="noStrike" cap="none" normalizeH="0" baseline="0" smtClean="0">
                        <a:ln>
                          <a:noFill/>
                        </a:ln>
                        <a:solidFill>
                          <a:schemeClr val="tx1"/>
                        </a:solidFill>
                        <a:effectLst/>
                        <a:latin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44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Verdana" pitchFamily="34" charset="0"/>
                          <a:cs typeface="Times New Roman" pitchFamily="18" charset="0"/>
                        </a:rPr>
                        <a:t>NonREM 4</a:t>
                      </a:r>
                      <a:r>
                        <a:rPr kumimoji="0" lang="en-US" sz="1200" b="0" i="0" u="none" strike="noStrike" cap="none" normalizeH="0" baseline="0" smtClean="0">
                          <a:ln>
                            <a:noFill/>
                          </a:ln>
                          <a:solidFill>
                            <a:srgbClr val="000000"/>
                          </a:solidFill>
                          <a:effectLst/>
                          <a:latin typeface="Verdana" pitchFamily="34" charset="0"/>
                          <a:cs typeface="Times New Roman" pitchFamily="18" charset="0"/>
                        </a:rPr>
                        <a:t> </a:t>
                      </a:r>
                      <a:endParaRPr kumimoji="0" lang="en-US" sz="1200" b="0" i="0" u="none" strike="noStrike" cap="none" normalizeH="0" baseline="0" smtClean="0">
                        <a:ln>
                          <a:noFill/>
                        </a:ln>
                        <a:solidFill>
                          <a:schemeClr val="tx1"/>
                        </a:solidFill>
                        <a:effectLst/>
                        <a:latin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Verdana" pitchFamily="34" charset="0"/>
                          <a:cs typeface="Times New Roman" pitchFamily="18" charset="0"/>
                        </a:rPr>
                        <a:t>13% </a:t>
                      </a:r>
                      <a:endParaRPr kumimoji="0" lang="en-US" sz="1200" b="0" i="0" u="none" strike="noStrike" cap="none" normalizeH="0" baseline="0" smtClean="0">
                        <a:ln>
                          <a:noFill/>
                        </a:ln>
                        <a:solidFill>
                          <a:schemeClr val="tx1"/>
                        </a:solidFill>
                        <a:effectLst/>
                        <a:latin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Verdana" pitchFamily="34" charset="0"/>
                          <a:cs typeface="Times New Roman" pitchFamily="18" charset="0"/>
                        </a:rPr>
                        <a:t>.5-2 </a:t>
                      </a:r>
                      <a:endParaRPr kumimoji="0" lang="en-US" sz="1200" b="0" i="0" u="none" strike="noStrike" cap="none" normalizeH="0" baseline="0" smtClean="0">
                        <a:ln>
                          <a:noFill/>
                        </a:ln>
                        <a:solidFill>
                          <a:schemeClr val="tx1"/>
                        </a:solidFill>
                        <a:effectLst/>
                        <a:latin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Verdana" pitchFamily="34" charset="0"/>
                          <a:cs typeface="Times New Roman" pitchFamily="18" charset="0"/>
                        </a:rPr>
                        <a:t>100-200 </a:t>
                      </a:r>
                      <a:endParaRPr kumimoji="0" lang="en-US" sz="1200" b="0" i="0" u="none" strike="noStrike" cap="none" normalizeH="0" baseline="0" smtClean="0">
                        <a:ln>
                          <a:noFill/>
                        </a:ln>
                        <a:solidFill>
                          <a:schemeClr val="tx1"/>
                        </a:solidFill>
                        <a:effectLst/>
                        <a:latin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Verdana" pitchFamily="34" charset="0"/>
                          <a:cs typeface="Times New Roman" pitchFamily="18" charset="0"/>
                        </a:rPr>
                        <a:t>delta &amp; theta </a:t>
                      </a:r>
                      <a:endParaRPr kumimoji="0" lang="en-US" sz="1200" b="0" i="0" u="none" strike="noStrike" cap="none" normalizeH="0" baseline="0" smtClean="0">
                        <a:ln>
                          <a:noFill/>
                        </a:ln>
                        <a:solidFill>
                          <a:schemeClr val="tx1"/>
                        </a:solidFill>
                        <a:effectLst/>
                        <a:latin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221469" name="Text Box 285"/>
          <p:cNvSpPr txBox="1">
            <a:spLocks noChangeArrowheads="1"/>
          </p:cNvSpPr>
          <p:nvPr/>
        </p:nvSpPr>
        <p:spPr bwMode="auto">
          <a:xfrm>
            <a:off x="3200400" y="304800"/>
            <a:ext cx="2528888" cy="457200"/>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n-US" b="1" u="sng">
                <a:effectLst>
                  <a:outerShdw blurRad="38100" dist="38100" dir="2700000" algn="tl">
                    <a:srgbClr val="FFFFFF"/>
                  </a:outerShdw>
                </a:effectLst>
                <a:latin typeface="Century Gothic" pitchFamily="34" charset="0"/>
                <a:cs typeface="+mn-cs"/>
              </a:rPr>
              <a:t>Stages of Sleep </a:t>
            </a:r>
          </a:p>
        </p:txBody>
      </p:sp>
      <p:pic>
        <p:nvPicPr>
          <p:cNvPr id="37948" name="Picture 299" descr="nremstage1"/>
          <p:cNvPicPr>
            <a:picLocks noChangeAspect="1" noChangeArrowheads="1"/>
          </p:cNvPicPr>
          <p:nvPr/>
        </p:nvPicPr>
        <p:blipFill>
          <a:blip r:embed="rId3"/>
          <a:srcRect/>
          <a:stretch>
            <a:fillRect/>
          </a:stretch>
        </p:blipFill>
        <p:spPr bwMode="auto">
          <a:xfrm>
            <a:off x="1162050" y="990600"/>
            <a:ext cx="2190750" cy="1704975"/>
          </a:xfrm>
          <a:prstGeom prst="rect">
            <a:avLst/>
          </a:prstGeom>
          <a:noFill/>
          <a:ln w="9525">
            <a:solidFill>
              <a:schemeClr val="tx1"/>
            </a:solidFill>
            <a:miter lim="800000"/>
            <a:headEnd/>
            <a:tailEnd/>
          </a:ln>
        </p:spPr>
      </p:pic>
      <p:pic>
        <p:nvPicPr>
          <p:cNvPr id="37949" name="Picture 300" descr="nremstage3"/>
          <p:cNvPicPr>
            <a:picLocks noChangeAspect="1" noChangeArrowheads="1"/>
          </p:cNvPicPr>
          <p:nvPr/>
        </p:nvPicPr>
        <p:blipFill>
          <a:blip r:embed="rId4"/>
          <a:srcRect/>
          <a:stretch>
            <a:fillRect/>
          </a:stretch>
        </p:blipFill>
        <p:spPr bwMode="auto">
          <a:xfrm>
            <a:off x="3724275" y="990600"/>
            <a:ext cx="2905125" cy="1685925"/>
          </a:xfrm>
          <a:prstGeom prst="rect">
            <a:avLst/>
          </a:prstGeom>
          <a:noFill/>
          <a:ln w="9525">
            <a:solidFill>
              <a:schemeClr val="tx1"/>
            </a:solidFill>
            <a:miter lim="800000"/>
            <a:headEnd/>
            <a:tailEnd/>
          </a:ln>
        </p:spPr>
      </p:pic>
      <p:pic>
        <p:nvPicPr>
          <p:cNvPr id="37950" name="Picture 301" descr="remsleep"/>
          <p:cNvPicPr>
            <a:picLocks noChangeAspect="1" noChangeArrowheads="1"/>
          </p:cNvPicPr>
          <p:nvPr/>
        </p:nvPicPr>
        <p:blipFill>
          <a:blip r:embed="rId5"/>
          <a:srcRect/>
          <a:stretch>
            <a:fillRect/>
          </a:stretch>
        </p:blipFill>
        <p:spPr bwMode="auto">
          <a:xfrm>
            <a:off x="7086600" y="990600"/>
            <a:ext cx="942975" cy="1685925"/>
          </a:xfrm>
          <a:prstGeom prst="rect">
            <a:avLst/>
          </a:prstGeom>
          <a:noFill/>
          <a:ln w="9525">
            <a:solidFill>
              <a:schemeClr val="tx1"/>
            </a:solidFill>
            <a:miter lim="800000"/>
            <a:headEnd/>
            <a:tailEnd/>
          </a:ln>
        </p:spPr>
      </p:pic>
      <p:sp>
        <p:nvSpPr>
          <p:cNvPr id="11" name="Rectangle 10"/>
          <p:cNvSpPr/>
          <p:nvPr/>
        </p:nvSpPr>
        <p:spPr>
          <a:xfrm>
            <a:off x="0" y="0"/>
            <a:ext cx="381000" cy="6858000"/>
          </a:xfrm>
          <a:prstGeom prst="rect">
            <a:avLst/>
          </a:prstGeom>
          <a:gradFill flip="none" rotWithShape="1">
            <a:gsLst>
              <a:gs pos="0">
                <a:schemeClr val="bg1"/>
              </a:gs>
              <a:gs pos="50000">
                <a:schemeClr val="accent1">
                  <a:tint val="44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7952" name="TextBox 11"/>
          <p:cNvSpPr txBox="1">
            <a:spLocks noChangeArrowheads="1"/>
          </p:cNvSpPr>
          <p:nvPr/>
        </p:nvSpPr>
        <p:spPr bwMode="auto">
          <a:xfrm>
            <a:off x="0" y="2611438"/>
            <a:ext cx="381000" cy="4246562"/>
          </a:xfrm>
          <a:prstGeom prst="rect">
            <a:avLst/>
          </a:prstGeom>
          <a:noFill/>
          <a:ln w="9525">
            <a:noFill/>
            <a:miter lim="800000"/>
            <a:headEnd/>
            <a:tailEnd/>
          </a:ln>
        </p:spPr>
        <p:txBody>
          <a:bodyPr>
            <a:spAutoFit/>
          </a:bodyPr>
          <a:lstStyle/>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S</a:t>
            </a:r>
          </a:p>
          <a:p>
            <a:pPr algn="ctr"/>
            <a:endParaRPr lang="en-US">
              <a:solidFill>
                <a:schemeClr val="bg1"/>
              </a:solidFill>
              <a:latin typeface="Corbel" pitchFamily="34" charset="0"/>
            </a:endParaRPr>
          </a:p>
          <a:p>
            <a:pPr algn="ctr"/>
            <a:r>
              <a:rPr lang="en-US">
                <a:solidFill>
                  <a:schemeClr val="bg1"/>
                </a:solidFill>
                <a:latin typeface="Corbel" pitchFamily="34" charset="0"/>
              </a:rPr>
              <a:t>O</a:t>
            </a:r>
          </a:p>
          <a:p>
            <a:pPr algn="ctr"/>
            <a:endParaRPr lang="en-US">
              <a:solidFill>
                <a:schemeClr val="bg1"/>
              </a:solidFill>
              <a:latin typeface="Corbel" pitchFamily="34" charset="0"/>
            </a:endParaRPr>
          </a:p>
          <a:p>
            <a:pPr algn="ctr"/>
            <a:r>
              <a:rPr lang="en-US">
                <a:solidFill>
                  <a:schemeClr val="bg1"/>
                </a:solidFill>
                <a:latin typeface="Corbel" pitchFamily="34" charset="0"/>
              </a:rPr>
              <a:t>M</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A</a:t>
            </a:r>
          </a:p>
        </p:txBody>
      </p:sp>
    </p:spTree>
  </p:cSld>
  <p:clrMapOvr>
    <a:masterClrMapping/>
  </p:clrMapOvr>
  <p:transition>
    <p:strips dir="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45" name="Text Box 9"/>
          <p:cNvSpPr txBox="1">
            <a:spLocks noChangeArrowheads="1"/>
          </p:cNvSpPr>
          <p:nvPr/>
        </p:nvSpPr>
        <p:spPr bwMode="auto">
          <a:xfrm>
            <a:off x="4114800" y="381000"/>
            <a:ext cx="806450" cy="457200"/>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n-US" b="1" u="sng">
                <a:effectLst>
                  <a:outerShdw blurRad="38100" dist="38100" dir="2700000" algn="tl">
                    <a:srgbClr val="FFFFFF"/>
                  </a:outerShdw>
                </a:effectLst>
                <a:latin typeface="Century Gothic" pitchFamily="34" charset="0"/>
                <a:cs typeface="+mn-cs"/>
              </a:rPr>
              <a:t>Age</a:t>
            </a:r>
          </a:p>
        </p:txBody>
      </p:sp>
      <p:sp>
        <p:nvSpPr>
          <p:cNvPr id="38915" name="Text Box 10"/>
          <p:cNvSpPr txBox="1">
            <a:spLocks noChangeArrowheads="1"/>
          </p:cNvSpPr>
          <p:nvPr/>
        </p:nvSpPr>
        <p:spPr bwMode="auto">
          <a:xfrm>
            <a:off x="801688" y="990600"/>
            <a:ext cx="7577137" cy="5084763"/>
          </a:xfrm>
          <a:prstGeom prst="rect">
            <a:avLst/>
          </a:prstGeom>
          <a:noFill/>
          <a:ln w="9525">
            <a:noFill/>
            <a:miter lim="800000"/>
            <a:headEnd/>
            <a:tailEnd/>
          </a:ln>
        </p:spPr>
        <p:txBody>
          <a:bodyPr wrap="none">
            <a:spAutoFit/>
          </a:bodyPr>
          <a:lstStyle/>
          <a:p>
            <a:pPr>
              <a:lnSpc>
                <a:spcPct val="120000"/>
              </a:lnSpc>
              <a:tabLst>
                <a:tab pos="342900" algn="l"/>
              </a:tabLst>
            </a:pPr>
            <a:r>
              <a:rPr lang="en-US" sz="1600" b="1" u="sng">
                <a:solidFill>
                  <a:srgbClr val="0066FF"/>
                </a:solidFill>
                <a:latin typeface="Verdana" pitchFamily="34" charset="0"/>
              </a:rPr>
              <a:t>Some differences:</a:t>
            </a:r>
            <a:r>
              <a:rPr lang="en-US" sz="1600" b="1" u="sng">
                <a:solidFill>
                  <a:srgbClr val="FF0000"/>
                </a:solidFill>
                <a:latin typeface="Verdana" pitchFamily="34" charset="0"/>
              </a:rPr>
              <a:t> </a:t>
            </a:r>
          </a:p>
          <a:p>
            <a:pPr>
              <a:lnSpc>
                <a:spcPct val="120000"/>
              </a:lnSpc>
              <a:tabLst>
                <a:tab pos="342900" algn="l"/>
              </a:tabLst>
            </a:pPr>
            <a:endParaRPr lang="en-US" sz="1600" b="1" u="sng">
              <a:solidFill>
                <a:srgbClr val="FF0000"/>
              </a:solidFill>
              <a:latin typeface="Verdana" pitchFamily="34" charset="0"/>
            </a:endParaRPr>
          </a:p>
          <a:p>
            <a:pPr>
              <a:lnSpc>
                <a:spcPct val="120000"/>
              </a:lnSpc>
              <a:buFontTx/>
              <a:buChar char="•"/>
              <a:tabLst>
                <a:tab pos="342900" algn="l"/>
              </a:tabLst>
            </a:pPr>
            <a:r>
              <a:rPr lang="en-US" sz="1600" b="1">
                <a:latin typeface="Verdana" pitchFamily="34" charset="0"/>
              </a:rPr>
              <a:t> 	 Infants</a:t>
            </a:r>
            <a:endParaRPr lang="en-US" sz="1600" b="1" i="1">
              <a:latin typeface="Verdana" pitchFamily="34" charset="0"/>
            </a:endParaRPr>
          </a:p>
          <a:p>
            <a:pPr lvl="1">
              <a:lnSpc>
                <a:spcPct val="120000"/>
              </a:lnSpc>
              <a:buFontTx/>
              <a:buChar char="•"/>
              <a:tabLst>
                <a:tab pos="342900" algn="l"/>
              </a:tabLst>
            </a:pPr>
            <a:r>
              <a:rPr lang="en-US" sz="1600" b="1" i="1">
                <a:latin typeface="Verdana" pitchFamily="34" charset="0"/>
              </a:rPr>
              <a:t> cyclic alteration of NREM-REM sleep: 50-60 min</a:t>
            </a:r>
          </a:p>
          <a:p>
            <a:pPr lvl="1">
              <a:lnSpc>
                <a:spcPct val="120000"/>
              </a:lnSpc>
              <a:buFontTx/>
              <a:buChar char="•"/>
              <a:tabLst>
                <a:tab pos="342900" algn="l"/>
              </a:tabLst>
            </a:pPr>
            <a:r>
              <a:rPr lang="en-US" sz="1600" b="1" i="1">
                <a:latin typeface="Verdana" pitchFamily="34" charset="0"/>
              </a:rPr>
              <a:t> gradually develop normal nocturnal </a:t>
            </a:r>
            <a:r>
              <a:rPr lang="en-US" sz="1600" b="1" i="1">
                <a:solidFill>
                  <a:schemeClr val="accent2"/>
                </a:solidFill>
                <a:latin typeface="Verdana" pitchFamily="34" charset="0"/>
              </a:rPr>
              <a:t>slow wave sleep NREM</a:t>
            </a:r>
          </a:p>
          <a:p>
            <a:pPr lvl="1">
              <a:lnSpc>
                <a:spcPct val="120000"/>
              </a:lnSpc>
              <a:tabLst>
                <a:tab pos="342900" algn="l"/>
              </a:tabLst>
            </a:pPr>
            <a:r>
              <a:rPr lang="en-US" sz="1600" b="1" i="1">
                <a:latin typeface="Verdana" pitchFamily="34" charset="0"/>
              </a:rPr>
              <a:t>  stages 3 and 4 after 2-6 months of life</a:t>
            </a:r>
          </a:p>
          <a:p>
            <a:pPr lvl="1">
              <a:lnSpc>
                <a:spcPct val="120000"/>
              </a:lnSpc>
              <a:buFontTx/>
              <a:buChar char="•"/>
              <a:tabLst>
                <a:tab pos="342900" algn="l"/>
              </a:tabLst>
            </a:pPr>
            <a:r>
              <a:rPr lang="en-US" sz="1600" b="1" i="1">
                <a:latin typeface="Verdana" pitchFamily="34" charset="0"/>
              </a:rPr>
              <a:t> Slow wave sleep becomes maximal in young children</a:t>
            </a:r>
          </a:p>
          <a:p>
            <a:pPr lvl="1">
              <a:lnSpc>
                <a:spcPct val="120000"/>
              </a:lnSpc>
              <a:tabLst>
                <a:tab pos="342900" algn="l"/>
              </a:tabLst>
            </a:pPr>
            <a:endParaRPr lang="en-US" sz="1600" b="1" i="1">
              <a:latin typeface="Verdana" pitchFamily="34" charset="0"/>
            </a:endParaRPr>
          </a:p>
          <a:p>
            <a:pPr>
              <a:lnSpc>
                <a:spcPct val="120000"/>
              </a:lnSpc>
              <a:buFontTx/>
              <a:buChar char="•"/>
              <a:tabLst>
                <a:tab pos="342900" algn="l"/>
              </a:tabLst>
            </a:pPr>
            <a:r>
              <a:rPr lang="en-US" sz="1600" b="1">
                <a:latin typeface="Verdana" pitchFamily="34" charset="0"/>
              </a:rPr>
              <a:t>    Young Adults</a:t>
            </a:r>
          </a:p>
          <a:p>
            <a:pPr lvl="1">
              <a:lnSpc>
                <a:spcPct val="120000"/>
              </a:lnSpc>
              <a:buFontTx/>
              <a:buChar char="•"/>
              <a:tabLst>
                <a:tab pos="342900" algn="l"/>
              </a:tabLst>
            </a:pPr>
            <a:r>
              <a:rPr lang="en-US" sz="1600" b="1">
                <a:latin typeface="Verdana" pitchFamily="34" charset="0"/>
              </a:rPr>
              <a:t> </a:t>
            </a:r>
            <a:r>
              <a:rPr lang="en-US" sz="1600" b="1" i="1">
                <a:latin typeface="Verdana" pitchFamily="34" charset="0"/>
              </a:rPr>
              <a:t>cyclic alteration of NREM-REM sleep: 90 min</a:t>
            </a:r>
          </a:p>
          <a:p>
            <a:pPr lvl="1">
              <a:lnSpc>
                <a:spcPct val="120000"/>
              </a:lnSpc>
              <a:buFontTx/>
              <a:buChar char="•"/>
              <a:tabLst>
                <a:tab pos="342900" algn="l"/>
              </a:tabLst>
            </a:pPr>
            <a:r>
              <a:rPr lang="en-US" sz="1600" b="1" i="1">
                <a:latin typeface="Verdana" pitchFamily="34" charset="0"/>
              </a:rPr>
              <a:t> </a:t>
            </a:r>
            <a:endParaRPr lang="en-US" sz="1600" b="1">
              <a:latin typeface="Verdana" pitchFamily="34" charset="0"/>
            </a:endParaRPr>
          </a:p>
          <a:p>
            <a:pPr lvl="1">
              <a:lnSpc>
                <a:spcPct val="120000"/>
              </a:lnSpc>
              <a:tabLst>
                <a:tab pos="342900" algn="l"/>
              </a:tabLst>
            </a:pPr>
            <a:endParaRPr lang="en-US" sz="1600" b="1">
              <a:latin typeface="Verdana" pitchFamily="34" charset="0"/>
            </a:endParaRPr>
          </a:p>
          <a:p>
            <a:pPr>
              <a:lnSpc>
                <a:spcPct val="120000"/>
              </a:lnSpc>
              <a:buFontTx/>
              <a:buChar char="•"/>
              <a:tabLst>
                <a:tab pos="342900" algn="l"/>
              </a:tabLst>
            </a:pPr>
            <a:r>
              <a:rPr lang="en-US" sz="1600" b="1">
                <a:latin typeface="Verdana" pitchFamily="34" charset="0"/>
              </a:rPr>
              <a:t>    Adults </a:t>
            </a:r>
          </a:p>
          <a:p>
            <a:pPr lvl="1">
              <a:lnSpc>
                <a:spcPct val="120000"/>
              </a:lnSpc>
              <a:buFontTx/>
              <a:buChar char="•"/>
              <a:tabLst>
                <a:tab pos="342900" algn="l"/>
              </a:tabLst>
            </a:pPr>
            <a:r>
              <a:rPr lang="en-US" sz="1600" b="1">
                <a:latin typeface="Verdana" pitchFamily="34" charset="0"/>
              </a:rPr>
              <a:t> </a:t>
            </a:r>
            <a:r>
              <a:rPr lang="en-US" sz="1600" b="1" i="1">
                <a:latin typeface="Verdana" pitchFamily="34" charset="0"/>
              </a:rPr>
              <a:t>Slow wave sleep decreases markedly with age</a:t>
            </a:r>
          </a:p>
          <a:p>
            <a:pPr lvl="1">
              <a:lnSpc>
                <a:spcPct val="120000"/>
              </a:lnSpc>
              <a:buFontTx/>
              <a:buChar char="•"/>
              <a:tabLst>
                <a:tab pos="342900" algn="l"/>
              </a:tabLst>
            </a:pPr>
            <a:r>
              <a:rPr lang="en-US" sz="1600" b="1" i="1">
                <a:latin typeface="Verdana" pitchFamily="34" charset="0"/>
              </a:rPr>
              <a:t> slow wave sleep (3&amp;4) no longer exists by 60 years of age</a:t>
            </a:r>
          </a:p>
          <a:p>
            <a:pPr lvl="1">
              <a:lnSpc>
                <a:spcPct val="120000"/>
              </a:lnSpc>
              <a:buFontTx/>
              <a:buChar char="•"/>
              <a:tabLst>
                <a:tab pos="342900" algn="l"/>
              </a:tabLst>
            </a:pPr>
            <a:r>
              <a:rPr lang="en-US" sz="1600" b="1" i="1">
                <a:latin typeface="Verdana" pitchFamily="34" charset="0"/>
              </a:rPr>
              <a:t> more so in men than in women</a:t>
            </a:r>
          </a:p>
          <a:p>
            <a:pPr lvl="1">
              <a:lnSpc>
                <a:spcPct val="120000"/>
              </a:lnSpc>
              <a:buFontTx/>
              <a:buChar char="•"/>
              <a:tabLst>
                <a:tab pos="342900" algn="l"/>
              </a:tabLst>
            </a:pPr>
            <a:endParaRPr lang="en-US" sz="1600" b="1">
              <a:latin typeface="Verdana" pitchFamily="34" charset="0"/>
            </a:endParaRPr>
          </a:p>
        </p:txBody>
      </p:sp>
      <p:sp>
        <p:nvSpPr>
          <p:cNvPr id="7" name="Rectangle 6"/>
          <p:cNvSpPr/>
          <p:nvPr/>
        </p:nvSpPr>
        <p:spPr>
          <a:xfrm>
            <a:off x="0" y="0"/>
            <a:ext cx="381000" cy="6858000"/>
          </a:xfrm>
          <a:prstGeom prst="rect">
            <a:avLst/>
          </a:prstGeom>
          <a:gradFill flip="none" rotWithShape="1">
            <a:gsLst>
              <a:gs pos="0">
                <a:schemeClr val="bg1"/>
              </a:gs>
              <a:gs pos="50000">
                <a:schemeClr val="accent1">
                  <a:tint val="44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8917" name="TextBox 7"/>
          <p:cNvSpPr txBox="1">
            <a:spLocks noChangeArrowheads="1"/>
          </p:cNvSpPr>
          <p:nvPr/>
        </p:nvSpPr>
        <p:spPr bwMode="auto">
          <a:xfrm>
            <a:off x="0" y="2611438"/>
            <a:ext cx="381000" cy="4246562"/>
          </a:xfrm>
          <a:prstGeom prst="rect">
            <a:avLst/>
          </a:prstGeom>
          <a:noFill/>
          <a:ln w="9525">
            <a:noFill/>
            <a:miter lim="800000"/>
            <a:headEnd/>
            <a:tailEnd/>
          </a:ln>
        </p:spPr>
        <p:txBody>
          <a:bodyPr>
            <a:spAutoFit/>
          </a:bodyPr>
          <a:lstStyle/>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S</a:t>
            </a:r>
          </a:p>
          <a:p>
            <a:pPr algn="ctr"/>
            <a:endParaRPr lang="en-US">
              <a:solidFill>
                <a:schemeClr val="bg1"/>
              </a:solidFill>
              <a:latin typeface="Corbel" pitchFamily="34" charset="0"/>
            </a:endParaRPr>
          </a:p>
          <a:p>
            <a:pPr algn="ctr"/>
            <a:r>
              <a:rPr lang="en-US">
                <a:solidFill>
                  <a:schemeClr val="bg1"/>
                </a:solidFill>
                <a:latin typeface="Corbel" pitchFamily="34" charset="0"/>
              </a:rPr>
              <a:t>O</a:t>
            </a:r>
          </a:p>
          <a:p>
            <a:pPr algn="ctr"/>
            <a:endParaRPr lang="en-US">
              <a:solidFill>
                <a:schemeClr val="bg1"/>
              </a:solidFill>
              <a:latin typeface="Corbel" pitchFamily="34" charset="0"/>
            </a:endParaRPr>
          </a:p>
          <a:p>
            <a:pPr algn="ctr"/>
            <a:r>
              <a:rPr lang="en-US">
                <a:solidFill>
                  <a:schemeClr val="bg1"/>
                </a:solidFill>
                <a:latin typeface="Corbel" pitchFamily="34" charset="0"/>
              </a:rPr>
              <a:t>M</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A</a:t>
            </a:r>
          </a:p>
        </p:txBody>
      </p:sp>
    </p:spTree>
  </p:cSld>
  <p:clrMapOvr>
    <a:masterClrMapping/>
  </p:clrMapOvr>
  <p:transition>
    <p:strips dir="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1700213" y="1412875"/>
          <a:ext cx="6181725" cy="2535238"/>
        </p:xfrm>
        <a:graphic>
          <a:graphicData uri="http://schemas.openxmlformats.org/presentationml/2006/ole">
            <mc:AlternateContent xmlns:mc="http://schemas.openxmlformats.org/markup-compatibility/2006">
              <mc:Choice xmlns:v="urn:schemas-microsoft-com:vml" Requires="v">
                <p:oleObj spid="_x0000_s1048" name="Chart" r:id="rId4" imgW="6162750" imgH="2524149" progId="MSGraph.Chart.8">
                  <p:embed followColorScheme="full"/>
                </p:oleObj>
              </mc:Choice>
              <mc:Fallback>
                <p:oleObj name="Chart" r:id="rId4" imgW="6162750" imgH="2524149" progId="MSGraph.Chart.8">
                  <p:embed followColorScheme="full"/>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00213" y="1412875"/>
                        <a:ext cx="6181725" cy="2535238"/>
                      </a:xfrm>
                      <a:prstGeom prst="rect">
                        <a:avLst/>
                      </a:prstGeom>
                      <a:noFill/>
                      <a:ln>
                        <a:noFill/>
                      </a:ln>
                      <a:effectLst/>
                      <a:extLst>
                        <a:ext uri="{909E8E84-426E-40DD-AFC4-6F175D3DCCD1}">
                          <a14:hiddenFill xmlns:a14="http://schemas.microsoft.com/office/drawing/2010/main">
                            <a:solidFill>
                              <a:srgbClr val="000066">
                                <a:alpha val="50000"/>
                              </a:srgbClr>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pic>
                </p:oleObj>
              </mc:Fallback>
            </mc:AlternateContent>
          </a:graphicData>
        </a:graphic>
      </p:graphicFrame>
      <p:graphicFrame>
        <p:nvGraphicFramePr>
          <p:cNvPr id="1027" name="Object 3"/>
          <p:cNvGraphicFramePr>
            <a:graphicFrameLocks noChangeAspect="1"/>
          </p:cNvGraphicFramePr>
          <p:nvPr/>
        </p:nvGraphicFramePr>
        <p:xfrm>
          <a:off x="1700213" y="3814763"/>
          <a:ext cx="6181725" cy="2535237"/>
        </p:xfrm>
        <a:graphic>
          <a:graphicData uri="http://schemas.openxmlformats.org/presentationml/2006/ole">
            <mc:AlternateContent xmlns:mc="http://schemas.openxmlformats.org/markup-compatibility/2006">
              <mc:Choice xmlns:v="urn:schemas-microsoft-com:vml" Requires="v">
                <p:oleObj spid="_x0000_s1049" name="Chart" r:id="rId6" imgW="6162750" imgH="2524149" progId="MSGraph.Chart.8">
                  <p:embed followColorScheme="full"/>
                </p:oleObj>
              </mc:Choice>
              <mc:Fallback>
                <p:oleObj name="Chart" r:id="rId6" imgW="6162750" imgH="2524149" progId="MSGraph.Chart.8">
                  <p:embed followColorScheme="full"/>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00213" y="3814763"/>
                        <a:ext cx="6181725" cy="2535237"/>
                      </a:xfrm>
                      <a:prstGeom prst="rect">
                        <a:avLst/>
                      </a:prstGeom>
                      <a:noFill/>
                      <a:ln>
                        <a:noFill/>
                      </a:ln>
                      <a:effectLst/>
                      <a:extLst>
                        <a:ext uri="{909E8E84-426E-40DD-AFC4-6F175D3DCCD1}">
                          <a14:hiddenFill xmlns:a14="http://schemas.microsoft.com/office/drawing/2010/main">
                            <a:solidFill>
                              <a:srgbClr val="000066">
                                <a:alpha val="50000"/>
                              </a:srgbClr>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pic>
                </p:oleObj>
              </mc:Fallback>
            </mc:AlternateContent>
          </a:graphicData>
        </a:graphic>
      </p:graphicFrame>
      <p:pic>
        <p:nvPicPr>
          <p:cNvPr id="1028" name="Picture 66" descr="slide13bottom"/>
          <p:cNvPicPr>
            <a:picLocks noChangeAspect="1" noChangeArrowheads="1"/>
          </p:cNvPicPr>
          <p:nvPr/>
        </p:nvPicPr>
        <p:blipFill>
          <a:blip r:embed="rId8"/>
          <a:srcRect/>
          <a:stretch>
            <a:fillRect/>
          </a:stretch>
        </p:blipFill>
        <p:spPr bwMode="auto">
          <a:xfrm>
            <a:off x="1939925" y="4089400"/>
            <a:ext cx="5757863" cy="1241425"/>
          </a:xfrm>
          <a:prstGeom prst="rect">
            <a:avLst/>
          </a:prstGeom>
          <a:noFill/>
          <a:ln w="9525">
            <a:noFill/>
            <a:miter lim="800000"/>
            <a:headEnd/>
            <a:tailEnd/>
          </a:ln>
        </p:spPr>
      </p:pic>
      <p:pic>
        <p:nvPicPr>
          <p:cNvPr id="1029" name="Picture 65" descr="slide13top"/>
          <p:cNvPicPr>
            <a:picLocks noChangeAspect="1" noChangeArrowheads="1"/>
          </p:cNvPicPr>
          <p:nvPr/>
        </p:nvPicPr>
        <p:blipFill>
          <a:blip r:embed="rId9"/>
          <a:srcRect/>
          <a:stretch>
            <a:fillRect/>
          </a:stretch>
        </p:blipFill>
        <p:spPr bwMode="auto">
          <a:xfrm>
            <a:off x="1947863" y="1674813"/>
            <a:ext cx="5740400" cy="1544637"/>
          </a:xfrm>
          <a:prstGeom prst="rect">
            <a:avLst/>
          </a:prstGeom>
          <a:noFill/>
          <a:ln w="9525">
            <a:noFill/>
            <a:miter lim="800000"/>
            <a:headEnd/>
            <a:tailEnd/>
          </a:ln>
        </p:spPr>
      </p:pic>
      <p:sp>
        <p:nvSpPr>
          <p:cNvPr id="164872" name="Rectangle 8"/>
          <p:cNvSpPr>
            <a:spLocks noGrp="1" noChangeArrowheads="1"/>
          </p:cNvSpPr>
          <p:nvPr>
            <p:ph type="title"/>
          </p:nvPr>
        </p:nvSpPr>
        <p:spPr>
          <a:xfrm>
            <a:off x="847725" y="692150"/>
            <a:ext cx="7602538" cy="530225"/>
          </a:xfrm>
        </p:spPr>
        <p:txBody>
          <a:bodyPr>
            <a:normAutofit fontScale="90000"/>
          </a:bodyPr>
          <a:lstStyle/>
          <a:p>
            <a:pPr algn="ctr" fontAlgn="auto">
              <a:spcAft>
                <a:spcPts val="0"/>
              </a:spcAft>
              <a:defRPr/>
            </a:pPr>
            <a:r>
              <a:rPr lang="en-US" dirty="0" err="1">
                <a:solidFill>
                  <a:schemeClr val="tx2">
                    <a:satMod val="200000"/>
                  </a:schemeClr>
                </a:solidFill>
                <a:latin typeface="Algerian" pitchFamily="82" charset="0"/>
              </a:rPr>
              <a:t>Hypnogram</a:t>
            </a:r>
            <a:endParaRPr lang="en-US" dirty="0">
              <a:solidFill>
                <a:schemeClr val="tx2">
                  <a:satMod val="200000"/>
                </a:schemeClr>
              </a:solidFill>
              <a:latin typeface="Algerian" pitchFamily="82" charset="0"/>
            </a:endParaRPr>
          </a:p>
        </p:txBody>
      </p:sp>
      <p:sp>
        <p:nvSpPr>
          <p:cNvPr id="1031" name="Text Box 4"/>
          <p:cNvSpPr txBox="1">
            <a:spLocks noChangeArrowheads="1"/>
          </p:cNvSpPr>
          <p:nvPr/>
        </p:nvSpPr>
        <p:spPr bwMode="auto">
          <a:xfrm>
            <a:off x="3481388" y="5472113"/>
            <a:ext cx="2768600" cy="366712"/>
          </a:xfrm>
          <a:prstGeom prst="rect">
            <a:avLst/>
          </a:prstGeom>
          <a:noFill/>
          <a:ln w="12700">
            <a:noFill/>
            <a:miter lim="800000"/>
            <a:headEnd type="none" w="sm" len="sm"/>
            <a:tailEnd type="none" w="sm" len="sm"/>
          </a:ln>
        </p:spPr>
        <p:txBody>
          <a:bodyPr>
            <a:spAutoFit/>
          </a:bodyPr>
          <a:lstStyle/>
          <a:p>
            <a:pPr>
              <a:lnSpc>
                <a:spcPct val="90000"/>
              </a:lnSpc>
            </a:pPr>
            <a:r>
              <a:rPr lang="en-US" sz="2000" b="1">
                <a:solidFill>
                  <a:srgbClr val="FFFF99"/>
                </a:solidFill>
                <a:latin typeface="Corbel" pitchFamily="34" charset="0"/>
              </a:rPr>
              <a:t>Older Adult</a:t>
            </a:r>
          </a:p>
        </p:txBody>
      </p:sp>
      <p:sp>
        <p:nvSpPr>
          <p:cNvPr id="1032" name="Text Box 13"/>
          <p:cNvSpPr txBox="1">
            <a:spLocks noChangeArrowheads="1"/>
          </p:cNvSpPr>
          <p:nvPr/>
        </p:nvSpPr>
        <p:spPr bwMode="auto">
          <a:xfrm rot="-5400000">
            <a:off x="379413" y="2416175"/>
            <a:ext cx="1276350" cy="304800"/>
          </a:xfrm>
          <a:prstGeom prst="rect">
            <a:avLst/>
          </a:prstGeom>
          <a:noFill/>
          <a:ln w="12700">
            <a:noFill/>
            <a:miter lim="800000"/>
            <a:headEnd type="none" w="sm" len="sm"/>
            <a:tailEnd type="none" w="sm" len="sm"/>
          </a:ln>
        </p:spPr>
        <p:txBody>
          <a:bodyPr>
            <a:spAutoFit/>
          </a:bodyPr>
          <a:lstStyle/>
          <a:p>
            <a:r>
              <a:rPr lang="en-US" sz="1400">
                <a:latin typeface="Corbel" pitchFamily="34" charset="0"/>
              </a:rPr>
              <a:t>Sleep Stages</a:t>
            </a:r>
          </a:p>
        </p:txBody>
      </p:sp>
      <p:sp>
        <p:nvSpPr>
          <p:cNvPr id="1033" name="Text Box 18"/>
          <p:cNvSpPr txBox="1">
            <a:spLocks noChangeArrowheads="1"/>
          </p:cNvSpPr>
          <p:nvPr/>
        </p:nvSpPr>
        <p:spPr bwMode="auto">
          <a:xfrm>
            <a:off x="1104900" y="1554163"/>
            <a:ext cx="788988" cy="304800"/>
          </a:xfrm>
          <a:prstGeom prst="rect">
            <a:avLst/>
          </a:prstGeom>
          <a:noFill/>
          <a:ln w="12700">
            <a:noFill/>
            <a:miter lim="800000"/>
            <a:headEnd type="none" w="sm" len="sm"/>
            <a:tailEnd type="none" w="sm" len="sm"/>
          </a:ln>
        </p:spPr>
        <p:txBody>
          <a:bodyPr>
            <a:spAutoFit/>
          </a:bodyPr>
          <a:lstStyle/>
          <a:p>
            <a:pPr algn="r"/>
            <a:r>
              <a:rPr lang="en-US" sz="1400">
                <a:latin typeface="Corbel" pitchFamily="34" charset="0"/>
              </a:rPr>
              <a:t>Awake</a:t>
            </a:r>
          </a:p>
        </p:txBody>
      </p:sp>
      <p:sp>
        <p:nvSpPr>
          <p:cNvPr id="1034" name="Text Box 19"/>
          <p:cNvSpPr txBox="1">
            <a:spLocks noChangeArrowheads="1"/>
          </p:cNvSpPr>
          <p:nvPr/>
        </p:nvSpPr>
        <p:spPr bwMode="auto">
          <a:xfrm>
            <a:off x="1311275" y="1855788"/>
            <a:ext cx="582613" cy="304800"/>
          </a:xfrm>
          <a:prstGeom prst="rect">
            <a:avLst/>
          </a:prstGeom>
          <a:noFill/>
          <a:ln w="12700">
            <a:noFill/>
            <a:miter lim="800000"/>
            <a:headEnd type="none" w="sm" len="sm"/>
            <a:tailEnd type="none" w="sm" len="sm"/>
          </a:ln>
        </p:spPr>
        <p:txBody>
          <a:bodyPr>
            <a:spAutoFit/>
          </a:bodyPr>
          <a:lstStyle/>
          <a:p>
            <a:pPr algn="r"/>
            <a:r>
              <a:rPr lang="en-US" sz="1400">
                <a:latin typeface="Corbel" pitchFamily="34" charset="0"/>
              </a:rPr>
              <a:t>REM</a:t>
            </a:r>
          </a:p>
        </p:txBody>
      </p:sp>
      <p:sp>
        <p:nvSpPr>
          <p:cNvPr id="1035" name="Text Box 20"/>
          <p:cNvSpPr txBox="1">
            <a:spLocks noChangeArrowheads="1"/>
          </p:cNvSpPr>
          <p:nvPr/>
        </p:nvSpPr>
        <p:spPr bwMode="auto">
          <a:xfrm>
            <a:off x="1568450" y="2144713"/>
            <a:ext cx="325438" cy="304800"/>
          </a:xfrm>
          <a:prstGeom prst="rect">
            <a:avLst/>
          </a:prstGeom>
          <a:noFill/>
          <a:ln w="12700">
            <a:noFill/>
            <a:miter lim="800000"/>
            <a:headEnd type="none" w="sm" len="sm"/>
            <a:tailEnd type="none" w="sm" len="sm"/>
          </a:ln>
        </p:spPr>
        <p:txBody>
          <a:bodyPr>
            <a:spAutoFit/>
          </a:bodyPr>
          <a:lstStyle/>
          <a:p>
            <a:pPr algn="r"/>
            <a:r>
              <a:rPr lang="en-US" sz="1400">
                <a:latin typeface="Corbel" pitchFamily="34" charset="0"/>
              </a:rPr>
              <a:t>1</a:t>
            </a:r>
          </a:p>
        </p:txBody>
      </p:sp>
      <p:sp>
        <p:nvSpPr>
          <p:cNvPr id="1036" name="Text Box 21"/>
          <p:cNvSpPr txBox="1">
            <a:spLocks noChangeArrowheads="1"/>
          </p:cNvSpPr>
          <p:nvPr/>
        </p:nvSpPr>
        <p:spPr bwMode="auto">
          <a:xfrm>
            <a:off x="1568450" y="2449513"/>
            <a:ext cx="325438" cy="304800"/>
          </a:xfrm>
          <a:prstGeom prst="rect">
            <a:avLst/>
          </a:prstGeom>
          <a:noFill/>
          <a:ln w="12700">
            <a:noFill/>
            <a:miter lim="800000"/>
            <a:headEnd type="none" w="sm" len="sm"/>
            <a:tailEnd type="none" w="sm" len="sm"/>
          </a:ln>
        </p:spPr>
        <p:txBody>
          <a:bodyPr>
            <a:spAutoFit/>
          </a:bodyPr>
          <a:lstStyle/>
          <a:p>
            <a:pPr algn="r"/>
            <a:r>
              <a:rPr lang="en-US" sz="1400">
                <a:latin typeface="Corbel" pitchFamily="34" charset="0"/>
              </a:rPr>
              <a:t>2</a:t>
            </a:r>
          </a:p>
        </p:txBody>
      </p:sp>
      <p:sp>
        <p:nvSpPr>
          <p:cNvPr id="1037" name="Text Box 22"/>
          <p:cNvSpPr txBox="1">
            <a:spLocks noChangeArrowheads="1"/>
          </p:cNvSpPr>
          <p:nvPr/>
        </p:nvSpPr>
        <p:spPr bwMode="auto">
          <a:xfrm>
            <a:off x="1568450" y="2752725"/>
            <a:ext cx="325438" cy="304800"/>
          </a:xfrm>
          <a:prstGeom prst="rect">
            <a:avLst/>
          </a:prstGeom>
          <a:noFill/>
          <a:ln w="12700">
            <a:noFill/>
            <a:miter lim="800000"/>
            <a:headEnd type="none" w="sm" len="sm"/>
            <a:tailEnd type="none" w="sm" len="sm"/>
          </a:ln>
        </p:spPr>
        <p:txBody>
          <a:bodyPr>
            <a:spAutoFit/>
          </a:bodyPr>
          <a:lstStyle/>
          <a:p>
            <a:pPr algn="r"/>
            <a:r>
              <a:rPr lang="en-US" sz="1400">
                <a:latin typeface="Corbel" pitchFamily="34" charset="0"/>
              </a:rPr>
              <a:t>3</a:t>
            </a:r>
          </a:p>
        </p:txBody>
      </p:sp>
      <p:sp>
        <p:nvSpPr>
          <p:cNvPr id="1038" name="Text Box 23"/>
          <p:cNvSpPr txBox="1">
            <a:spLocks noChangeArrowheads="1"/>
          </p:cNvSpPr>
          <p:nvPr/>
        </p:nvSpPr>
        <p:spPr bwMode="auto">
          <a:xfrm>
            <a:off x="1568450" y="3049588"/>
            <a:ext cx="325438" cy="304800"/>
          </a:xfrm>
          <a:prstGeom prst="rect">
            <a:avLst/>
          </a:prstGeom>
          <a:noFill/>
          <a:ln w="12700">
            <a:noFill/>
            <a:miter lim="800000"/>
            <a:headEnd type="none" w="sm" len="sm"/>
            <a:tailEnd type="none" w="sm" len="sm"/>
          </a:ln>
        </p:spPr>
        <p:txBody>
          <a:bodyPr>
            <a:spAutoFit/>
          </a:bodyPr>
          <a:lstStyle/>
          <a:p>
            <a:pPr algn="r"/>
            <a:r>
              <a:rPr lang="en-US" sz="1400">
                <a:latin typeface="Corbel" pitchFamily="34" charset="0"/>
              </a:rPr>
              <a:t>4</a:t>
            </a:r>
          </a:p>
        </p:txBody>
      </p:sp>
      <p:sp>
        <p:nvSpPr>
          <p:cNvPr id="1039" name="Text Box 34"/>
          <p:cNvSpPr txBox="1">
            <a:spLocks noChangeArrowheads="1"/>
          </p:cNvSpPr>
          <p:nvPr/>
        </p:nvSpPr>
        <p:spPr bwMode="auto">
          <a:xfrm>
            <a:off x="1104900" y="3968750"/>
            <a:ext cx="788988" cy="304800"/>
          </a:xfrm>
          <a:prstGeom prst="rect">
            <a:avLst/>
          </a:prstGeom>
          <a:noFill/>
          <a:ln w="12700">
            <a:noFill/>
            <a:miter lim="800000"/>
            <a:headEnd type="none" w="sm" len="sm"/>
            <a:tailEnd type="none" w="sm" len="sm"/>
          </a:ln>
        </p:spPr>
        <p:txBody>
          <a:bodyPr>
            <a:spAutoFit/>
          </a:bodyPr>
          <a:lstStyle/>
          <a:p>
            <a:pPr algn="r"/>
            <a:r>
              <a:rPr lang="en-US" sz="1400">
                <a:latin typeface="Corbel" pitchFamily="34" charset="0"/>
              </a:rPr>
              <a:t>Awake</a:t>
            </a:r>
          </a:p>
        </p:txBody>
      </p:sp>
      <p:sp>
        <p:nvSpPr>
          <p:cNvPr id="1040" name="Text Box 35"/>
          <p:cNvSpPr txBox="1">
            <a:spLocks noChangeArrowheads="1"/>
          </p:cNvSpPr>
          <p:nvPr/>
        </p:nvSpPr>
        <p:spPr bwMode="auto">
          <a:xfrm>
            <a:off x="1311275" y="4270375"/>
            <a:ext cx="582613" cy="304800"/>
          </a:xfrm>
          <a:prstGeom prst="rect">
            <a:avLst/>
          </a:prstGeom>
          <a:noFill/>
          <a:ln w="12700">
            <a:noFill/>
            <a:miter lim="800000"/>
            <a:headEnd type="none" w="sm" len="sm"/>
            <a:tailEnd type="none" w="sm" len="sm"/>
          </a:ln>
        </p:spPr>
        <p:txBody>
          <a:bodyPr>
            <a:spAutoFit/>
          </a:bodyPr>
          <a:lstStyle/>
          <a:p>
            <a:pPr algn="r"/>
            <a:r>
              <a:rPr lang="en-US" sz="1400">
                <a:latin typeface="Corbel" pitchFamily="34" charset="0"/>
              </a:rPr>
              <a:t>REM</a:t>
            </a:r>
          </a:p>
        </p:txBody>
      </p:sp>
      <p:sp>
        <p:nvSpPr>
          <p:cNvPr id="1041" name="Text Box 36"/>
          <p:cNvSpPr txBox="1">
            <a:spLocks noChangeArrowheads="1"/>
          </p:cNvSpPr>
          <p:nvPr/>
        </p:nvSpPr>
        <p:spPr bwMode="auto">
          <a:xfrm>
            <a:off x="1568450" y="4559300"/>
            <a:ext cx="325438" cy="304800"/>
          </a:xfrm>
          <a:prstGeom prst="rect">
            <a:avLst/>
          </a:prstGeom>
          <a:noFill/>
          <a:ln w="12700">
            <a:noFill/>
            <a:miter lim="800000"/>
            <a:headEnd type="none" w="sm" len="sm"/>
            <a:tailEnd type="none" w="sm" len="sm"/>
          </a:ln>
        </p:spPr>
        <p:txBody>
          <a:bodyPr>
            <a:spAutoFit/>
          </a:bodyPr>
          <a:lstStyle/>
          <a:p>
            <a:pPr algn="r"/>
            <a:r>
              <a:rPr lang="en-US" sz="1400">
                <a:latin typeface="Corbel" pitchFamily="34" charset="0"/>
              </a:rPr>
              <a:t>1</a:t>
            </a:r>
          </a:p>
        </p:txBody>
      </p:sp>
      <p:sp>
        <p:nvSpPr>
          <p:cNvPr id="1042" name="Text Box 37"/>
          <p:cNvSpPr txBox="1">
            <a:spLocks noChangeArrowheads="1"/>
          </p:cNvSpPr>
          <p:nvPr/>
        </p:nvSpPr>
        <p:spPr bwMode="auto">
          <a:xfrm>
            <a:off x="1568450" y="4864100"/>
            <a:ext cx="325438" cy="304800"/>
          </a:xfrm>
          <a:prstGeom prst="rect">
            <a:avLst/>
          </a:prstGeom>
          <a:noFill/>
          <a:ln w="12700">
            <a:noFill/>
            <a:miter lim="800000"/>
            <a:headEnd type="none" w="sm" len="sm"/>
            <a:tailEnd type="none" w="sm" len="sm"/>
          </a:ln>
        </p:spPr>
        <p:txBody>
          <a:bodyPr>
            <a:spAutoFit/>
          </a:bodyPr>
          <a:lstStyle/>
          <a:p>
            <a:pPr algn="r"/>
            <a:r>
              <a:rPr lang="en-US" sz="1400">
                <a:latin typeface="Corbel" pitchFamily="34" charset="0"/>
              </a:rPr>
              <a:t>2</a:t>
            </a:r>
          </a:p>
        </p:txBody>
      </p:sp>
      <p:sp>
        <p:nvSpPr>
          <p:cNvPr id="1043" name="Text Box 38"/>
          <p:cNvSpPr txBox="1">
            <a:spLocks noChangeArrowheads="1"/>
          </p:cNvSpPr>
          <p:nvPr/>
        </p:nvSpPr>
        <p:spPr bwMode="auto">
          <a:xfrm>
            <a:off x="1568450" y="5167313"/>
            <a:ext cx="325438" cy="304800"/>
          </a:xfrm>
          <a:prstGeom prst="rect">
            <a:avLst/>
          </a:prstGeom>
          <a:noFill/>
          <a:ln w="12700">
            <a:noFill/>
            <a:miter lim="800000"/>
            <a:headEnd type="none" w="sm" len="sm"/>
            <a:tailEnd type="none" w="sm" len="sm"/>
          </a:ln>
        </p:spPr>
        <p:txBody>
          <a:bodyPr>
            <a:spAutoFit/>
          </a:bodyPr>
          <a:lstStyle/>
          <a:p>
            <a:pPr algn="r"/>
            <a:r>
              <a:rPr lang="en-US" sz="1400">
                <a:latin typeface="Corbel" pitchFamily="34" charset="0"/>
              </a:rPr>
              <a:t>3</a:t>
            </a:r>
          </a:p>
        </p:txBody>
      </p:sp>
      <p:sp>
        <p:nvSpPr>
          <p:cNvPr id="1044" name="Text Box 39"/>
          <p:cNvSpPr txBox="1">
            <a:spLocks noChangeArrowheads="1"/>
          </p:cNvSpPr>
          <p:nvPr/>
        </p:nvSpPr>
        <p:spPr bwMode="auto">
          <a:xfrm>
            <a:off x="1568450" y="5464175"/>
            <a:ext cx="325438" cy="304800"/>
          </a:xfrm>
          <a:prstGeom prst="rect">
            <a:avLst/>
          </a:prstGeom>
          <a:noFill/>
          <a:ln w="12700">
            <a:noFill/>
            <a:miter lim="800000"/>
            <a:headEnd type="none" w="sm" len="sm"/>
            <a:tailEnd type="none" w="sm" len="sm"/>
          </a:ln>
        </p:spPr>
        <p:txBody>
          <a:bodyPr>
            <a:spAutoFit/>
          </a:bodyPr>
          <a:lstStyle/>
          <a:p>
            <a:pPr algn="r"/>
            <a:r>
              <a:rPr lang="en-US" sz="1400">
                <a:latin typeface="Corbel" pitchFamily="34" charset="0"/>
              </a:rPr>
              <a:t>4</a:t>
            </a:r>
          </a:p>
        </p:txBody>
      </p:sp>
      <p:sp>
        <p:nvSpPr>
          <p:cNvPr id="1045" name="Text Box 17"/>
          <p:cNvSpPr txBox="1">
            <a:spLocks noChangeArrowheads="1"/>
          </p:cNvSpPr>
          <p:nvPr/>
        </p:nvSpPr>
        <p:spPr bwMode="auto">
          <a:xfrm>
            <a:off x="3921125" y="6351588"/>
            <a:ext cx="1797050" cy="304800"/>
          </a:xfrm>
          <a:prstGeom prst="rect">
            <a:avLst/>
          </a:prstGeom>
          <a:noFill/>
          <a:ln w="12700">
            <a:noFill/>
            <a:miter lim="800000"/>
            <a:headEnd type="none" w="sm" len="sm"/>
            <a:tailEnd type="none" w="sm" len="sm"/>
          </a:ln>
        </p:spPr>
        <p:txBody>
          <a:bodyPr>
            <a:spAutoFit/>
          </a:bodyPr>
          <a:lstStyle/>
          <a:p>
            <a:r>
              <a:rPr lang="en-US" sz="1400">
                <a:latin typeface="Corbel" pitchFamily="34" charset="0"/>
              </a:rPr>
              <a:t>Hours of Sleep</a:t>
            </a:r>
          </a:p>
        </p:txBody>
      </p:sp>
      <p:sp>
        <p:nvSpPr>
          <p:cNvPr id="1046" name="Text Box 58"/>
          <p:cNvSpPr txBox="1">
            <a:spLocks noChangeArrowheads="1"/>
          </p:cNvSpPr>
          <p:nvPr/>
        </p:nvSpPr>
        <p:spPr bwMode="auto">
          <a:xfrm rot="-5400000">
            <a:off x="379413" y="4832350"/>
            <a:ext cx="1276350" cy="304800"/>
          </a:xfrm>
          <a:prstGeom prst="rect">
            <a:avLst/>
          </a:prstGeom>
          <a:noFill/>
          <a:ln w="12700">
            <a:noFill/>
            <a:miter lim="800000"/>
            <a:headEnd type="none" w="sm" len="sm"/>
            <a:tailEnd type="none" w="sm" len="sm"/>
          </a:ln>
        </p:spPr>
        <p:txBody>
          <a:bodyPr>
            <a:spAutoFit/>
          </a:bodyPr>
          <a:lstStyle/>
          <a:p>
            <a:r>
              <a:rPr lang="en-US" sz="1400">
                <a:latin typeface="Corbel" pitchFamily="34" charset="0"/>
              </a:rPr>
              <a:t>Sleep Stages</a:t>
            </a:r>
          </a:p>
        </p:txBody>
      </p:sp>
      <p:sp>
        <p:nvSpPr>
          <p:cNvPr id="1047" name="Text Box 60"/>
          <p:cNvSpPr txBox="1">
            <a:spLocks noChangeArrowheads="1"/>
          </p:cNvSpPr>
          <p:nvPr/>
        </p:nvSpPr>
        <p:spPr bwMode="auto">
          <a:xfrm>
            <a:off x="3556000" y="3073400"/>
            <a:ext cx="2620963" cy="366713"/>
          </a:xfrm>
          <a:prstGeom prst="rect">
            <a:avLst/>
          </a:prstGeom>
          <a:noFill/>
          <a:ln w="12700">
            <a:noFill/>
            <a:miter lim="800000"/>
            <a:headEnd type="none" w="sm" len="sm"/>
            <a:tailEnd type="none" w="sm" len="sm"/>
          </a:ln>
        </p:spPr>
        <p:txBody>
          <a:bodyPr>
            <a:spAutoFit/>
          </a:bodyPr>
          <a:lstStyle/>
          <a:p>
            <a:pPr>
              <a:lnSpc>
                <a:spcPct val="90000"/>
              </a:lnSpc>
            </a:pPr>
            <a:r>
              <a:rPr lang="en-US" sz="2000" b="1">
                <a:solidFill>
                  <a:srgbClr val="FFFF99"/>
                </a:solidFill>
                <a:latin typeface="Corbel" pitchFamily="34" charset="0"/>
              </a:rPr>
              <a:t>Middle-aged Adult</a:t>
            </a:r>
          </a:p>
        </p:txBody>
      </p:sp>
      <p:sp>
        <p:nvSpPr>
          <p:cNvPr id="25" name="Rectangle 24"/>
          <p:cNvSpPr/>
          <p:nvPr/>
        </p:nvSpPr>
        <p:spPr>
          <a:xfrm>
            <a:off x="0" y="0"/>
            <a:ext cx="381000" cy="6858000"/>
          </a:xfrm>
          <a:prstGeom prst="rect">
            <a:avLst/>
          </a:prstGeom>
          <a:gradFill flip="none" rotWithShape="1">
            <a:gsLst>
              <a:gs pos="0">
                <a:schemeClr val="bg1"/>
              </a:gs>
              <a:gs pos="50000">
                <a:schemeClr val="accent1">
                  <a:tint val="44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49" name="TextBox 25"/>
          <p:cNvSpPr txBox="1">
            <a:spLocks noChangeArrowheads="1"/>
          </p:cNvSpPr>
          <p:nvPr/>
        </p:nvSpPr>
        <p:spPr bwMode="auto">
          <a:xfrm>
            <a:off x="0" y="2611438"/>
            <a:ext cx="381000" cy="4246562"/>
          </a:xfrm>
          <a:prstGeom prst="rect">
            <a:avLst/>
          </a:prstGeom>
          <a:noFill/>
          <a:ln w="9525">
            <a:noFill/>
            <a:miter lim="800000"/>
            <a:headEnd/>
            <a:tailEnd/>
          </a:ln>
        </p:spPr>
        <p:txBody>
          <a:bodyPr>
            <a:spAutoFit/>
          </a:bodyPr>
          <a:lstStyle/>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S</a:t>
            </a:r>
          </a:p>
          <a:p>
            <a:pPr algn="ctr"/>
            <a:endParaRPr lang="en-US">
              <a:solidFill>
                <a:schemeClr val="bg1"/>
              </a:solidFill>
              <a:latin typeface="Corbel" pitchFamily="34" charset="0"/>
            </a:endParaRPr>
          </a:p>
          <a:p>
            <a:pPr algn="ctr"/>
            <a:r>
              <a:rPr lang="en-US">
                <a:solidFill>
                  <a:schemeClr val="bg1"/>
                </a:solidFill>
                <a:latin typeface="Corbel" pitchFamily="34" charset="0"/>
              </a:rPr>
              <a:t>O</a:t>
            </a:r>
          </a:p>
          <a:p>
            <a:pPr algn="ctr"/>
            <a:endParaRPr lang="en-US">
              <a:solidFill>
                <a:schemeClr val="bg1"/>
              </a:solidFill>
              <a:latin typeface="Corbel" pitchFamily="34" charset="0"/>
            </a:endParaRPr>
          </a:p>
          <a:p>
            <a:pPr algn="ctr"/>
            <a:r>
              <a:rPr lang="en-US">
                <a:solidFill>
                  <a:schemeClr val="bg1"/>
                </a:solidFill>
                <a:latin typeface="Corbel" pitchFamily="34" charset="0"/>
              </a:rPr>
              <a:t>M</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A</a:t>
            </a:r>
          </a:p>
        </p:txBody>
      </p:sp>
    </p:spTree>
  </p:cSld>
  <p:clrMapOvr>
    <a:masterClrMapping/>
  </p:clrMapOvr>
  <p:transition advClick="0">
    <p:strips dir="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3" descr="C8B09F09"/>
          <p:cNvPicPr>
            <a:picLocks noChangeAspect="1" noChangeArrowheads="1"/>
          </p:cNvPicPr>
          <p:nvPr/>
        </p:nvPicPr>
        <p:blipFill>
          <a:blip r:embed="rId2"/>
          <a:srcRect/>
          <a:stretch>
            <a:fillRect/>
          </a:stretch>
        </p:blipFill>
        <p:spPr bwMode="auto">
          <a:xfrm>
            <a:off x="381000" y="0"/>
            <a:ext cx="8763000" cy="6858000"/>
          </a:xfrm>
          <a:prstGeom prst="rect">
            <a:avLst/>
          </a:prstGeom>
          <a:noFill/>
          <a:ln w="9525">
            <a:noFill/>
            <a:miter lim="800000"/>
            <a:headEnd/>
            <a:tailEnd/>
          </a:ln>
        </p:spPr>
      </p:pic>
      <p:sp>
        <p:nvSpPr>
          <p:cNvPr id="6" name="Rectangle 5"/>
          <p:cNvSpPr/>
          <p:nvPr/>
        </p:nvSpPr>
        <p:spPr>
          <a:xfrm>
            <a:off x="0" y="0"/>
            <a:ext cx="381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9940" name="TextBox 6"/>
          <p:cNvSpPr txBox="1">
            <a:spLocks noChangeArrowheads="1"/>
          </p:cNvSpPr>
          <p:nvPr/>
        </p:nvSpPr>
        <p:spPr bwMode="auto">
          <a:xfrm>
            <a:off x="0" y="2611438"/>
            <a:ext cx="381000" cy="4246562"/>
          </a:xfrm>
          <a:prstGeom prst="rect">
            <a:avLst/>
          </a:prstGeom>
          <a:noFill/>
          <a:ln w="9525">
            <a:noFill/>
            <a:miter lim="800000"/>
            <a:headEnd/>
            <a:tailEnd/>
          </a:ln>
        </p:spPr>
        <p:txBody>
          <a:bodyPr>
            <a:spAutoFit/>
          </a:bodyPr>
          <a:lstStyle/>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S</a:t>
            </a:r>
          </a:p>
          <a:p>
            <a:pPr algn="ctr"/>
            <a:endParaRPr lang="en-US">
              <a:solidFill>
                <a:schemeClr val="bg1"/>
              </a:solidFill>
              <a:latin typeface="Corbel" pitchFamily="34" charset="0"/>
            </a:endParaRPr>
          </a:p>
          <a:p>
            <a:pPr algn="ctr"/>
            <a:r>
              <a:rPr lang="en-US">
                <a:solidFill>
                  <a:schemeClr val="bg1"/>
                </a:solidFill>
                <a:latin typeface="Corbel" pitchFamily="34" charset="0"/>
              </a:rPr>
              <a:t>O</a:t>
            </a:r>
          </a:p>
          <a:p>
            <a:pPr algn="ctr"/>
            <a:endParaRPr lang="en-US">
              <a:solidFill>
                <a:schemeClr val="bg1"/>
              </a:solidFill>
              <a:latin typeface="Corbel" pitchFamily="34" charset="0"/>
            </a:endParaRPr>
          </a:p>
          <a:p>
            <a:pPr algn="ctr"/>
            <a:r>
              <a:rPr lang="en-US">
                <a:solidFill>
                  <a:schemeClr val="bg1"/>
                </a:solidFill>
                <a:latin typeface="Corbel" pitchFamily="34" charset="0"/>
              </a:rPr>
              <a:t>M</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A</a:t>
            </a:r>
          </a:p>
        </p:txBody>
      </p:sp>
    </p:spTree>
  </p:cSld>
  <p:clrMapOvr>
    <a:masterClrMapping/>
  </p:clrMapOvr>
  <p:transition>
    <p:strips dir="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762"/>
            <a:ext cx="7848600" cy="1697037"/>
          </a:xfrm>
        </p:spPr>
        <p:txBody>
          <a:bodyPr>
            <a:normAutofit/>
          </a:bodyPr>
          <a:lstStyle/>
          <a:p>
            <a:pPr algn="ctr"/>
            <a:r>
              <a:rPr lang="en-US" dirty="0" smtClean="0">
                <a:latin typeface="Algerian" pitchFamily="82" charset="0"/>
              </a:rPr>
              <a:t>Sleep  condition  of the  doctors  who  attended</a:t>
            </a:r>
            <a:endParaRPr lang="en-US" dirty="0">
              <a:latin typeface="Algerian" pitchFamily="82" charset="0"/>
            </a:endParaRPr>
          </a:p>
        </p:txBody>
      </p:sp>
      <p:sp>
        <p:nvSpPr>
          <p:cNvPr id="3" name="Content Placeholder 2"/>
          <p:cNvSpPr>
            <a:spLocks noGrp="1"/>
          </p:cNvSpPr>
          <p:nvPr>
            <p:ph idx="1"/>
          </p:nvPr>
        </p:nvSpPr>
        <p:spPr>
          <a:xfrm>
            <a:off x="914400" y="2743200"/>
            <a:ext cx="7772400" cy="3613150"/>
          </a:xfrm>
        </p:spPr>
        <p:txBody>
          <a:bodyPr/>
          <a:lstStyle/>
          <a:p>
            <a:r>
              <a:rPr lang="en-US" sz="4400" dirty="0" smtClean="0"/>
              <a:t>Among the total 265 doctors-</a:t>
            </a:r>
          </a:p>
          <a:p>
            <a:pPr lvl="1"/>
            <a:r>
              <a:rPr lang="en-US" sz="4000" dirty="0" smtClean="0"/>
              <a:t>Good sleeper- 63    (24%)</a:t>
            </a:r>
          </a:p>
          <a:p>
            <a:pPr lvl="1"/>
            <a:r>
              <a:rPr lang="en-US" sz="4000" dirty="0" smtClean="0"/>
              <a:t>Sleep debt- 199       (75%)</a:t>
            </a:r>
          </a:p>
          <a:p>
            <a:pPr lvl="1"/>
            <a:r>
              <a:rPr lang="en-US" sz="4000" dirty="0" smtClean="0"/>
              <a:t>Exhausted- 3              (1%)</a:t>
            </a:r>
            <a:endParaRPr lang="en-US" sz="4000" dirty="0"/>
          </a:p>
        </p:txBody>
      </p:sp>
      <p:sp>
        <p:nvSpPr>
          <p:cNvPr id="4" name="Rectangle 3"/>
          <p:cNvSpPr/>
          <p:nvPr/>
        </p:nvSpPr>
        <p:spPr>
          <a:xfrm>
            <a:off x="0" y="0"/>
            <a:ext cx="381000" cy="6858000"/>
          </a:xfrm>
          <a:prstGeom prst="rect">
            <a:avLst/>
          </a:prstGeom>
          <a:gradFill flip="none" rotWithShape="1">
            <a:gsLst>
              <a:gs pos="0">
                <a:schemeClr val="bg1"/>
              </a:gs>
              <a:gs pos="50000">
                <a:schemeClr val="accent1">
                  <a:tint val="44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TextBox 6"/>
          <p:cNvSpPr txBox="1">
            <a:spLocks noChangeArrowheads="1"/>
          </p:cNvSpPr>
          <p:nvPr/>
        </p:nvSpPr>
        <p:spPr bwMode="auto">
          <a:xfrm>
            <a:off x="0" y="2611438"/>
            <a:ext cx="381000" cy="4246562"/>
          </a:xfrm>
          <a:prstGeom prst="rect">
            <a:avLst/>
          </a:prstGeom>
          <a:noFill/>
          <a:ln w="9525">
            <a:noFill/>
            <a:miter lim="800000"/>
            <a:headEnd/>
            <a:tailEnd/>
          </a:ln>
        </p:spPr>
        <p:txBody>
          <a:bodyPr>
            <a:spAutoFit/>
          </a:bodyPr>
          <a:lstStyle/>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S</a:t>
            </a:r>
          </a:p>
          <a:p>
            <a:pPr algn="ctr"/>
            <a:endParaRPr lang="en-US">
              <a:solidFill>
                <a:schemeClr val="bg1"/>
              </a:solidFill>
              <a:latin typeface="Corbel" pitchFamily="34" charset="0"/>
            </a:endParaRPr>
          </a:p>
          <a:p>
            <a:pPr algn="ctr"/>
            <a:r>
              <a:rPr lang="en-US">
                <a:solidFill>
                  <a:schemeClr val="bg1"/>
                </a:solidFill>
                <a:latin typeface="Corbel" pitchFamily="34" charset="0"/>
              </a:rPr>
              <a:t>O</a:t>
            </a:r>
          </a:p>
          <a:p>
            <a:pPr algn="ctr"/>
            <a:endParaRPr lang="en-US">
              <a:solidFill>
                <a:schemeClr val="bg1"/>
              </a:solidFill>
              <a:latin typeface="Corbel" pitchFamily="34" charset="0"/>
            </a:endParaRPr>
          </a:p>
          <a:p>
            <a:pPr algn="ctr"/>
            <a:r>
              <a:rPr lang="en-US">
                <a:solidFill>
                  <a:schemeClr val="bg1"/>
                </a:solidFill>
                <a:latin typeface="Corbel" pitchFamily="34" charset="0"/>
              </a:rPr>
              <a:t>M</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A</a:t>
            </a:r>
          </a:p>
        </p:txBody>
      </p:sp>
    </p:spTree>
  </p:cSld>
  <p:clrMapOvr>
    <a:masterClrMapping/>
  </p:clrMapOvr>
  <p:transition>
    <p:strips dir="rd"/>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idx="1"/>
          </p:nvPr>
        </p:nvSpPr>
        <p:spPr>
          <a:xfrm>
            <a:off x="0" y="0"/>
            <a:ext cx="9144000" cy="6172200"/>
          </a:xfrm>
        </p:spPr>
        <p:txBody>
          <a:bodyPr/>
          <a:lstStyle/>
          <a:p>
            <a:r>
              <a:rPr lang="en-US" smtClean="0"/>
              <a:t>Physiological Mechanisms of Sleep and Waking</a:t>
            </a:r>
          </a:p>
          <a:p>
            <a:pPr lvl="1">
              <a:lnSpc>
                <a:spcPct val="80000"/>
              </a:lnSpc>
            </a:pPr>
            <a:r>
              <a:rPr lang="en-US" smtClean="0"/>
              <a:t>Neural Control of Arousal</a:t>
            </a:r>
          </a:p>
          <a:p>
            <a:pPr lvl="1">
              <a:lnSpc>
                <a:spcPct val="80000"/>
              </a:lnSpc>
            </a:pPr>
            <a:endParaRPr lang="en-US" smtClean="0"/>
          </a:p>
          <a:p>
            <a:pPr lvl="1"/>
            <a:r>
              <a:rPr lang="en-US" smtClean="0"/>
              <a:t>Acetylcholine:</a:t>
            </a:r>
            <a:br>
              <a:rPr lang="en-US" smtClean="0"/>
            </a:br>
            <a:endParaRPr lang="en-US" smtClean="0"/>
          </a:p>
          <a:p>
            <a:pPr lvl="2"/>
            <a:r>
              <a:rPr lang="en-US" smtClean="0"/>
              <a:t>One of the most important neurotransmitters involved in arousal.</a:t>
            </a:r>
          </a:p>
          <a:p>
            <a:pPr lvl="2">
              <a:buFontTx/>
              <a:buNone/>
            </a:pPr>
            <a:endParaRPr lang="en-US" smtClean="0"/>
          </a:p>
          <a:p>
            <a:pPr lvl="2"/>
            <a:r>
              <a:rPr lang="en-US" smtClean="0"/>
              <a:t>Two groups of acetylcholinergic neurons located in the pons and basal forebrain, produce activation and cortical desynchrony when they are stimulated</a:t>
            </a:r>
          </a:p>
        </p:txBody>
      </p:sp>
      <p:sp>
        <p:nvSpPr>
          <p:cNvPr id="5" name="Rectangle 4"/>
          <p:cNvSpPr/>
          <p:nvPr/>
        </p:nvSpPr>
        <p:spPr>
          <a:xfrm>
            <a:off x="0" y="0"/>
            <a:ext cx="381000" cy="6858000"/>
          </a:xfrm>
          <a:prstGeom prst="rect">
            <a:avLst/>
          </a:prstGeom>
          <a:gradFill flip="none" rotWithShape="1">
            <a:gsLst>
              <a:gs pos="0">
                <a:schemeClr val="bg1"/>
              </a:gs>
              <a:gs pos="50000">
                <a:schemeClr val="accent1">
                  <a:tint val="44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0964" name="TextBox 5"/>
          <p:cNvSpPr txBox="1">
            <a:spLocks noChangeArrowheads="1"/>
          </p:cNvSpPr>
          <p:nvPr/>
        </p:nvSpPr>
        <p:spPr bwMode="auto">
          <a:xfrm>
            <a:off x="0" y="2611438"/>
            <a:ext cx="381000" cy="4246562"/>
          </a:xfrm>
          <a:prstGeom prst="rect">
            <a:avLst/>
          </a:prstGeom>
          <a:noFill/>
          <a:ln w="9525">
            <a:noFill/>
            <a:miter lim="800000"/>
            <a:headEnd/>
            <a:tailEnd/>
          </a:ln>
        </p:spPr>
        <p:txBody>
          <a:bodyPr>
            <a:spAutoFit/>
          </a:bodyPr>
          <a:lstStyle/>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S</a:t>
            </a:r>
          </a:p>
          <a:p>
            <a:pPr algn="ctr"/>
            <a:endParaRPr lang="en-US">
              <a:solidFill>
                <a:schemeClr val="bg1"/>
              </a:solidFill>
              <a:latin typeface="Corbel" pitchFamily="34" charset="0"/>
            </a:endParaRPr>
          </a:p>
          <a:p>
            <a:pPr algn="ctr"/>
            <a:r>
              <a:rPr lang="en-US">
                <a:solidFill>
                  <a:schemeClr val="bg1"/>
                </a:solidFill>
                <a:latin typeface="Corbel" pitchFamily="34" charset="0"/>
              </a:rPr>
              <a:t>O</a:t>
            </a:r>
          </a:p>
          <a:p>
            <a:pPr algn="ctr"/>
            <a:endParaRPr lang="en-US">
              <a:solidFill>
                <a:schemeClr val="bg1"/>
              </a:solidFill>
              <a:latin typeface="Corbel" pitchFamily="34" charset="0"/>
            </a:endParaRPr>
          </a:p>
          <a:p>
            <a:pPr algn="ctr"/>
            <a:r>
              <a:rPr lang="en-US">
                <a:solidFill>
                  <a:schemeClr val="bg1"/>
                </a:solidFill>
                <a:latin typeface="Corbel" pitchFamily="34" charset="0"/>
              </a:rPr>
              <a:t>M</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A</a:t>
            </a:r>
          </a:p>
        </p:txBody>
      </p:sp>
    </p:spTree>
  </p:cSld>
  <p:clrMapOvr>
    <a:masterClrMapping/>
  </p:clrMapOvr>
  <p:transition>
    <p:strips dir="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idx="1"/>
          </p:nvPr>
        </p:nvSpPr>
        <p:spPr>
          <a:xfrm>
            <a:off x="0" y="0"/>
            <a:ext cx="9144000" cy="6172200"/>
          </a:xfrm>
        </p:spPr>
        <p:txBody>
          <a:bodyPr/>
          <a:lstStyle/>
          <a:p>
            <a:r>
              <a:rPr lang="en-US" smtClean="0"/>
              <a:t>Physiological Mechanisms of Sleep and Waking</a:t>
            </a:r>
          </a:p>
          <a:p>
            <a:pPr lvl="1">
              <a:lnSpc>
                <a:spcPct val="80000"/>
              </a:lnSpc>
            </a:pPr>
            <a:r>
              <a:rPr lang="en-US" smtClean="0"/>
              <a:t>Neural Control of Arousal</a:t>
            </a:r>
          </a:p>
          <a:p>
            <a:pPr lvl="1">
              <a:lnSpc>
                <a:spcPct val="80000"/>
              </a:lnSpc>
            </a:pPr>
            <a:endParaRPr lang="en-US" smtClean="0"/>
          </a:p>
          <a:p>
            <a:pPr lvl="1"/>
            <a:r>
              <a:rPr lang="en-US" smtClean="0"/>
              <a:t>Norepinephrine:</a:t>
            </a:r>
          </a:p>
          <a:p>
            <a:pPr lvl="2"/>
            <a:r>
              <a:rPr lang="en-US" smtClean="0"/>
              <a:t>Catecholamine agonists produce arousal and sleeplessness; effects appear to be mediated by the locus coeruleus in the dorsal pons.</a:t>
            </a:r>
            <a:br>
              <a:rPr lang="en-US" smtClean="0"/>
            </a:br>
            <a:endParaRPr lang="en-US" smtClean="0"/>
          </a:p>
          <a:p>
            <a:pPr lvl="1"/>
            <a:r>
              <a:rPr lang="en-US" smtClean="0"/>
              <a:t>Locus ceoruleus:</a:t>
            </a:r>
          </a:p>
          <a:p>
            <a:pPr lvl="2"/>
            <a:r>
              <a:rPr lang="en-US" smtClean="0"/>
              <a:t>A dark-colored group of noradrenergic cell bodies located in the pons near the rostral end of the floor of the fourth ventricle; involved in arousal and vigilance.</a:t>
            </a:r>
          </a:p>
          <a:p>
            <a:pPr lvl="2"/>
            <a:endParaRPr lang="en-US" smtClean="0"/>
          </a:p>
        </p:txBody>
      </p:sp>
      <p:sp>
        <p:nvSpPr>
          <p:cNvPr id="5" name="Rectangle 4"/>
          <p:cNvSpPr/>
          <p:nvPr/>
        </p:nvSpPr>
        <p:spPr>
          <a:xfrm>
            <a:off x="0" y="0"/>
            <a:ext cx="381000" cy="6858000"/>
          </a:xfrm>
          <a:prstGeom prst="rect">
            <a:avLst/>
          </a:prstGeom>
          <a:gradFill flip="none" rotWithShape="1">
            <a:gsLst>
              <a:gs pos="0">
                <a:schemeClr val="bg1"/>
              </a:gs>
              <a:gs pos="50000">
                <a:schemeClr val="accent1">
                  <a:tint val="44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1988" name="TextBox 5"/>
          <p:cNvSpPr txBox="1">
            <a:spLocks noChangeArrowheads="1"/>
          </p:cNvSpPr>
          <p:nvPr/>
        </p:nvSpPr>
        <p:spPr bwMode="auto">
          <a:xfrm>
            <a:off x="0" y="2611438"/>
            <a:ext cx="381000" cy="4246562"/>
          </a:xfrm>
          <a:prstGeom prst="rect">
            <a:avLst/>
          </a:prstGeom>
          <a:noFill/>
          <a:ln w="9525">
            <a:noFill/>
            <a:miter lim="800000"/>
            <a:headEnd/>
            <a:tailEnd/>
          </a:ln>
        </p:spPr>
        <p:txBody>
          <a:bodyPr>
            <a:spAutoFit/>
          </a:bodyPr>
          <a:lstStyle/>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S</a:t>
            </a:r>
          </a:p>
          <a:p>
            <a:pPr algn="ctr"/>
            <a:endParaRPr lang="en-US">
              <a:solidFill>
                <a:schemeClr val="bg1"/>
              </a:solidFill>
              <a:latin typeface="Corbel" pitchFamily="34" charset="0"/>
            </a:endParaRPr>
          </a:p>
          <a:p>
            <a:pPr algn="ctr"/>
            <a:r>
              <a:rPr lang="en-US">
                <a:solidFill>
                  <a:schemeClr val="bg1"/>
                </a:solidFill>
                <a:latin typeface="Corbel" pitchFamily="34" charset="0"/>
              </a:rPr>
              <a:t>O</a:t>
            </a:r>
          </a:p>
          <a:p>
            <a:pPr algn="ctr"/>
            <a:endParaRPr lang="en-US">
              <a:solidFill>
                <a:schemeClr val="bg1"/>
              </a:solidFill>
              <a:latin typeface="Corbel" pitchFamily="34" charset="0"/>
            </a:endParaRPr>
          </a:p>
          <a:p>
            <a:pPr algn="ctr"/>
            <a:r>
              <a:rPr lang="en-US">
                <a:solidFill>
                  <a:schemeClr val="bg1"/>
                </a:solidFill>
                <a:latin typeface="Corbel" pitchFamily="34" charset="0"/>
              </a:rPr>
              <a:t>M</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A</a:t>
            </a:r>
          </a:p>
        </p:txBody>
      </p:sp>
    </p:spTree>
  </p:cSld>
  <p:clrMapOvr>
    <a:masterClrMapping/>
  </p:clrMapOvr>
  <p:transition>
    <p:strips dir="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3" descr="C8B09F15"/>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strips dir="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3" descr="C8B09F16"/>
          <p:cNvPicPr>
            <a:picLocks noChangeAspect="1" noChangeArrowheads="1"/>
          </p:cNvPicPr>
          <p:nvPr/>
        </p:nvPicPr>
        <p:blipFill>
          <a:blip r:embed="rId2"/>
          <a:srcRect/>
          <a:stretch>
            <a:fillRect/>
          </a:stretch>
        </p:blipFill>
        <p:spPr bwMode="auto">
          <a:xfrm>
            <a:off x="0" y="0"/>
            <a:ext cx="9188450" cy="6858000"/>
          </a:xfrm>
          <a:prstGeom prst="rect">
            <a:avLst/>
          </a:prstGeom>
          <a:noFill/>
          <a:ln w="9525">
            <a:noFill/>
            <a:miter lim="800000"/>
            <a:headEnd/>
            <a:tailEnd/>
          </a:ln>
        </p:spPr>
      </p:pic>
    </p:spTree>
  </p:cSld>
  <p:clrMapOvr>
    <a:masterClrMapping/>
  </p:clrMapOvr>
  <p:transition>
    <p:strips dir="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3" descr="C8B09F21"/>
          <p:cNvPicPr>
            <a:picLocks noChangeAspect="1" noChangeArrowheads="1"/>
          </p:cNvPicPr>
          <p:nvPr/>
        </p:nvPicPr>
        <p:blipFill>
          <a:blip r:embed="rId2"/>
          <a:srcRect/>
          <a:stretch>
            <a:fillRect/>
          </a:stretch>
        </p:blipFill>
        <p:spPr bwMode="auto">
          <a:xfrm>
            <a:off x="0" y="0"/>
            <a:ext cx="9144000" cy="6884988"/>
          </a:xfrm>
          <a:prstGeom prst="rect">
            <a:avLst/>
          </a:prstGeom>
          <a:noFill/>
          <a:ln w="9525">
            <a:noFill/>
            <a:miter lim="800000"/>
            <a:headEnd/>
            <a:tailEnd/>
          </a:ln>
        </p:spPr>
      </p:pic>
      <p:sp>
        <p:nvSpPr>
          <p:cNvPr id="45059" name="Text Box 4"/>
          <p:cNvSpPr txBox="1">
            <a:spLocks noChangeArrowheads="1"/>
          </p:cNvSpPr>
          <p:nvPr/>
        </p:nvSpPr>
        <p:spPr bwMode="auto">
          <a:xfrm>
            <a:off x="5022850" y="6445250"/>
            <a:ext cx="4114800" cy="336550"/>
          </a:xfrm>
          <a:prstGeom prst="rect">
            <a:avLst/>
          </a:prstGeom>
          <a:noFill/>
          <a:ln w="9525">
            <a:noFill/>
            <a:miter lim="800000"/>
            <a:headEnd/>
            <a:tailEnd/>
          </a:ln>
        </p:spPr>
        <p:txBody>
          <a:bodyPr>
            <a:spAutoFit/>
          </a:bodyPr>
          <a:lstStyle/>
          <a:p>
            <a:pPr algn="r">
              <a:spcBef>
                <a:spcPct val="50000"/>
              </a:spcBef>
            </a:pPr>
            <a:r>
              <a:rPr lang="en-US" sz="1600"/>
              <a:t>Copyright © 2004 Allyn and Bacon</a:t>
            </a:r>
          </a:p>
        </p:txBody>
      </p:sp>
    </p:spTree>
  </p:cSld>
  <p:clrMapOvr>
    <a:masterClrMapping/>
  </p:clrMapOvr>
  <p:transition>
    <p:strips dir="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2">
            <a:lum bright="-12000" contrast="24000"/>
          </a:blip>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strips dir="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4"/>
          <p:cNvSpPr>
            <a:spLocks noGrp="1" noChangeArrowheads="1"/>
          </p:cNvSpPr>
          <p:nvPr>
            <p:ph type="title"/>
          </p:nvPr>
        </p:nvSpPr>
        <p:spPr>
          <a:xfrm>
            <a:off x="914400" y="569913"/>
            <a:ext cx="7543800" cy="1143000"/>
          </a:xfrm>
        </p:spPr>
        <p:txBody>
          <a:bodyPr>
            <a:normAutofit/>
          </a:bodyPr>
          <a:lstStyle/>
          <a:p>
            <a:pPr algn="ctr" fontAlgn="auto">
              <a:spcAft>
                <a:spcPts val="0"/>
              </a:spcAft>
              <a:defRPr/>
            </a:pPr>
            <a:r>
              <a:rPr lang="en-US" sz="3600" dirty="0" smtClean="0">
                <a:solidFill>
                  <a:schemeClr val="tx2">
                    <a:satMod val="200000"/>
                  </a:schemeClr>
                </a:solidFill>
                <a:latin typeface="Algerian" pitchFamily="82" charset="0"/>
              </a:rPr>
              <a:t>Sleep disorders</a:t>
            </a:r>
            <a:endParaRPr lang="en-US" sz="3600" dirty="0" smtClean="0">
              <a:solidFill>
                <a:srgbClr val="FD1503"/>
              </a:solidFill>
              <a:latin typeface="Algerian" pitchFamily="82" charset="0"/>
            </a:endParaRPr>
          </a:p>
        </p:txBody>
      </p:sp>
      <p:sp>
        <p:nvSpPr>
          <p:cNvPr id="47107" name="Rectangle 5"/>
          <p:cNvSpPr>
            <a:spLocks noGrp="1" noChangeArrowheads="1"/>
          </p:cNvSpPr>
          <p:nvPr>
            <p:ph idx="1"/>
          </p:nvPr>
        </p:nvSpPr>
        <p:spPr>
          <a:xfrm>
            <a:off x="957263" y="1887538"/>
            <a:ext cx="7761287" cy="4572000"/>
          </a:xfrm>
        </p:spPr>
        <p:txBody>
          <a:bodyPr/>
          <a:lstStyle/>
          <a:p>
            <a:pPr marL="571500" indent="-571500">
              <a:buFontTx/>
              <a:buAutoNum type="arabicPeriod"/>
            </a:pPr>
            <a:r>
              <a:rPr lang="en-US" smtClean="0">
                <a:solidFill>
                  <a:srgbClr val="FF0000"/>
                </a:solidFill>
              </a:rPr>
              <a:t>Insomnia</a:t>
            </a:r>
            <a:r>
              <a:rPr lang="en-US" smtClean="0"/>
              <a:t>.</a:t>
            </a:r>
          </a:p>
          <a:p>
            <a:pPr marL="571500" indent="-571500">
              <a:buFontTx/>
              <a:buAutoNum type="arabicPeriod"/>
            </a:pPr>
            <a:r>
              <a:rPr lang="en-US" smtClean="0"/>
              <a:t>Sleep Related Breathing Disorders.</a:t>
            </a:r>
          </a:p>
          <a:p>
            <a:pPr marL="571500" indent="-571500">
              <a:buFontTx/>
              <a:buAutoNum type="arabicPeriod"/>
            </a:pPr>
            <a:r>
              <a:rPr lang="en-US" smtClean="0"/>
              <a:t>Hypersomnia.</a:t>
            </a:r>
          </a:p>
          <a:p>
            <a:pPr marL="571500" indent="-571500">
              <a:buFontTx/>
              <a:buAutoNum type="arabicPeriod"/>
            </a:pPr>
            <a:r>
              <a:rPr lang="en-US" smtClean="0"/>
              <a:t>Cicadian Rhythm Sleep Disorder.</a:t>
            </a:r>
          </a:p>
          <a:p>
            <a:pPr marL="571500" indent="-571500">
              <a:buFontTx/>
              <a:buAutoNum type="arabicPeriod"/>
            </a:pPr>
            <a:r>
              <a:rPr lang="en-US" smtClean="0"/>
              <a:t>Parasomnia.</a:t>
            </a:r>
          </a:p>
          <a:p>
            <a:pPr marL="571500" indent="-571500">
              <a:buFontTx/>
              <a:buAutoNum type="arabicPeriod"/>
            </a:pPr>
            <a:r>
              <a:rPr lang="en-US" smtClean="0"/>
              <a:t>Sleep related Movement Disorder.</a:t>
            </a:r>
          </a:p>
        </p:txBody>
      </p:sp>
      <p:sp>
        <p:nvSpPr>
          <p:cNvPr id="6" name="Rectangle 5"/>
          <p:cNvSpPr/>
          <p:nvPr/>
        </p:nvSpPr>
        <p:spPr>
          <a:xfrm>
            <a:off x="0" y="0"/>
            <a:ext cx="381000" cy="6858000"/>
          </a:xfrm>
          <a:prstGeom prst="rect">
            <a:avLst/>
          </a:prstGeom>
          <a:gradFill flip="none" rotWithShape="1">
            <a:gsLst>
              <a:gs pos="0">
                <a:schemeClr val="bg1"/>
              </a:gs>
              <a:gs pos="50000">
                <a:schemeClr val="accent1">
                  <a:tint val="44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7109" name="TextBox 6"/>
          <p:cNvSpPr txBox="1">
            <a:spLocks noChangeArrowheads="1"/>
          </p:cNvSpPr>
          <p:nvPr/>
        </p:nvSpPr>
        <p:spPr bwMode="auto">
          <a:xfrm>
            <a:off x="0" y="2611438"/>
            <a:ext cx="381000" cy="4246562"/>
          </a:xfrm>
          <a:prstGeom prst="rect">
            <a:avLst/>
          </a:prstGeom>
          <a:noFill/>
          <a:ln w="9525">
            <a:noFill/>
            <a:miter lim="800000"/>
            <a:headEnd/>
            <a:tailEnd/>
          </a:ln>
        </p:spPr>
        <p:txBody>
          <a:bodyPr>
            <a:spAutoFit/>
          </a:bodyPr>
          <a:lstStyle/>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S</a:t>
            </a:r>
          </a:p>
          <a:p>
            <a:pPr algn="ctr"/>
            <a:endParaRPr lang="en-US">
              <a:solidFill>
                <a:schemeClr val="bg1"/>
              </a:solidFill>
              <a:latin typeface="Corbel" pitchFamily="34" charset="0"/>
            </a:endParaRPr>
          </a:p>
          <a:p>
            <a:pPr algn="ctr"/>
            <a:r>
              <a:rPr lang="en-US">
                <a:solidFill>
                  <a:schemeClr val="bg1"/>
                </a:solidFill>
                <a:latin typeface="Corbel" pitchFamily="34" charset="0"/>
              </a:rPr>
              <a:t>O</a:t>
            </a:r>
          </a:p>
          <a:p>
            <a:pPr algn="ctr"/>
            <a:endParaRPr lang="en-US">
              <a:solidFill>
                <a:schemeClr val="bg1"/>
              </a:solidFill>
              <a:latin typeface="Corbel" pitchFamily="34" charset="0"/>
            </a:endParaRPr>
          </a:p>
          <a:p>
            <a:pPr algn="ctr"/>
            <a:r>
              <a:rPr lang="en-US">
                <a:solidFill>
                  <a:schemeClr val="bg1"/>
                </a:solidFill>
                <a:latin typeface="Corbel" pitchFamily="34" charset="0"/>
              </a:rPr>
              <a:t>M</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A</a:t>
            </a:r>
          </a:p>
        </p:txBody>
      </p:sp>
    </p:spTree>
  </p:cSld>
  <p:clrMapOvr>
    <a:masterClrMapping/>
  </p:clrMapOvr>
  <p:transition>
    <p:strips dir="r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Grp="1" noChangeArrowheads="1"/>
          </p:cNvSpPr>
          <p:nvPr>
            <p:ph idx="1"/>
          </p:nvPr>
        </p:nvSpPr>
        <p:spPr>
          <a:xfrm>
            <a:off x="838200" y="1143000"/>
            <a:ext cx="7848600" cy="4953000"/>
          </a:xfrm>
        </p:spPr>
        <p:txBody>
          <a:bodyPr/>
          <a:lstStyle/>
          <a:p>
            <a:r>
              <a:rPr lang="en-US" sz="2800" smtClean="0">
                <a:latin typeface="Arial" pitchFamily="34" charset="0"/>
              </a:rPr>
              <a:t> Insomnia is defined as difficulty with the initiation, maintenance, duration, or quality of sleep that results in the impairment of daytime functioning, despite adequate opportunity and circumstances for sleep.</a:t>
            </a:r>
          </a:p>
          <a:p>
            <a:r>
              <a:rPr lang="en-US" sz="2800" smtClean="0"/>
              <a:t>Patient’s subjective dissatisfaction with the </a:t>
            </a:r>
            <a:r>
              <a:rPr lang="en-US" sz="2800" smtClean="0">
                <a:latin typeface="Arial" pitchFamily="34" charset="0"/>
              </a:rPr>
              <a:t>sleep quality and quantity</a:t>
            </a:r>
          </a:p>
          <a:p>
            <a:endParaRPr lang="en-US" sz="2800" smtClean="0">
              <a:latin typeface="Arial" pitchFamily="34" charset="0"/>
            </a:endParaRPr>
          </a:p>
        </p:txBody>
      </p:sp>
      <p:sp>
        <p:nvSpPr>
          <p:cNvPr id="5" name="Rectangle 4"/>
          <p:cNvSpPr/>
          <p:nvPr/>
        </p:nvSpPr>
        <p:spPr>
          <a:xfrm>
            <a:off x="1600200" y="381000"/>
            <a:ext cx="6248400" cy="609600"/>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en-US" sz="4000" dirty="0">
                <a:solidFill>
                  <a:schemeClr val="tx1"/>
                </a:solidFill>
                <a:latin typeface="Algerian" pitchFamily="82" charset="0"/>
              </a:rPr>
              <a:t>Insomnia</a:t>
            </a:r>
            <a:endParaRPr lang="en-US" dirty="0">
              <a:solidFill>
                <a:schemeClr val="tx1"/>
              </a:solidFill>
              <a:latin typeface="Algerian" pitchFamily="82" charset="0"/>
            </a:endParaRPr>
          </a:p>
        </p:txBody>
      </p:sp>
      <p:sp>
        <p:nvSpPr>
          <p:cNvPr id="6" name="Rectangle 5"/>
          <p:cNvSpPr/>
          <p:nvPr/>
        </p:nvSpPr>
        <p:spPr>
          <a:xfrm>
            <a:off x="0" y="0"/>
            <a:ext cx="381000" cy="6858000"/>
          </a:xfrm>
          <a:prstGeom prst="rect">
            <a:avLst/>
          </a:prstGeom>
          <a:gradFill flip="none" rotWithShape="1">
            <a:gsLst>
              <a:gs pos="0">
                <a:schemeClr val="bg1"/>
              </a:gs>
              <a:gs pos="50000">
                <a:schemeClr val="accent1">
                  <a:tint val="44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8133" name="TextBox 6"/>
          <p:cNvSpPr txBox="1">
            <a:spLocks noChangeArrowheads="1"/>
          </p:cNvSpPr>
          <p:nvPr/>
        </p:nvSpPr>
        <p:spPr bwMode="auto">
          <a:xfrm>
            <a:off x="0" y="2611438"/>
            <a:ext cx="381000" cy="4246562"/>
          </a:xfrm>
          <a:prstGeom prst="rect">
            <a:avLst/>
          </a:prstGeom>
          <a:noFill/>
          <a:ln w="9525">
            <a:noFill/>
            <a:miter lim="800000"/>
            <a:headEnd/>
            <a:tailEnd/>
          </a:ln>
        </p:spPr>
        <p:txBody>
          <a:bodyPr>
            <a:spAutoFit/>
          </a:bodyPr>
          <a:lstStyle/>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S</a:t>
            </a:r>
          </a:p>
          <a:p>
            <a:pPr algn="ctr"/>
            <a:endParaRPr lang="en-US">
              <a:solidFill>
                <a:schemeClr val="bg1"/>
              </a:solidFill>
              <a:latin typeface="Corbel" pitchFamily="34" charset="0"/>
            </a:endParaRPr>
          </a:p>
          <a:p>
            <a:pPr algn="ctr"/>
            <a:r>
              <a:rPr lang="en-US">
                <a:solidFill>
                  <a:schemeClr val="bg1"/>
                </a:solidFill>
                <a:latin typeface="Corbel" pitchFamily="34" charset="0"/>
              </a:rPr>
              <a:t>O</a:t>
            </a:r>
          </a:p>
          <a:p>
            <a:pPr algn="ctr"/>
            <a:endParaRPr lang="en-US">
              <a:solidFill>
                <a:schemeClr val="bg1"/>
              </a:solidFill>
              <a:latin typeface="Corbel" pitchFamily="34" charset="0"/>
            </a:endParaRPr>
          </a:p>
          <a:p>
            <a:pPr algn="ctr"/>
            <a:r>
              <a:rPr lang="en-US">
                <a:solidFill>
                  <a:schemeClr val="bg1"/>
                </a:solidFill>
                <a:latin typeface="Corbel" pitchFamily="34" charset="0"/>
              </a:rPr>
              <a:t>M</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A</a:t>
            </a:r>
          </a:p>
        </p:txBody>
      </p:sp>
    </p:spTree>
  </p:cSld>
  <p:clrMapOvr>
    <a:masterClrMapping/>
  </p:clrMapOvr>
  <p:transition>
    <p:strips dir="r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ChangeArrowheads="1"/>
          </p:cNvSpPr>
          <p:nvPr>
            <p:ph type="title"/>
          </p:nvPr>
        </p:nvSpPr>
        <p:spPr/>
        <p:txBody>
          <a:bodyPr/>
          <a:lstStyle/>
          <a:p>
            <a:pPr algn="ctr" fontAlgn="auto">
              <a:spcAft>
                <a:spcPts val="0"/>
              </a:spcAft>
              <a:defRPr/>
            </a:pPr>
            <a:r>
              <a:rPr lang="en-US" sz="3200" dirty="0">
                <a:solidFill>
                  <a:schemeClr val="tx2">
                    <a:satMod val="200000"/>
                  </a:schemeClr>
                </a:solidFill>
                <a:latin typeface="Algerian" pitchFamily="82" charset="0"/>
              </a:rPr>
              <a:t>Insomnia Definition</a:t>
            </a:r>
            <a:br>
              <a:rPr lang="en-US" sz="3200" dirty="0">
                <a:solidFill>
                  <a:schemeClr val="tx2">
                    <a:satMod val="200000"/>
                  </a:schemeClr>
                </a:solidFill>
                <a:latin typeface="Algerian" pitchFamily="82" charset="0"/>
              </a:rPr>
            </a:br>
            <a:r>
              <a:rPr lang="en-US" sz="2400" dirty="0">
                <a:solidFill>
                  <a:schemeClr val="tx2">
                    <a:satMod val="200000"/>
                  </a:schemeClr>
                </a:solidFill>
                <a:latin typeface="Algerian" pitchFamily="82" charset="0"/>
              </a:rPr>
              <a:t>(Research Diagnostic Criteria)</a:t>
            </a:r>
          </a:p>
        </p:txBody>
      </p:sp>
      <p:sp>
        <p:nvSpPr>
          <p:cNvPr id="287747" name="Rectangle 3"/>
          <p:cNvSpPr>
            <a:spLocks noGrp="1" noChangeArrowheads="1"/>
          </p:cNvSpPr>
          <p:nvPr>
            <p:ph idx="1"/>
          </p:nvPr>
        </p:nvSpPr>
        <p:spPr>
          <a:xfrm>
            <a:off x="1057275" y="2205038"/>
            <a:ext cx="7629525" cy="3890962"/>
          </a:xfrm>
        </p:spPr>
        <p:txBody>
          <a:bodyPr>
            <a:normAutofit fontScale="85000" lnSpcReduction="10000"/>
          </a:bodyPr>
          <a:lstStyle/>
          <a:p>
            <a:pPr marL="381000" indent="-381000" fontAlgn="auto">
              <a:spcAft>
                <a:spcPts val="0"/>
              </a:spcAft>
              <a:buSzTx/>
              <a:buFont typeface="Wingdings" pitchFamily="2" charset="2"/>
              <a:buAutoNum type="alphaUcPeriod"/>
              <a:defRPr/>
            </a:pPr>
            <a:r>
              <a:rPr lang="en-US" dirty="0"/>
              <a:t>The individual reports one or more of the following </a:t>
            </a:r>
            <a:br>
              <a:rPr lang="en-US" dirty="0"/>
            </a:br>
            <a:r>
              <a:rPr lang="en-US" dirty="0"/>
              <a:t>sleep-related complaints:</a:t>
            </a:r>
          </a:p>
          <a:p>
            <a:pPr marL="800100" lvl="1" indent="-342900" fontAlgn="auto">
              <a:spcAft>
                <a:spcPts val="0"/>
              </a:spcAft>
              <a:buFont typeface="Arial" charset="0"/>
              <a:buAutoNum type="arabicPeriod"/>
              <a:defRPr/>
            </a:pPr>
            <a:r>
              <a:rPr lang="en-US" dirty="0"/>
              <a:t>Difficulty initiating sleep</a:t>
            </a:r>
          </a:p>
          <a:p>
            <a:pPr marL="800100" lvl="1" indent="-342900" fontAlgn="auto">
              <a:spcAft>
                <a:spcPts val="0"/>
              </a:spcAft>
              <a:buFont typeface="Arial" charset="0"/>
              <a:buAutoNum type="arabicPeriod"/>
              <a:defRPr/>
            </a:pPr>
            <a:r>
              <a:rPr lang="en-US" dirty="0"/>
              <a:t>Difficulty maintaining sleep</a:t>
            </a:r>
          </a:p>
          <a:p>
            <a:pPr marL="800100" lvl="1" indent="-342900" fontAlgn="auto">
              <a:spcAft>
                <a:spcPts val="0"/>
              </a:spcAft>
              <a:buFont typeface="Arial" charset="0"/>
              <a:buAutoNum type="arabicPeriod"/>
              <a:defRPr/>
            </a:pPr>
            <a:r>
              <a:rPr lang="en-US" dirty="0"/>
              <a:t>Waking up too early, or </a:t>
            </a:r>
          </a:p>
          <a:p>
            <a:pPr marL="800100" lvl="1" indent="-342900" fontAlgn="auto">
              <a:spcAft>
                <a:spcPts val="0"/>
              </a:spcAft>
              <a:buFont typeface="Arial" charset="0"/>
              <a:buAutoNum type="arabicPeriod"/>
              <a:defRPr/>
            </a:pPr>
            <a:r>
              <a:rPr lang="en-US" dirty="0"/>
              <a:t>Sleep that is chronically </a:t>
            </a:r>
            <a:r>
              <a:rPr lang="en-US" dirty="0" err="1"/>
              <a:t>nonrestorative</a:t>
            </a:r>
            <a:r>
              <a:rPr lang="en-US" dirty="0"/>
              <a:t> or poor in </a:t>
            </a:r>
            <a:r>
              <a:rPr lang="en-US" dirty="0" smtClean="0"/>
              <a:t>quality</a:t>
            </a:r>
          </a:p>
          <a:p>
            <a:pPr marL="800100" lvl="1" indent="-342900" fontAlgn="auto">
              <a:spcAft>
                <a:spcPts val="0"/>
              </a:spcAft>
              <a:buFont typeface="Wingdings"/>
              <a:buNone/>
              <a:defRPr/>
            </a:pPr>
            <a:endParaRPr lang="en-US" dirty="0"/>
          </a:p>
          <a:p>
            <a:pPr marL="381000" indent="-381000" fontAlgn="auto">
              <a:spcAft>
                <a:spcPts val="0"/>
              </a:spcAft>
              <a:buSzTx/>
              <a:buFont typeface="Wingdings" pitchFamily="2" charset="2"/>
              <a:buAutoNum type="alphaUcPeriod"/>
              <a:defRPr/>
            </a:pPr>
            <a:r>
              <a:rPr lang="en-US" dirty="0"/>
              <a:t>The above sleep difficulty occurs despite adequate opportunity and circumstances for sleep</a:t>
            </a:r>
          </a:p>
        </p:txBody>
      </p:sp>
      <p:sp>
        <p:nvSpPr>
          <p:cNvPr id="49156" name="Rectangle 4"/>
          <p:cNvSpPr>
            <a:spLocks noChangeArrowheads="1"/>
          </p:cNvSpPr>
          <p:nvPr/>
        </p:nvSpPr>
        <p:spPr bwMode="auto">
          <a:xfrm>
            <a:off x="460375" y="6588125"/>
            <a:ext cx="7088188" cy="136525"/>
          </a:xfrm>
          <a:prstGeom prst="rect">
            <a:avLst/>
          </a:prstGeom>
          <a:noFill/>
          <a:ln w="9525" algn="ctr">
            <a:noFill/>
            <a:miter lim="800000"/>
            <a:headEnd/>
            <a:tailEnd/>
          </a:ln>
        </p:spPr>
        <p:txBody>
          <a:bodyPr lIns="0" tIns="0" rIns="0" bIns="0" anchor="b">
            <a:spAutoFit/>
          </a:bodyPr>
          <a:lstStyle/>
          <a:p>
            <a:pPr defTabSz="1033463">
              <a:lnSpc>
                <a:spcPct val="90000"/>
              </a:lnSpc>
              <a:spcBef>
                <a:spcPct val="20000"/>
              </a:spcBef>
            </a:pPr>
            <a:r>
              <a:rPr lang="en-US" sz="1000">
                <a:latin typeface="Corbel" pitchFamily="34" charset="0"/>
              </a:rPr>
              <a:t>Edinger JD et al. </a:t>
            </a:r>
            <a:r>
              <a:rPr lang="en-US" sz="1000" i="1">
                <a:latin typeface="Corbel" pitchFamily="34" charset="0"/>
              </a:rPr>
              <a:t>Sleep</a:t>
            </a:r>
            <a:r>
              <a:rPr lang="en-US" sz="1000">
                <a:latin typeface="Corbel" pitchFamily="34" charset="0"/>
              </a:rPr>
              <a:t>. 2004;27:1567-1596.</a:t>
            </a:r>
          </a:p>
        </p:txBody>
      </p:sp>
      <p:sp>
        <p:nvSpPr>
          <p:cNvPr id="6" name="Rectangle 5"/>
          <p:cNvSpPr/>
          <p:nvPr/>
        </p:nvSpPr>
        <p:spPr>
          <a:xfrm>
            <a:off x="0" y="0"/>
            <a:ext cx="381000" cy="6858000"/>
          </a:xfrm>
          <a:prstGeom prst="rect">
            <a:avLst/>
          </a:prstGeom>
          <a:gradFill flip="none" rotWithShape="1">
            <a:gsLst>
              <a:gs pos="0">
                <a:schemeClr val="bg1"/>
              </a:gs>
              <a:gs pos="50000">
                <a:schemeClr val="accent1">
                  <a:tint val="44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9158" name="TextBox 6"/>
          <p:cNvSpPr txBox="1">
            <a:spLocks noChangeArrowheads="1"/>
          </p:cNvSpPr>
          <p:nvPr/>
        </p:nvSpPr>
        <p:spPr bwMode="auto">
          <a:xfrm>
            <a:off x="0" y="2611438"/>
            <a:ext cx="381000" cy="4246562"/>
          </a:xfrm>
          <a:prstGeom prst="rect">
            <a:avLst/>
          </a:prstGeom>
          <a:noFill/>
          <a:ln w="9525">
            <a:noFill/>
            <a:miter lim="800000"/>
            <a:headEnd/>
            <a:tailEnd/>
          </a:ln>
        </p:spPr>
        <p:txBody>
          <a:bodyPr>
            <a:spAutoFit/>
          </a:bodyPr>
          <a:lstStyle/>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S</a:t>
            </a:r>
          </a:p>
          <a:p>
            <a:pPr algn="ctr"/>
            <a:endParaRPr lang="en-US">
              <a:solidFill>
                <a:schemeClr val="bg1"/>
              </a:solidFill>
              <a:latin typeface="Corbel" pitchFamily="34" charset="0"/>
            </a:endParaRPr>
          </a:p>
          <a:p>
            <a:pPr algn="ctr"/>
            <a:r>
              <a:rPr lang="en-US">
                <a:solidFill>
                  <a:schemeClr val="bg1"/>
                </a:solidFill>
                <a:latin typeface="Corbel" pitchFamily="34" charset="0"/>
              </a:rPr>
              <a:t>O</a:t>
            </a:r>
          </a:p>
          <a:p>
            <a:pPr algn="ctr"/>
            <a:endParaRPr lang="en-US">
              <a:solidFill>
                <a:schemeClr val="bg1"/>
              </a:solidFill>
              <a:latin typeface="Corbel" pitchFamily="34" charset="0"/>
            </a:endParaRPr>
          </a:p>
          <a:p>
            <a:pPr algn="ctr"/>
            <a:r>
              <a:rPr lang="en-US">
                <a:solidFill>
                  <a:schemeClr val="bg1"/>
                </a:solidFill>
                <a:latin typeface="Corbel" pitchFamily="34" charset="0"/>
              </a:rPr>
              <a:t>M</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A</a:t>
            </a:r>
          </a:p>
        </p:txBody>
      </p:sp>
    </p:spTree>
  </p:cSld>
  <p:clrMapOvr>
    <a:masterClrMapping/>
  </p:clrMapOvr>
  <p:transition advClick="0">
    <p:strips dir="r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8" name="Rectangle 6"/>
          <p:cNvSpPr>
            <a:spLocks noGrp="1" noChangeArrowheads="1"/>
          </p:cNvSpPr>
          <p:nvPr>
            <p:ph type="title"/>
          </p:nvPr>
        </p:nvSpPr>
        <p:spPr/>
        <p:txBody>
          <a:bodyPr/>
          <a:lstStyle/>
          <a:p>
            <a:pPr algn="ctr" fontAlgn="auto">
              <a:spcAft>
                <a:spcPts val="0"/>
              </a:spcAft>
              <a:defRPr/>
            </a:pPr>
            <a:r>
              <a:rPr lang="en-US" sz="3200" dirty="0">
                <a:solidFill>
                  <a:schemeClr val="tx2">
                    <a:satMod val="200000"/>
                  </a:schemeClr>
                </a:solidFill>
                <a:latin typeface="Algerian" pitchFamily="82" charset="0"/>
              </a:rPr>
              <a:t>Insomnia Definition</a:t>
            </a:r>
            <a:br>
              <a:rPr lang="en-US" sz="3200" dirty="0">
                <a:solidFill>
                  <a:schemeClr val="tx2">
                    <a:satMod val="200000"/>
                  </a:schemeClr>
                </a:solidFill>
                <a:latin typeface="Algerian" pitchFamily="82" charset="0"/>
              </a:rPr>
            </a:br>
            <a:r>
              <a:rPr lang="en-US" sz="2400" dirty="0">
                <a:solidFill>
                  <a:schemeClr val="tx2">
                    <a:satMod val="200000"/>
                  </a:schemeClr>
                </a:solidFill>
                <a:latin typeface="Algerian" pitchFamily="82" charset="0"/>
              </a:rPr>
              <a:t>(Research Diagnostic Criteria)</a:t>
            </a:r>
          </a:p>
        </p:txBody>
      </p:sp>
      <p:sp>
        <p:nvSpPr>
          <p:cNvPr id="289795" name="Rectangle 3"/>
          <p:cNvSpPr>
            <a:spLocks noGrp="1" noChangeArrowheads="1"/>
          </p:cNvSpPr>
          <p:nvPr>
            <p:ph idx="1"/>
          </p:nvPr>
        </p:nvSpPr>
        <p:spPr>
          <a:xfrm>
            <a:off x="854075" y="1776413"/>
            <a:ext cx="8051800" cy="3887787"/>
          </a:xfrm>
        </p:spPr>
        <p:txBody>
          <a:bodyPr>
            <a:normAutofit fontScale="77500" lnSpcReduction="20000"/>
          </a:bodyPr>
          <a:lstStyle/>
          <a:p>
            <a:pPr marL="381000" indent="-381000" fontAlgn="auto">
              <a:spcAft>
                <a:spcPts val="0"/>
              </a:spcAft>
              <a:buSzTx/>
              <a:buFont typeface="Wingdings" pitchFamily="2" charset="2"/>
              <a:buAutoNum type="alphaUcPeriod" startAt="3"/>
              <a:defRPr/>
            </a:pPr>
            <a:r>
              <a:rPr lang="en-US"/>
              <a:t>At least one of the following forms of daytime impairment </a:t>
            </a:r>
            <a:br>
              <a:rPr lang="en-US"/>
            </a:br>
            <a:r>
              <a:rPr lang="en-US"/>
              <a:t>related to the nighttime sleep difficulty is reported by </a:t>
            </a:r>
            <a:br>
              <a:rPr lang="en-US"/>
            </a:br>
            <a:r>
              <a:rPr lang="en-US"/>
              <a:t>the individual:</a:t>
            </a:r>
          </a:p>
          <a:p>
            <a:pPr marL="800100" lvl="1" indent="-342900" fontAlgn="auto">
              <a:spcAft>
                <a:spcPts val="0"/>
              </a:spcAft>
              <a:buFont typeface="Arial" charset="0"/>
              <a:buAutoNum type="arabicPeriod"/>
              <a:defRPr/>
            </a:pPr>
            <a:r>
              <a:rPr lang="en-US"/>
              <a:t>Fatigue/malaise</a:t>
            </a:r>
          </a:p>
          <a:p>
            <a:pPr marL="800100" lvl="1" indent="-342900" fontAlgn="auto">
              <a:spcAft>
                <a:spcPts val="0"/>
              </a:spcAft>
              <a:buFont typeface="Arial" charset="0"/>
              <a:buAutoNum type="arabicPeriod"/>
              <a:defRPr/>
            </a:pPr>
            <a:r>
              <a:rPr lang="en-US"/>
              <a:t>Attention, concentration, or memory impairment</a:t>
            </a:r>
          </a:p>
          <a:p>
            <a:pPr marL="800100" lvl="1" indent="-342900" fontAlgn="auto">
              <a:spcAft>
                <a:spcPts val="0"/>
              </a:spcAft>
              <a:buFont typeface="Arial" charset="0"/>
              <a:buAutoNum type="arabicPeriod"/>
              <a:defRPr/>
            </a:pPr>
            <a:r>
              <a:rPr lang="en-US"/>
              <a:t>Social/vocational dysfunction or poor school performance</a:t>
            </a:r>
          </a:p>
          <a:p>
            <a:pPr marL="800100" lvl="1" indent="-342900" fontAlgn="auto">
              <a:spcAft>
                <a:spcPts val="0"/>
              </a:spcAft>
              <a:buFont typeface="Arial" charset="0"/>
              <a:buAutoNum type="arabicPeriod"/>
              <a:defRPr/>
            </a:pPr>
            <a:r>
              <a:rPr lang="en-US"/>
              <a:t>Mood disturbance/irritability</a:t>
            </a:r>
          </a:p>
          <a:p>
            <a:pPr marL="800100" lvl="1" indent="-342900" fontAlgn="auto">
              <a:spcAft>
                <a:spcPts val="0"/>
              </a:spcAft>
              <a:buFont typeface="Arial" charset="0"/>
              <a:buAutoNum type="arabicPeriod"/>
              <a:defRPr/>
            </a:pPr>
            <a:r>
              <a:rPr lang="en-US"/>
              <a:t>Daytime sleepiness</a:t>
            </a:r>
          </a:p>
          <a:p>
            <a:pPr marL="800100" lvl="1" indent="-342900" fontAlgn="auto">
              <a:spcAft>
                <a:spcPts val="0"/>
              </a:spcAft>
              <a:buFont typeface="Arial" charset="0"/>
              <a:buAutoNum type="arabicPeriod"/>
              <a:defRPr/>
            </a:pPr>
            <a:r>
              <a:rPr lang="en-US"/>
              <a:t>Motivation/energy/initiative reduction</a:t>
            </a:r>
          </a:p>
          <a:p>
            <a:pPr marL="800100" lvl="1" indent="-342900" fontAlgn="auto">
              <a:spcAft>
                <a:spcPts val="0"/>
              </a:spcAft>
              <a:buFont typeface="Arial" charset="0"/>
              <a:buAutoNum type="arabicPeriod"/>
              <a:defRPr/>
            </a:pPr>
            <a:r>
              <a:rPr lang="en-US"/>
              <a:t>Proneness for errors/accident at work or while driving</a:t>
            </a:r>
          </a:p>
          <a:p>
            <a:pPr marL="800100" lvl="1" indent="-342900" fontAlgn="auto">
              <a:spcAft>
                <a:spcPts val="0"/>
              </a:spcAft>
              <a:buFont typeface="Arial" charset="0"/>
              <a:buAutoNum type="arabicPeriod"/>
              <a:defRPr/>
            </a:pPr>
            <a:r>
              <a:rPr lang="en-US"/>
              <a:t>Tension headaches, and/or GI symptoms in response to sleep loss</a:t>
            </a:r>
          </a:p>
          <a:p>
            <a:pPr marL="800100" lvl="1" indent="-342900" fontAlgn="auto">
              <a:spcAft>
                <a:spcPts val="0"/>
              </a:spcAft>
              <a:buFont typeface="Arial" charset="0"/>
              <a:buAutoNum type="arabicPeriod"/>
              <a:defRPr/>
            </a:pPr>
            <a:r>
              <a:rPr lang="en-US"/>
              <a:t>Concerns or worries about sleep</a:t>
            </a:r>
          </a:p>
        </p:txBody>
      </p:sp>
      <p:sp>
        <p:nvSpPr>
          <p:cNvPr id="50180" name="Rectangle 4"/>
          <p:cNvSpPr>
            <a:spLocks noChangeArrowheads="1"/>
          </p:cNvSpPr>
          <p:nvPr/>
        </p:nvSpPr>
        <p:spPr bwMode="auto">
          <a:xfrm>
            <a:off x="460375" y="6588125"/>
            <a:ext cx="7088188" cy="136525"/>
          </a:xfrm>
          <a:prstGeom prst="rect">
            <a:avLst/>
          </a:prstGeom>
          <a:noFill/>
          <a:ln w="9525" algn="ctr">
            <a:noFill/>
            <a:miter lim="800000"/>
            <a:headEnd/>
            <a:tailEnd/>
          </a:ln>
        </p:spPr>
        <p:txBody>
          <a:bodyPr lIns="0" tIns="0" rIns="0" bIns="0" anchor="b">
            <a:spAutoFit/>
          </a:bodyPr>
          <a:lstStyle/>
          <a:p>
            <a:pPr defTabSz="1033463">
              <a:lnSpc>
                <a:spcPct val="90000"/>
              </a:lnSpc>
              <a:spcBef>
                <a:spcPct val="20000"/>
              </a:spcBef>
            </a:pPr>
            <a:r>
              <a:rPr lang="en-US" sz="1000">
                <a:latin typeface="Corbel" pitchFamily="34" charset="0"/>
              </a:rPr>
              <a:t>Edinger JD et al. </a:t>
            </a:r>
            <a:r>
              <a:rPr lang="en-US" sz="1000" i="1">
                <a:latin typeface="Corbel" pitchFamily="34" charset="0"/>
              </a:rPr>
              <a:t>Sleep</a:t>
            </a:r>
            <a:r>
              <a:rPr lang="en-US" sz="1000">
                <a:latin typeface="Corbel" pitchFamily="34" charset="0"/>
              </a:rPr>
              <a:t>. 2004;27:1567-1596.</a:t>
            </a:r>
          </a:p>
        </p:txBody>
      </p:sp>
      <p:sp>
        <p:nvSpPr>
          <p:cNvPr id="6" name="Rectangle 5"/>
          <p:cNvSpPr/>
          <p:nvPr/>
        </p:nvSpPr>
        <p:spPr>
          <a:xfrm>
            <a:off x="0" y="0"/>
            <a:ext cx="381000" cy="6858000"/>
          </a:xfrm>
          <a:prstGeom prst="rect">
            <a:avLst/>
          </a:prstGeom>
          <a:gradFill flip="none" rotWithShape="1">
            <a:gsLst>
              <a:gs pos="0">
                <a:schemeClr val="bg1"/>
              </a:gs>
              <a:gs pos="50000">
                <a:schemeClr val="accent1">
                  <a:tint val="44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0182" name="TextBox 6"/>
          <p:cNvSpPr txBox="1">
            <a:spLocks noChangeArrowheads="1"/>
          </p:cNvSpPr>
          <p:nvPr/>
        </p:nvSpPr>
        <p:spPr bwMode="auto">
          <a:xfrm>
            <a:off x="0" y="2611438"/>
            <a:ext cx="381000" cy="4246562"/>
          </a:xfrm>
          <a:prstGeom prst="rect">
            <a:avLst/>
          </a:prstGeom>
          <a:noFill/>
          <a:ln w="9525">
            <a:noFill/>
            <a:miter lim="800000"/>
            <a:headEnd/>
            <a:tailEnd/>
          </a:ln>
        </p:spPr>
        <p:txBody>
          <a:bodyPr>
            <a:spAutoFit/>
          </a:bodyPr>
          <a:lstStyle/>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S</a:t>
            </a:r>
          </a:p>
          <a:p>
            <a:pPr algn="ctr"/>
            <a:endParaRPr lang="en-US">
              <a:solidFill>
                <a:schemeClr val="bg1"/>
              </a:solidFill>
              <a:latin typeface="Corbel" pitchFamily="34" charset="0"/>
            </a:endParaRPr>
          </a:p>
          <a:p>
            <a:pPr algn="ctr"/>
            <a:r>
              <a:rPr lang="en-US">
                <a:solidFill>
                  <a:schemeClr val="bg1"/>
                </a:solidFill>
                <a:latin typeface="Corbel" pitchFamily="34" charset="0"/>
              </a:rPr>
              <a:t>O</a:t>
            </a:r>
          </a:p>
          <a:p>
            <a:pPr algn="ctr"/>
            <a:endParaRPr lang="en-US">
              <a:solidFill>
                <a:schemeClr val="bg1"/>
              </a:solidFill>
              <a:latin typeface="Corbel" pitchFamily="34" charset="0"/>
            </a:endParaRPr>
          </a:p>
          <a:p>
            <a:pPr algn="ctr"/>
            <a:r>
              <a:rPr lang="en-US">
                <a:solidFill>
                  <a:schemeClr val="bg1"/>
                </a:solidFill>
                <a:latin typeface="Corbel" pitchFamily="34" charset="0"/>
              </a:rPr>
              <a:t>M</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A</a:t>
            </a:r>
          </a:p>
        </p:txBody>
      </p:sp>
    </p:spTree>
  </p:cSld>
  <p:clrMapOvr>
    <a:masterClrMapping/>
  </p:clrMapOvr>
  <p:transition advClick="0">
    <p:strips dir="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600200" y="457200"/>
            <a:ext cx="5334000" cy="762000"/>
          </a:xfrm>
        </p:spPr>
        <p:txBody>
          <a:bodyPr>
            <a:normAutofit/>
          </a:bodyPr>
          <a:lstStyle/>
          <a:p>
            <a:pPr algn="ctr" fontAlgn="auto">
              <a:spcAft>
                <a:spcPts val="0"/>
              </a:spcAft>
              <a:defRPr/>
            </a:pPr>
            <a:r>
              <a:rPr lang="en-US" dirty="0" smtClean="0">
                <a:solidFill>
                  <a:schemeClr val="tx2">
                    <a:satMod val="200000"/>
                  </a:schemeClr>
                </a:solidFill>
                <a:latin typeface="Algerian" pitchFamily="82" charset="0"/>
              </a:rPr>
              <a:t>Sleep</a:t>
            </a:r>
            <a:endParaRPr lang="en-US" dirty="0">
              <a:solidFill>
                <a:schemeClr val="tx2">
                  <a:satMod val="200000"/>
                </a:schemeClr>
              </a:solidFill>
              <a:latin typeface="Algerian" pitchFamily="82" charset="0"/>
            </a:endParaRPr>
          </a:p>
        </p:txBody>
      </p:sp>
      <p:sp>
        <p:nvSpPr>
          <p:cNvPr id="15363" name="Rectangle 3"/>
          <p:cNvSpPr>
            <a:spLocks noGrp="1" noChangeArrowheads="1"/>
          </p:cNvSpPr>
          <p:nvPr>
            <p:ph idx="1"/>
          </p:nvPr>
        </p:nvSpPr>
        <p:spPr>
          <a:xfrm>
            <a:off x="1524000" y="1524000"/>
            <a:ext cx="6781800" cy="3657600"/>
          </a:xfrm>
        </p:spPr>
        <p:txBody>
          <a:bodyPr/>
          <a:lstStyle/>
          <a:p>
            <a:pPr>
              <a:lnSpc>
                <a:spcPct val="90000"/>
              </a:lnSpc>
            </a:pPr>
            <a:r>
              <a:rPr lang="en-US" smtClean="0"/>
              <a:t>Sleep is a state of unconsciousness in which the brain is relatively more responsive to internal than to external stimuli</a:t>
            </a:r>
          </a:p>
          <a:p>
            <a:pPr>
              <a:lnSpc>
                <a:spcPct val="90000"/>
              </a:lnSpc>
            </a:pPr>
            <a:r>
              <a:rPr lang="en-US" smtClean="0"/>
              <a:t>Mechanisms within the brainstem and hypothalamus regulate sleep through GABA and acetylcholine</a:t>
            </a:r>
          </a:p>
        </p:txBody>
      </p:sp>
      <p:sp>
        <p:nvSpPr>
          <p:cNvPr id="7" name="Rectangle 6"/>
          <p:cNvSpPr/>
          <p:nvPr/>
        </p:nvSpPr>
        <p:spPr>
          <a:xfrm>
            <a:off x="0" y="0"/>
            <a:ext cx="381000" cy="6858000"/>
          </a:xfrm>
          <a:prstGeom prst="rect">
            <a:avLst/>
          </a:prstGeom>
          <a:gradFill flip="none" rotWithShape="1">
            <a:gsLst>
              <a:gs pos="0">
                <a:schemeClr val="bg1"/>
              </a:gs>
              <a:gs pos="50000">
                <a:schemeClr val="accent1">
                  <a:tint val="44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365" name="TextBox 7"/>
          <p:cNvSpPr txBox="1">
            <a:spLocks noChangeArrowheads="1"/>
          </p:cNvSpPr>
          <p:nvPr/>
        </p:nvSpPr>
        <p:spPr bwMode="auto">
          <a:xfrm>
            <a:off x="0" y="2611438"/>
            <a:ext cx="381000" cy="4246562"/>
          </a:xfrm>
          <a:prstGeom prst="rect">
            <a:avLst/>
          </a:prstGeom>
          <a:noFill/>
          <a:ln w="9525">
            <a:noFill/>
            <a:miter lim="800000"/>
            <a:headEnd/>
            <a:tailEnd/>
          </a:ln>
        </p:spPr>
        <p:txBody>
          <a:bodyPr>
            <a:spAutoFit/>
          </a:bodyPr>
          <a:lstStyle/>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S</a:t>
            </a:r>
          </a:p>
          <a:p>
            <a:pPr algn="ctr"/>
            <a:endParaRPr lang="en-US">
              <a:solidFill>
                <a:schemeClr val="bg1"/>
              </a:solidFill>
              <a:latin typeface="Corbel" pitchFamily="34" charset="0"/>
            </a:endParaRPr>
          </a:p>
          <a:p>
            <a:pPr algn="ctr"/>
            <a:r>
              <a:rPr lang="en-US">
                <a:solidFill>
                  <a:schemeClr val="bg1"/>
                </a:solidFill>
                <a:latin typeface="Corbel" pitchFamily="34" charset="0"/>
              </a:rPr>
              <a:t>O</a:t>
            </a:r>
          </a:p>
          <a:p>
            <a:pPr algn="ctr"/>
            <a:endParaRPr lang="en-US">
              <a:solidFill>
                <a:schemeClr val="bg1"/>
              </a:solidFill>
              <a:latin typeface="Corbel" pitchFamily="34" charset="0"/>
            </a:endParaRPr>
          </a:p>
          <a:p>
            <a:pPr algn="ctr"/>
            <a:r>
              <a:rPr lang="en-US">
                <a:solidFill>
                  <a:schemeClr val="bg1"/>
                </a:solidFill>
                <a:latin typeface="Corbel" pitchFamily="34" charset="0"/>
              </a:rPr>
              <a:t>M</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A</a:t>
            </a:r>
          </a:p>
        </p:txBody>
      </p:sp>
    </p:spTree>
  </p:cSld>
  <p:clrMapOvr>
    <a:masterClrMapping/>
  </p:clrMapOvr>
  <p:transition>
    <p:strips dir="r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1" name="Rectangle 2"/>
          <p:cNvSpPr>
            <a:spLocks noGrp="1" noChangeArrowheads="1"/>
          </p:cNvSpPr>
          <p:nvPr>
            <p:ph type="title"/>
          </p:nvPr>
        </p:nvSpPr>
        <p:spPr>
          <a:xfrm>
            <a:off x="971550" y="606425"/>
            <a:ext cx="7543800" cy="1143000"/>
          </a:xfrm>
        </p:spPr>
        <p:txBody>
          <a:bodyPr>
            <a:normAutofit/>
          </a:bodyPr>
          <a:lstStyle/>
          <a:p>
            <a:pPr algn="ctr" fontAlgn="auto">
              <a:spcAft>
                <a:spcPts val="0"/>
              </a:spcAft>
              <a:defRPr/>
            </a:pPr>
            <a:r>
              <a:rPr lang="en-US" sz="3600" dirty="0" smtClean="0">
                <a:solidFill>
                  <a:schemeClr val="tx2">
                    <a:satMod val="200000"/>
                  </a:schemeClr>
                </a:solidFill>
                <a:latin typeface="Algerian" pitchFamily="82" charset="0"/>
              </a:rPr>
              <a:t>Insomnia - definition</a:t>
            </a:r>
            <a:endParaRPr lang="en-US" sz="3600" dirty="0" smtClean="0">
              <a:solidFill>
                <a:srgbClr val="FD1503"/>
              </a:solidFill>
              <a:latin typeface="Algerian" pitchFamily="82" charset="0"/>
            </a:endParaRPr>
          </a:p>
        </p:txBody>
      </p:sp>
      <p:sp>
        <p:nvSpPr>
          <p:cNvPr id="51203" name="Rectangle 3"/>
          <p:cNvSpPr>
            <a:spLocks noGrp="1" noChangeArrowheads="1"/>
          </p:cNvSpPr>
          <p:nvPr>
            <p:ph idx="1"/>
          </p:nvPr>
        </p:nvSpPr>
        <p:spPr>
          <a:xfrm>
            <a:off x="962025" y="1885950"/>
            <a:ext cx="7480300" cy="4537075"/>
          </a:xfrm>
        </p:spPr>
        <p:txBody>
          <a:bodyPr/>
          <a:lstStyle/>
          <a:p>
            <a:pPr>
              <a:lnSpc>
                <a:spcPts val="4200"/>
              </a:lnSpc>
              <a:spcBef>
                <a:spcPts val="600"/>
              </a:spcBef>
              <a:spcAft>
                <a:spcPts val="600"/>
              </a:spcAft>
            </a:pPr>
            <a:r>
              <a:rPr lang="en-US" sz="2800" smtClean="0">
                <a:cs typeface="Times New Roman" pitchFamily="18" charset="0"/>
              </a:rPr>
              <a:t>Insomnia is not defined by the number of hours of sleep, but rather, by an individual‘s ability to sleep long enough to feel healthy and alert during the day.</a:t>
            </a:r>
          </a:p>
          <a:p>
            <a:r>
              <a:rPr lang="en-US" sz="2800" smtClean="0">
                <a:cs typeface="Times New Roman" pitchFamily="18" charset="0"/>
              </a:rPr>
              <a:t>The normal requirement for sleep ranges between 4 and 10 hours</a:t>
            </a:r>
            <a:endParaRPr lang="en-US" sz="2800" smtClean="0"/>
          </a:p>
          <a:p>
            <a:r>
              <a:rPr lang="en-US" sz="2800" smtClean="0">
                <a:solidFill>
                  <a:srgbClr val="FF0000"/>
                </a:solidFill>
              </a:rPr>
              <a:t>Insomnia is a symptom, not a disorder by itself</a:t>
            </a:r>
          </a:p>
          <a:p>
            <a:endParaRPr lang="en-US" sz="2800" smtClean="0"/>
          </a:p>
          <a:p>
            <a:pPr>
              <a:lnSpc>
                <a:spcPts val="4200"/>
              </a:lnSpc>
              <a:spcBef>
                <a:spcPts val="600"/>
              </a:spcBef>
              <a:spcAft>
                <a:spcPts val="600"/>
              </a:spcAft>
              <a:buFont typeface="Wingdings" pitchFamily="2" charset="2"/>
              <a:buNone/>
            </a:pPr>
            <a:endParaRPr lang="en-US" sz="2800" smtClean="0">
              <a:cs typeface="Times New Roman" pitchFamily="18" charset="0"/>
            </a:endParaRPr>
          </a:p>
          <a:p>
            <a:pPr>
              <a:lnSpc>
                <a:spcPts val="4200"/>
              </a:lnSpc>
              <a:spcBef>
                <a:spcPts val="600"/>
              </a:spcBef>
              <a:spcAft>
                <a:spcPts val="600"/>
              </a:spcAft>
            </a:pPr>
            <a:endParaRPr lang="en-US" sz="2800" smtClean="0"/>
          </a:p>
        </p:txBody>
      </p:sp>
      <p:sp>
        <p:nvSpPr>
          <p:cNvPr id="5" name="Rectangle 4"/>
          <p:cNvSpPr/>
          <p:nvPr/>
        </p:nvSpPr>
        <p:spPr>
          <a:xfrm>
            <a:off x="0" y="0"/>
            <a:ext cx="381000" cy="6858000"/>
          </a:xfrm>
          <a:prstGeom prst="rect">
            <a:avLst/>
          </a:prstGeom>
          <a:gradFill flip="none" rotWithShape="1">
            <a:gsLst>
              <a:gs pos="0">
                <a:schemeClr val="bg1"/>
              </a:gs>
              <a:gs pos="50000">
                <a:schemeClr val="accent1">
                  <a:tint val="44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1205" name="TextBox 5"/>
          <p:cNvSpPr txBox="1">
            <a:spLocks noChangeArrowheads="1"/>
          </p:cNvSpPr>
          <p:nvPr/>
        </p:nvSpPr>
        <p:spPr bwMode="auto">
          <a:xfrm>
            <a:off x="0" y="2611438"/>
            <a:ext cx="381000" cy="4246562"/>
          </a:xfrm>
          <a:prstGeom prst="rect">
            <a:avLst/>
          </a:prstGeom>
          <a:noFill/>
          <a:ln w="9525">
            <a:noFill/>
            <a:miter lim="800000"/>
            <a:headEnd/>
            <a:tailEnd/>
          </a:ln>
        </p:spPr>
        <p:txBody>
          <a:bodyPr>
            <a:spAutoFit/>
          </a:bodyPr>
          <a:lstStyle/>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S</a:t>
            </a:r>
          </a:p>
          <a:p>
            <a:pPr algn="ctr"/>
            <a:endParaRPr lang="en-US">
              <a:solidFill>
                <a:schemeClr val="bg1"/>
              </a:solidFill>
              <a:latin typeface="Corbel" pitchFamily="34" charset="0"/>
            </a:endParaRPr>
          </a:p>
          <a:p>
            <a:pPr algn="ctr"/>
            <a:r>
              <a:rPr lang="en-US">
                <a:solidFill>
                  <a:schemeClr val="bg1"/>
                </a:solidFill>
                <a:latin typeface="Corbel" pitchFamily="34" charset="0"/>
              </a:rPr>
              <a:t>O</a:t>
            </a:r>
          </a:p>
          <a:p>
            <a:pPr algn="ctr"/>
            <a:endParaRPr lang="en-US">
              <a:solidFill>
                <a:schemeClr val="bg1"/>
              </a:solidFill>
              <a:latin typeface="Corbel" pitchFamily="34" charset="0"/>
            </a:endParaRPr>
          </a:p>
          <a:p>
            <a:pPr algn="ctr"/>
            <a:r>
              <a:rPr lang="en-US">
                <a:solidFill>
                  <a:schemeClr val="bg1"/>
                </a:solidFill>
                <a:latin typeface="Corbel" pitchFamily="34" charset="0"/>
              </a:rPr>
              <a:t>M</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A</a:t>
            </a:r>
          </a:p>
        </p:txBody>
      </p:sp>
    </p:spTree>
  </p:cSld>
  <p:clrMapOvr>
    <a:masterClrMapping/>
  </p:clrMapOvr>
  <p:transition>
    <p:strips dir="rd"/>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2"/>
          <p:cNvSpPr>
            <a:spLocks noGrp="1" noChangeArrowheads="1"/>
          </p:cNvSpPr>
          <p:nvPr>
            <p:ph type="title"/>
          </p:nvPr>
        </p:nvSpPr>
        <p:spPr>
          <a:xfrm>
            <a:off x="685800" y="304800"/>
            <a:ext cx="7848600" cy="838200"/>
          </a:xfrm>
        </p:spPr>
        <p:txBody>
          <a:bodyPr>
            <a:normAutofit/>
          </a:bodyPr>
          <a:lstStyle/>
          <a:p>
            <a:pPr algn="ctr" fontAlgn="auto">
              <a:spcAft>
                <a:spcPts val="0"/>
              </a:spcAft>
              <a:defRPr/>
            </a:pPr>
            <a:r>
              <a:rPr lang="en-US" dirty="0">
                <a:solidFill>
                  <a:schemeClr val="tx2">
                    <a:satMod val="200000"/>
                  </a:schemeClr>
                </a:solidFill>
                <a:latin typeface="Algerian" pitchFamily="82" charset="0"/>
              </a:rPr>
              <a:t>Evolving Attitudes</a:t>
            </a:r>
          </a:p>
        </p:txBody>
      </p:sp>
      <p:graphicFrame>
        <p:nvGraphicFramePr>
          <p:cNvPr id="279555" name="Group 3"/>
          <p:cNvGraphicFramePr>
            <a:graphicFrameLocks noGrp="1"/>
          </p:cNvGraphicFramePr>
          <p:nvPr/>
        </p:nvGraphicFramePr>
        <p:xfrm>
          <a:off x="457200" y="1600200"/>
          <a:ext cx="8382000" cy="4648200"/>
        </p:xfrm>
        <a:graphic>
          <a:graphicData uri="http://schemas.openxmlformats.org/drawingml/2006/table">
            <a:tbl>
              <a:tblPr/>
              <a:tblGrid>
                <a:gridCol w="1368457">
                  <a:extLst>
                    <a:ext uri="{9D8B030D-6E8A-4147-A177-3AD203B41FA5}">
                      <a16:colId xmlns:a16="http://schemas.microsoft.com/office/drawing/2014/main" val="20000"/>
                    </a:ext>
                  </a:extLst>
                </a:gridCol>
                <a:gridCol w="3369763">
                  <a:extLst>
                    <a:ext uri="{9D8B030D-6E8A-4147-A177-3AD203B41FA5}">
                      <a16:colId xmlns:a16="http://schemas.microsoft.com/office/drawing/2014/main" val="20001"/>
                    </a:ext>
                  </a:extLst>
                </a:gridCol>
                <a:gridCol w="3643780">
                  <a:extLst>
                    <a:ext uri="{9D8B030D-6E8A-4147-A177-3AD203B41FA5}">
                      <a16:colId xmlns:a16="http://schemas.microsoft.com/office/drawing/2014/main" val="20002"/>
                    </a:ext>
                  </a:extLst>
                </a:gridCol>
              </a:tblGrid>
              <a:tr h="397371">
                <a:tc>
                  <a:txBody>
                    <a:bodyPr/>
                    <a:lstStyle/>
                    <a:p>
                      <a:pPr marL="0" marR="0" lvl="0" indent="0" algn="ctr" defTabSz="914400" rtl="0" eaLnBrk="1" fontAlgn="ctr" latinLnBrk="0" hangingPunct="1">
                        <a:lnSpc>
                          <a:spcPct val="9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Arial" charset="0"/>
                        </a:rPr>
                        <a:t> </a:t>
                      </a:r>
                      <a:endParaRPr kumimoji="0" lang="en-US" sz="1600" b="1" i="0" u="none" strike="noStrike" cap="none" normalizeH="0" baseline="0" dirty="0" smtClean="0">
                        <a:ln>
                          <a:noFill/>
                        </a:ln>
                        <a:solidFill>
                          <a:schemeClr val="tx1"/>
                        </a:solidFill>
                        <a:effectLst/>
                        <a:latin typeface="Arial" charset="0"/>
                      </a:endParaRPr>
                    </a:p>
                  </a:txBody>
                  <a:tcPr marL="92075" marR="92075" marT="46038" marB="46038"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90000"/>
                        </a:lnSpc>
                        <a:spcBef>
                          <a:spcPct val="0"/>
                        </a:spcBef>
                        <a:spcAft>
                          <a:spcPct val="0"/>
                        </a:spcAft>
                        <a:buClrTx/>
                        <a:buSzTx/>
                        <a:buFontTx/>
                        <a:buNone/>
                        <a:tabLst/>
                      </a:pPr>
                      <a:r>
                        <a:rPr kumimoji="0" lang="en-US" sz="1600" b="1" i="0" u="none" strike="noStrike" cap="none" normalizeH="0" baseline="0" smtClean="0">
                          <a:ln>
                            <a:noFill/>
                          </a:ln>
                          <a:solidFill>
                            <a:srgbClr val="FFFF99"/>
                          </a:solidFill>
                          <a:effectLst/>
                          <a:latin typeface="Arial" charset="0"/>
                          <a:cs typeface="Arial" charset="0"/>
                        </a:rPr>
                        <a:t>NIH – 1983</a:t>
                      </a:r>
                      <a:endParaRPr kumimoji="0" lang="en-US" sz="1600" b="1" i="0" u="none" strike="noStrike" cap="none" normalizeH="0" baseline="0" smtClean="0">
                        <a:ln>
                          <a:noFill/>
                        </a:ln>
                        <a:solidFill>
                          <a:srgbClr val="FFFF99"/>
                        </a:solidFill>
                        <a:effectLst/>
                        <a:latin typeface="Arial" charset="0"/>
                      </a:endParaRPr>
                    </a:p>
                  </a:txBody>
                  <a:tcPr marL="92075" marR="92075" marT="46038" marB="46038"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90000"/>
                        </a:lnSpc>
                        <a:spcBef>
                          <a:spcPct val="0"/>
                        </a:spcBef>
                        <a:spcAft>
                          <a:spcPct val="0"/>
                        </a:spcAft>
                        <a:buClrTx/>
                        <a:buSzTx/>
                        <a:buFontTx/>
                        <a:buNone/>
                        <a:tabLst/>
                      </a:pPr>
                      <a:r>
                        <a:rPr kumimoji="0" lang="en-US" sz="1600" b="1" i="0" u="none" strike="noStrike" cap="none" normalizeH="0" baseline="0" dirty="0" smtClean="0">
                          <a:ln>
                            <a:noFill/>
                          </a:ln>
                          <a:solidFill>
                            <a:srgbClr val="FFFF99"/>
                          </a:solidFill>
                          <a:effectLst/>
                          <a:latin typeface="Arial" charset="0"/>
                          <a:cs typeface="Arial" charset="0"/>
                        </a:rPr>
                        <a:t>NIH – 2005</a:t>
                      </a:r>
                      <a:endParaRPr kumimoji="0" lang="en-US" sz="1600" b="1" i="0" u="none" strike="noStrike" cap="none" normalizeH="0" baseline="0" dirty="0" smtClean="0">
                        <a:ln>
                          <a:noFill/>
                        </a:ln>
                        <a:solidFill>
                          <a:srgbClr val="FFFF99"/>
                        </a:solidFill>
                        <a:effectLst/>
                        <a:latin typeface="Arial" charset="0"/>
                      </a:endParaRPr>
                    </a:p>
                  </a:txBody>
                  <a:tcPr marL="92075" marR="92075" marT="46038" marB="46038"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49428">
                <a:tc>
                  <a:txBody>
                    <a:bodyPr/>
                    <a:lstStyle/>
                    <a:p>
                      <a:pPr marL="0" marR="0" lvl="0" indent="0" algn="l" defTabSz="914400" rtl="0" eaLnBrk="1" fontAlgn="ctr" latinLnBrk="0" hangingPunct="1">
                        <a:lnSpc>
                          <a:spcPct val="9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Arial" charset="0"/>
                        </a:rPr>
                        <a:t>Definition</a:t>
                      </a:r>
                      <a:endParaRPr kumimoji="0" lang="en-US" sz="1600" b="1" i="0" u="none" strike="noStrike" cap="none" normalizeH="0" baseline="0" smtClean="0">
                        <a:ln>
                          <a:noFill/>
                        </a:ln>
                        <a:solidFill>
                          <a:schemeClr val="tx1"/>
                        </a:solidFill>
                        <a:effectLst/>
                        <a:latin typeface="Arial" charset="0"/>
                      </a:endParaRPr>
                    </a:p>
                  </a:txBody>
                  <a:tcPr marL="92075" marR="92075" marT="46038" marB="46038"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9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Arial" charset="0"/>
                        </a:rPr>
                        <a:t>Insomnia is a symptom, not a primary disorder</a:t>
                      </a:r>
                      <a:endParaRPr kumimoji="0" lang="en-US" sz="1600" b="0" i="0" u="none" strike="noStrike" cap="none" normalizeH="0" baseline="0" dirty="0" smtClean="0">
                        <a:ln>
                          <a:noFill/>
                        </a:ln>
                        <a:solidFill>
                          <a:schemeClr val="tx1"/>
                        </a:solidFill>
                        <a:effectLst/>
                        <a:latin typeface="Arial" charset="0"/>
                      </a:endParaRPr>
                    </a:p>
                  </a:txBody>
                  <a:tcPr marL="92075" marR="92075" marT="46038" marB="46038"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9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Arial" charset="0"/>
                        </a:rPr>
                        <a:t>Insomnia is a disorder, typically </a:t>
                      </a:r>
                      <a:br>
                        <a:rPr kumimoji="0" lang="en-US" sz="1600" b="0" i="0" u="none" strike="noStrike" cap="none" normalizeH="0" baseline="0" dirty="0" smtClean="0">
                          <a:ln>
                            <a:noFill/>
                          </a:ln>
                          <a:solidFill>
                            <a:schemeClr val="tx1"/>
                          </a:solidFill>
                          <a:effectLst/>
                          <a:latin typeface="Arial" charset="0"/>
                          <a:cs typeface="Arial" charset="0"/>
                        </a:rPr>
                      </a:br>
                      <a:r>
                        <a:rPr kumimoji="0" lang="en-US" sz="1600" b="0" i="0" u="none" strike="noStrike" cap="none" normalizeH="0" baseline="0" dirty="0" err="1" smtClean="0">
                          <a:ln>
                            <a:noFill/>
                          </a:ln>
                          <a:solidFill>
                            <a:schemeClr val="tx1"/>
                          </a:solidFill>
                          <a:effectLst/>
                          <a:latin typeface="Arial" charset="0"/>
                          <a:cs typeface="Arial" charset="0"/>
                        </a:rPr>
                        <a:t>comorbid</a:t>
                      </a:r>
                      <a:r>
                        <a:rPr kumimoji="0" lang="en-US" sz="1600" b="0" i="0" u="none" strike="noStrike" cap="none" normalizeH="0" baseline="0" dirty="0" smtClean="0">
                          <a:ln>
                            <a:noFill/>
                          </a:ln>
                          <a:solidFill>
                            <a:schemeClr val="tx1"/>
                          </a:solidFill>
                          <a:effectLst/>
                          <a:latin typeface="Arial" charset="0"/>
                          <a:cs typeface="Arial" charset="0"/>
                        </a:rPr>
                        <a:t> with other disorders</a:t>
                      </a:r>
                      <a:endParaRPr kumimoji="0" lang="en-US" sz="1600" b="0" i="0" u="none" strike="noStrike" cap="none" normalizeH="0" baseline="0" dirty="0" smtClean="0">
                        <a:ln>
                          <a:noFill/>
                        </a:ln>
                        <a:solidFill>
                          <a:schemeClr val="tx1"/>
                        </a:solidFill>
                        <a:effectLst/>
                        <a:latin typeface="Arial" charset="0"/>
                      </a:endParaRPr>
                    </a:p>
                  </a:txBody>
                  <a:tcPr marL="92075" marR="92075" marT="46038" marB="46038"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263572">
                <a:tc rowSpan="2">
                  <a:txBody>
                    <a:bodyPr/>
                    <a:lstStyle/>
                    <a:p>
                      <a:pPr marL="0" marR="0" lvl="0" indent="0" algn="l" defTabSz="914400" rtl="0" eaLnBrk="1" fontAlgn="ctr" latinLnBrk="0" hangingPunct="1">
                        <a:lnSpc>
                          <a:spcPct val="9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Arial" charset="0"/>
                        </a:rPr>
                        <a:t>Treatment</a:t>
                      </a:r>
                      <a:endParaRPr kumimoji="0" lang="en-US" sz="1600" b="1" i="0" u="none" strike="noStrike" cap="none" normalizeH="0" baseline="0" smtClean="0">
                        <a:ln>
                          <a:noFill/>
                        </a:ln>
                        <a:solidFill>
                          <a:schemeClr val="tx1"/>
                        </a:solidFill>
                        <a:effectLst/>
                        <a:latin typeface="Arial" charset="0"/>
                      </a:endParaRPr>
                    </a:p>
                  </a:txBody>
                  <a:tcPr marL="92075" marR="92075" marT="46038" marB="46038"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9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Arial" charset="0"/>
                        </a:rPr>
                        <a:t>Treat the primary disorder (insomnia symptoms are sometimes addressed, </a:t>
                      </a:r>
                      <a:br>
                        <a:rPr kumimoji="0" lang="en-US" sz="1600" b="0" i="0" u="none" strike="noStrike" cap="none" normalizeH="0" baseline="0" dirty="0" smtClean="0">
                          <a:ln>
                            <a:noFill/>
                          </a:ln>
                          <a:solidFill>
                            <a:schemeClr val="tx1"/>
                          </a:solidFill>
                          <a:effectLst/>
                          <a:latin typeface="Arial" charset="0"/>
                          <a:cs typeface="Arial" charset="0"/>
                        </a:rPr>
                      </a:br>
                      <a:r>
                        <a:rPr kumimoji="0" lang="en-US" sz="1600" b="0" i="0" u="none" strike="noStrike" cap="none" normalizeH="0" baseline="0" dirty="0" smtClean="0">
                          <a:ln>
                            <a:noFill/>
                          </a:ln>
                          <a:solidFill>
                            <a:schemeClr val="tx1"/>
                          </a:solidFill>
                          <a:effectLst/>
                          <a:latin typeface="Arial" charset="0"/>
                          <a:cs typeface="Arial" charset="0"/>
                        </a:rPr>
                        <a:t>sometimes ignored)</a:t>
                      </a:r>
                      <a:endParaRPr kumimoji="0" lang="en-US" sz="1600" b="0" i="0" u="none" strike="noStrike" cap="none" normalizeH="0" baseline="0" dirty="0" smtClean="0">
                        <a:ln>
                          <a:noFill/>
                        </a:ln>
                        <a:solidFill>
                          <a:schemeClr val="tx1"/>
                        </a:solidFill>
                        <a:effectLst/>
                        <a:latin typeface="Arial" charset="0"/>
                      </a:endParaRPr>
                    </a:p>
                  </a:txBody>
                  <a:tcPr marL="92075" marR="92075" marT="46038" marB="46038"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9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Chronic insomnia exists and merits treatment</a:t>
                      </a:r>
                      <a:endParaRPr kumimoji="0" lang="en-US" sz="1600" b="0" i="0" u="none" strike="noStrike" cap="none" normalizeH="0" baseline="0" smtClean="0">
                        <a:ln>
                          <a:noFill/>
                        </a:ln>
                        <a:solidFill>
                          <a:schemeClr val="tx1"/>
                        </a:solidFill>
                        <a:effectLst/>
                        <a:latin typeface="Arial" charset="0"/>
                      </a:endParaRPr>
                    </a:p>
                  </a:txBody>
                  <a:tcPr marL="92075" marR="92075" marT="46038" marB="46038"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263572">
                <a:tc vMerge="1">
                  <a:txBody>
                    <a:bodyPr/>
                    <a:lstStyle/>
                    <a:p>
                      <a:endParaRPr lang="en-US"/>
                    </a:p>
                  </a:txBody>
                  <a:tcPr/>
                </a:tc>
                <a:tc>
                  <a:txBody>
                    <a:bodyPr/>
                    <a:lstStyle/>
                    <a:p>
                      <a:pPr marL="0" marR="0" lvl="0" indent="0" algn="l" defTabSz="914400" rtl="0" eaLnBrk="1" fontAlgn="ctr" latinLnBrk="0" hangingPunct="1">
                        <a:lnSpc>
                          <a:spcPct val="9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Hypnotics should generally be used only for short-term treatment</a:t>
                      </a:r>
                      <a:endParaRPr kumimoji="0" lang="en-US" sz="1600" b="0" i="0" u="none" strike="noStrike" cap="none" normalizeH="0" baseline="0" smtClean="0">
                        <a:ln>
                          <a:noFill/>
                        </a:ln>
                        <a:solidFill>
                          <a:schemeClr val="tx1"/>
                        </a:solidFill>
                        <a:effectLst/>
                        <a:latin typeface="Arial" charset="0"/>
                      </a:endParaRPr>
                    </a:p>
                  </a:txBody>
                  <a:tcPr marL="92075" marR="92075" marT="46038" marB="46038"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9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Treat insomnia as well as other disorder(s): improvements in insomnia may result in improvements in other disorder(s)</a:t>
                      </a:r>
                      <a:endParaRPr kumimoji="0" lang="en-US" sz="1600" b="0" i="0" u="none" strike="noStrike" cap="none" normalizeH="0" baseline="0" smtClean="0">
                        <a:ln>
                          <a:noFill/>
                        </a:ln>
                        <a:solidFill>
                          <a:schemeClr val="tx1"/>
                        </a:solidFill>
                        <a:effectLst/>
                        <a:latin typeface="Arial" charset="0"/>
                      </a:endParaRPr>
                    </a:p>
                  </a:txBody>
                  <a:tcPr marL="92075" marR="92075" marT="46038" marB="46038"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74257">
                <a:tc>
                  <a:txBody>
                    <a:bodyPr/>
                    <a:lstStyle/>
                    <a:p>
                      <a:pPr marL="0" marR="0" lvl="0" indent="0" algn="l" defTabSz="914400" rtl="0" eaLnBrk="1" fontAlgn="ctr" latinLnBrk="0" hangingPunct="1">
                        <a:lnSpc>
                          <a:spcPct val="9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Arial" charset="0"/>
                        </a:rPr>
                        <a:t>Other</a:t>
                      </a:r>
                      <a:endParaRPr kumimoji="0" lang="en-US" sz="1600" b="1" i="0" u="none" strike="noStrike" cap="none" normalizeH="0" baseline="0" smtClean="0">
                        <a:ln>
                          <a:noFill/>
                        </a:ln>
                        <a:solidFill>
                          <a:schemeClr val="tx1"/>
                        </a:solidFill>
                        <a:effectLst/>
                        <a:latin typeface="Arial" charset="0"/>
                      </a:endParaRPr>
                    </a:p>
                  </a:txBody>
                  <a:tcPr marL="92075" marR="92075" marT="46038" marB="46038"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9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Chronic insomnia occurs in the context of medical/psychiatric disorders</a:t>
                      </a:r>
                      <a:endParaRPr kumimoji="0" lang="en-US" sz="1600" b="0" i="0" u="none" strike="noStrike" cap="none" normalizeH="0" baseline="0" smtClean="0">
                        <a:ln>
                          <a:noFill/>
                        </a:ln>
                        <a:solidFill>
                          <a:schemeClr val="tx1"/>
                        </a:solidFill>
                        <a:effectLst/>
                        <a:latin typeface="Arial" charset="0"/>
                      </a:endParaRPr>
                    </a:p>
                  </a:txBody>
                  <a:tcPr marL="92075" marR="92075" marT="46038" marB="46038"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ctr" latinLnBrk="0" hangingPunct="1">
                        <a:lnSpc>
                          <a:spcPct val="9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Arial" charset="0"/>
                        </a:rPr>
                        <a:t>Insomnia is associated with significant impairment in function </a:t>
                      </a:r>
                      <a:br>
                        <a:rPr kumimoji="0" lang="en-US" sz="1600" b="0" i="0" u="none" strike="noStrike" cap="none" normalizeH="0" baseline="0" dirty="0" smtClean="0">
                          <a:ln>
                            <a:noFill/>
                          </a:ln>
                          <a:solidFill>
                            <a:schemeClr val="tx1"/>
                          </a:solidFill>
                          <a:effectLst/>
                          <a:latin typeface="Arial" charset="0"/>
                          <a:cs typeface="Arial" charset="0"/>
                        </a:rPr>
                      </a:br>
                      <a:r>
                        <a:rPr kumimoji="0" lang="en-US" sz="1600" b="0" i="0" u="none" strike="noStrike" cap="none" normalizeH="0" baseline="0" dirty="0" smtClean="0">
                          <a:ln>
                            <a:noFill/>
                          </a:ln>
                          <a:solidFill>
                            <a:schemeClr val="tx1"/>
                          </a:solidFill>
                          <a:effectLst/>
                          <a:latin typeface="Arial" charset="0"/>
                          <a:cs typeface="Arial" charset="0"/>
                        </a:rPr>
                        <a:t>and quality of life</a:t>
                      </a:r>
                      <a:endParaRPr kumimoji="0" lang="en-US" sz="1600" b="0" i="0" u="none" strike="noStrike" cap="none" normalizeH="0" baseline="0" dirty="0" smtClean="0">
                        <a:ln>
                          <a:noFill/>
                        </a:ln>
                        <a:solidFill>
                          <a:schemeClr val="tx1"/>
                        </a:solidFill>
                        <a:effectLst/>
                        <a:latin typeface="Arial" charset="0"/>
                      </a:endParaRPr>
                    </a:p>
                  </a:txBody>
                  <a:tcPr marL="92075" marR="92075" marT="46038" marB="46038" anchor="ctr" horzOverflow="overflow">
                    <a:lnL w="12700" cap="flat" cmpd="sng" algn="ctr">
                      <a:solidFill>
                        <a:srgbClr val="FFFF99"/>
                      </a:solidFill>
                      <a:prstDash val="solid"/>
                      <a:round/>
                      <a:headEnd type="none" w="med" len="med"/>
                      <a:tailEnd type="none" w="med" len="med"/>
                    </a:lnL>
                    <a:lnR w="12700" cap="flat" cmpd="sng" algn="ctr">
                      <a:solidFill>
                        <a:srgbClr val="FFFF99"/>
                      </a:solidFill>
                      <a:prstDash val="solid"/>
                      <a:round/>
                      <a:headEnd type="none" w="med" len="med"/>
                      <a:tailEnd type="none" w="med" len="med"/>
                    </a:lnR>
                    <a:lnT w="12700" cap="flat" cmpd="sng" algn="ctr">
                      <a:solidFill>
                        <a:srgbClr val="FFFF99"/>
                      </a:solidFill>
                      <a:prstDash val="solid"/>
                      <a:round/>
                      <a:headEnd type="none" w="med" len="med"/>
                      <a:tailEnd type="none" w="med" len="med"/>
                    </a:lnT>
                    <a:lnB w="12700" cap="flat" cmpd="sng" algn="ctr">
                      <a:solidFill>
                        <a:srgbClr val="FFFF99"/>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5" name="Rectangle 4"/>
          <p:cNvSpPr/>
          <p:nvPr/>
        </p:nvSpPr>
        <p:spPr>
          <a:xfrm>
            <a:off x="0" y="0"/>
            <a:ext cx="381000" cy="6858000"/>
          </a:xfrm>
          <a:prstGeom prst="rect">
            <a:avLst/>
          </a:prstGeom>
          <a:gradFill flip="none" rotWithShape="1">
            <a:gsLst>
              <a:gs pos="0">
                <a:schemeClr val="bg1"/>
              </a:gs>
              <a:gs pos="50000">
                <a:schemeClr val="accent1">
                  <a:tint val="44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2253" name="TextBox 5"/>
          <p:cNvSpPr txBox="1">
            <a:spLocks noChangeArrowheads="1"/>
          </p:cNvSpPr>
          <p:nvPr/>
        </p:nvSpPr>
        <p:spPr bwMode="auto">
          <a:xfrm>
            <a:off x="0" y="2611438"/>
            <a:ext cx="381000" cy="4246562"/>
          </a:xfrm>
          <a:prstGeom prst="rect">
            <a:avLst/>
          </a:prstGeom>
          <a:noFill/>
          <a:ln w="9525">
            <a:noFill/>
            <a:miter lim="800000"/>
            <a:headEnd/>
            <a:tailEnd/>
          </a:ln>
        </p:spPr>
        <p:txBody>
          <a:bodyPr>
            <a:spAutoFit/>
          </a:bodyPr>
          <a:lstStyle/>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S</a:t>
            </a:r>
          </a:p>
          <a:p>
            <a:pPr algn="ctr"/>
            <a:endParaRPr lang="en-US">
              <a:solidFill>
                <a:schemeClr val="bg1"/>
              </a:solidFill>
              <a:latin typeface="Corbel" pitchFamily="34" charset="0"/>
            </a:endParaRPr>
          </a:p>
          <a:p>
            <a:pPr algn="ctr"/>
            <a:r>
              <a:rPr lang="en-US">
                <a:solidFill>
                  <a:schemeClr val="bg1"/>
                </a:solidFill>
                <a:latin typeface="Corbel" pitchFamily="34" charset="0"/>
              </a:rPr>
              <a:t>O</a:t>
            </a:r>
          </a:p>
          <a:p>
            <a:pPr algn="ctr"/>
            <a:endParaRPr lang="en-US">
              <a:solidFill>
                <a:schemeClr val="bg1"/>
              </a:solidFill>
              <a:latin typeface="Corbel" pitchFamily="34" charset="0"/>
            </a:endParaRPr>
          </a:p>
          <a:p>
            <a:pPr algn="ctr"/>
            <a:r>
              <a:rPr lang="en-US">
                <a:solidFill>
                  <a:schemeClr val="bg1"/>
                </a:solidFill>
                <a:latin typeface="Corbel" pitchFamily="34" charset="0"/>
              </a:rPr>
              <a:t>M</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A</a:t>
            </a:r>
          </a:p>
        </p:txBody>
      </p:sp>
    </p:spTree>
  </p:cSld>
  <p:clrMapOvr>
    <a:masterClrMapping/>
  </p:clrMapOvr>
  <p:transition advClick="0">
    <p:strips dir="rd"/>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idx="1"/>
          </p:nvPr>
        </p:nvSpPr>
        <p:spPr>
          <a:xfrm>
            <a:off x="0" y="0"/>
            <a:ext cx="9144000" cy="6172200"/>
          </a:xfrm>
        </p:spPr>
        <p:txBody>
          <a:bodyPr/>
          <a:lstStyle/>
          <a:p>
            <a:pPr algn="ctr">
              <a:buFont typeface="Wingdings" pitchFamily="2" charset="2"/>
              <a:buNone/>
            </a:pPr>
            <a:r>
              <a:rPr lang="en-US" sz="3600" smtClean="0">
                <a:latin typeface="Algerian" pitchFamily="82" charset="0"/>
              </a:rPr>
              <a:t>Disorders of Sleep</a:t>
            </a:r>
          </a:p>
          <a:p>
            <a:pPr lvl="1">
              <a:lnSpc>
                <a:spcPct val="80000"/>
              </a:lnSpc>
              <a:buFont typeface="Wingdings" pitchFamily="2" charset="2"/>
              <a:buNone/>
            </a:pPr>
            <a:endParaRPr lang="en-US" smtClean="0"/>
          </a:p>
          <a:p>
            <a:pPr lvl="1">
              <a:lnSpc>
                <a:spcPct val="80000"/>
              </a:lnSpc>
              <a:buFont typeface="Wingdings" pitchFamily="2" charset="2"/>
              <a:buNone/>
            </a:pPr>
            <a:endParaRPr lang="en-US" smtClean="0"/>
          </a:p>
          <a:p>
            <a:pPr lvl="1">
              <a:lnSpc>
                <a:spcPct val="80000"/>
              </a:lnSpc>
              <a:buFont typeface="Wingdings" pitchFamily="2" charset="2"/>
              <a:buNone/>
            </a:pPr>
            <a:endParaRPr lang="en-US" smtClean="0"/>
          </a:p>
          <a:p>
            <a:pPr lvl="1">
              <a:lnSpc>
                <a:spcPct val="80000"/>
              </a:lnSpc>
            </a:pPr>
            <a:r>
              <a:rPr lang="en-US" smtClean="0"/>
              <a:t>Insomnia</a:t>
            </a:r>
          </a:p>
          <a:p>
            <a:pPr lvl="2">
              <a:lnSpc>
                <a:spcPct val="80000"/>
              </a:lnSpc>
            </a:pPr>
            <a:r>
              <a:rPr lang="en-US" smtClean="0"/>
              <a:t>Reported to affect approximately 25% of the population occasionally, and 9% regularly.</a:t>
            </a:r>
            <a:br>
              <a:rPr lang="en-US" smtClean="0"/>
            </a:br>
            <a:endParaRPr lang="en-US" smtClean="0"/>
          </a:p>
          <a:p>
            <a:pPr lvl="2">
              <a:lnSpc>
                <a:spcPct val="80000"/>
              </a:lnSpc>
            </a:pPr>
            <a:r>
              <a:rPr lang="en-US" smtClean="0"/>
              <a:t>There appears to be no single definition of insomnia.</a:t>
            </a:r>
            <a:br>
              <a:rPr lang="en-US" smtClean="0"/>
            </a:br>
            <a:endParaRPr lang="en-US" smtClean="0"/>
          </a:p>
          <a:p>
            <a:pPr lvl="2">
              <a:lnSpc>
                <a:spcPct val="80000"/>
              </a:lnSpc>
            </a:pPr>
            <a:r>
              <a:rPr lang="en-US" smtClean="0"/>
              <a:t>One of the most important causes of insomnia seems to be sleeping medication.</a:t>
            </a:r>
            <a:br>
              <a:rPr lang="en-US" smtClean="0"/>
            </a:br>
            <a:endParaRPr lang="en-US" smtClean="0"/>
          </a:p>
          <a:p>
            <a:pPr lvl="2">
              <a:lnSpc>
                <a:spcPct val="80000"/>
              </a:lnSpc>
            </a:pPr>
            <a:r>
              <a:rPr lang="en-US" smtClean="0"/>
              <a:t>Insomnia is not a disease, but rather may be a symptom of pain, discomfort, or other physical ailment.</a:t>
            </a:r>
          </a:p>
        </p:txBody>
      </p:sp>
      <p:sp>
        <p:nvSpPr>
          <p:cNvPr id="5" name="Rectangle 4"/>
          <p:cNvSpPr/>
          <p:nvPr/>
        </p:nvSpPr>
        <p:spPr>
          <a:xfrm>
            <a:off x="0" y="0"/>
            <a:ext cx="381000" cy="6858000"/>
          </a:xfrm>
          <a:prstGeom prst="rect">
            <a:avLst/>
          </a:prstGeom>
          <a:gradFill flip="none" rotWithShape="1">
            <a:gsLst>
              <a:gs pos="0">
                <a:schemeClr val="bg1"/>
              </a:gs>
              <a:gs pos="50000">
                <a:schemeClr val="accent1">
                  <a:tint val="44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3252" name="TextBox 5"/>
          <p:cNvSpPr txBox="1">
            <a:spLocks noChangeArrowheads="1"/>
          </p:cNvSpPr>
          <p:nvPr/>
        </p:nvSpPr>
        <p:spPr bwMode="auto">
          <a:xfrm>
            <a:off x="0" y="2611438"/>
            <a:ext cx="381000" cy="4246562"/>
          </a:xfrm>
          <a:prstGeom prst="rect">
            <a:avLst/>
          </a:prstGeom>
          <a:noFill/>
          <a:ln w="9525">
            <a:noFill/>
            <a:miter lim="800000"/>
            <a:headEnd/>
            <a:tailEnd/>
          </a:ln>
        </p:spPr>
        <p:txBody>
          <a:bodyPr>
            <a:spAutoFit/>
          </a:bodyPr>
          <a:lstStyle/>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S</a:t>
            </a:r>
          </a:p>
          <a:p>
            <a:pPr algn="ctr"/>
            <a:endParaRPr lang="en-US">
              <a:solidFill>
                <a:schemeClr val="bg1"/>
              </a:solidFill>
              <a:latin typeface="Corbel" pitchFamily="34" charset="0"/>
            </a:endParaRPr>
          </a:p>
          <a:p>
            <a:pPr algn="ctr"/>
            <a:r>
              <a:rPr lang="en-US">
                <a:solidFill>
                  <a:schemeClr val="bg1"/>
                </a:solidFill>
                <a:latin typeface="Corbel" pitchFamily="34" charset="0"/>
              </a:rPr>
              <a:t>O</a:t>
            </a:r>
          </a:p>
          <a:p>
            <a:pPr algn="ctr"/>
            <a:endParaRPr lang="en-US">
              <a:solidFill>
                <a:schemeClr val="bg1"/>
              </a:solidFill>
              <a:latin typeface="Corbel" pitchFamily="34" charset="0"/>
            </a:endParaRPr>
          </a:p>
          <a:p>
            <a:pPr algn="ctr"/>
            <a:r>
              <a:rPr lang="en-US">
                <a:solidFill>
                  <a:schemeClr val="bg1"/>
                </a:solidFill>
                <a:latin typeface="Corbel" pitchFamily="34" charset="0"/>
              </a:rPr>
              <a:t>M</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A</a:t>
            </a:r>
          </a:p>
        </p:txBody>
      </p:sp>
    </p:spTree>
  </p:cSld>
  <p:clrMapOvr>
    <a:masterClrMapping/>
  </p:clrMapOvr>
  <p:transition>
    <p:strips dir="rd"/>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31" name="Rectangle 7"/>
          <p:cNvSpPr>
            <a:spLocks noGrp="1" noChangeArrowheads="1"/>
          </p:cNvSpPr>
          <p:nvPr>
            <p:ph type="title"/>
          </p:nvPr>
        </p:nvSpPr>
        <p:spPr>
          <a:xfrm>
            <a:off x="533400" y="0"/>
            <a:ext cx="8077200" cy="1524000"/>
          </a:xfrm>
        </p:spPr>
        <p:txBody>
          <a:bodyPr>
            <a:normAutofit/>
          </a:bodyPr>
          <a:lstStyle/>
          <a:p>
            <a:pPr algn="ctr" fontAlgn="auto">
              <a:spcAft>
                <a:spcPts val="0"/>
              </a:spcAft>
              <a:defRPr/>
            </a:pPr>
            <a:r>
              <a:rPr lang="en-US" dirty="0">
                <a:solidFill>
                  <a:schemeClr val="tx2">
                    <a:satMod val="200000"/>
                  </a:schemeClr>
                </a:solidFill>
                <a:latin typeface="Algerian" pitchFamily="82" charset="0"/>
              </a:rPr>
              <a:t>Insomnia Is Not Sleep Deprivation</a:t>
            </a:r>
          </a:p>
        </p:txBody>
      </p:sp>
      <p:sp>
        <p:nvSpPr>
          <p:cNvPr id="54275" name="Rectangle 8"/>
          <p:cNvSpPr>
            <a:spLocks noGrp="1" noChangeArrowheads="1"/>
          </p:cNvSpPr>
          <p:nvPr>
            <p:ph idx="1"/>
          </p:nvPr>
        </p:nvSpPr>
        <p:spPr>
          <a:xfrm>
            <a:off x="1249363" y="1871663"/>
            <a:ext cx="7437437" cy="4148137"/>
          </a:xfrm>
        </p:spPr>
        <p:txBody>
          <a:bodyPr/>
          <a:lstStyle/>
          <a:p>
            <a:r>
              <a:rPr lang="en-US" sz="2800" smtClean="0"/>
              <a:t>Insomnia diagnosis assumes adequate opportunity to sleep</a:t>
            </a:r>
          </a:p>
          <a:p>
            <a:r>
              <a:rPr lang="en-US" sz="2800" smtClean="0"/>
              <a:t>Sleep deprivation</a:t>
            </a:r>
          </a:p>
          <a:p>
            <a:pPr lvl="1"/>
            <a:r>
              <a:rPr lang="en-US" sz="2400" smtClean="0"/>
              <a:t>Adequate ability to sleep</a:t>
            </a:r>
          </a:p>
          <a:p>
            <a:pPr lvl="1"/>
            <a:r>
              <a:rPr lang="en-US" sz="2400" smtClean="0"/>
              <a:t>Inadequate opportunity </a:t>
            </a:r>
          </a:p>
          <a:p>
            <a:r>
              <a:rPr lang="en-US" sz="2800" smtClean="0"/>
              <a:t>Insomnia patients</a:t>
            </a:r>
          </a:p>
          <a:p>
            <a:pPr lvl="1"/>
            <a:r>
              <a:rPr lang="en-US" sz="2400" smtClean="0"/>
              <a:t>Inadequate ability to sleep</a:t>
            </a:r>
          </a:p>
          <a:p>
            <a:pPr lvl="1"/>
            <a:r>
              <a:rPr lang="en-US" sz="2400" smtClean="0"/>
              <a:t>Adequate opportunity</a:t>
            </a:r>
          </a:p>
        </p:txBody>
      </p:sp>
      <p:sp>
        <p:nvSpPr>
          <p:cNvPr id="54276" name="Text Box 4"/>
          <p:cNvSpPr txBox="1">
            <a:spLocks noChangeArrowheads="1"/>
          </p:cNvSpPr>
          <p:nvPr/>
        </p:nvSpPr>
        <p:spPr bwMode="auto">
          <a:xfrm>
            <a:off x="2667000" y="6380163"/>
            <a:ext cx="6221413" cy="477837"/>
          </a:xfrm>
          <a:prstGeom prst="rect">
            <a:avLst/>
          </a:prstGeom>
          <a:noFill/>
          <a:ln w="9525" algn="ctr">
            <a:noFill/>
            <a:miter lim="800000"/>
            <a:headEnd/>
            <a:tailEnd/>
          </a:ln>
        </p:spPr>
        <p:txBody>
          <a:bodyPr lIns="0" tIns="0" rIns="0" bIns="0" anchor="b">
            <a:spAutoFit/>
          </a:bodyPr>
          <a:lstStyle/>
          <a:p>
            <a:pPr algn="r" defTabSz="1033463">
              <a:lnSpc>
                <a:spcPct val="90000"/>
              </a:lnSpc>
              <a:spcBef>
                <a:spcPct val="20000"/>
              </a:spcBef>
            </a:pPr>
            <a:r>
              <a:rPr lang="en-US" sz="1000">
                <a:latin typeface="Corbel" pitchFamily="34" charset="0"/>
              </a:rPr>
              <a:t>Bonnet MH, Arand DL. </a:t>
            </a:r>
            <a:r>
              <a:rPr lang="en-US" sz="1000" i="1">
                <a:latin typeface="Corbel" pitchFamily="34" charset="0"/>
              </a:rPr>
              <a:t>Sleep</a:t>
            </a:r>
            <a:r>
              <a:rPr lang="en-US" sz="1000">
                <a:latin typeface="Corbel" pitchFamily="34" charset="0"/>
              </a:rPr>
              <a:t>. 1995;18:581-588.</a:t>
            </a:r>
          </a:p>
          <a:p>
            <a:pPr algn="r" defTabSz="1033463">
              <a:lnSpc>
                <a:spcPct val="90000"/>
              </a:lnSpc>
              <a:spcBef>
                <a:spcPct val="20000"/>
              </a:spcBef>
            </a:pPr>
            <a:r>
              <a:rPr lang="en-US" sz="1000">
                <a:latin typeface="Corbel" pitchFamily="34" charset="0"/>
              </a:rPr>
              <a:t>Bonnet MH, Arand DL. </a:t>
            </a:r>
            <a:r>
              <a:rPr lang="en-US" sz="1000" i="1">
                <a:latin typeface="Corbel" pitchFamily="34" charset="0"/>
              </a:rPr>
              <a:t>Psychosom Med</a:t>
            </a:r>
            <a:r>
              <a:rPr lang="en-US" sz="1000">
                <a:latin typeface="Corbel" pitchFamily="34" charset="0"/>
              </a:rPr>
              <a:t>. 1997;59:533-540.</a:t>
            </a:r>
          </a:p>
          <a:p>
            <a:pPr algn="r" defTabSz="1033463">
              <a:lnSpc>
                <a:spcPct val="90000"/>
              </a:lnSpc>
              <a:spcBef>
                <a:spcPct val="20000"/>
              </a:spcBef>
            </a:pPr>
            <a:r>
              <a:rPr lang="en-US" sz="1000">
                <a:latin typeface="Corbel" pitchFamily="34" charset="0"/>
              </a:rPr>
              <a:t>Stepanski E et al. </a:t>
            </a:r>
            <a:r>
              <a:rPr lang="en-US" sz="1000" i="1">
                <a:latin typeface="Corbel" pitchFamily="34" charset="0"/>
              </a:rPr>
              <a:t>Sleep</a:t>
            </a:r>
            <a:r>
              <a:rPr lang="en-US" sz="1000">
                <a:latin typeface="Corbel" pitchFamily="34" charset="0"/>
              </a:rPr>
              <a:t>. 1988;11:54-60.</a:t>
            </a:r>
          </a:p>
        </p:txBody>
      </p:sp>
      <p:sp>
        <p:nvSpPr>
          <p:cNvPr id="6" name="Rectangle 5"/>
          <p:cNvSpPr/>
          <p:nvPr/>
        </p:nvSpPr>
        <p:spPr>
          <a:xfrm>
            <a:off x="0" y="0"/>
            <a:ext cx="381000" cy="6858000"/>
          </a:xfrm>
          <a:prstGeom prst="rect">
            <a:avLst/>
          </a:prstGeom>
          <a:gradFill flip="none" rotWithShape="1">
            <a:gsLst>
              <a:gs pos="0">
                <a:schemeClr val="bg1"/>
              </a:gs>
              <a:gs pos="50000">
                <a:schemeClr val="accent1">
                  <a:tint val="44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4278" name="TextBox 6"/>
          <p:cNvSpPr txBox="1">
            <a:spLocks noChangeArrowheads="1"/>
          </p:cNvSpPr>
          <p:nvPr/>
        </p:nvSpPr>
        <p:spPr bwMode="auto">
          <a:xfrm>
            <a:off x="0" y="2611438"/>
            <a:ext cx="381000" cy="4246562"/>
          </a:xfrm>
          <a:prstGeom prst="rect">
            <a:avLst/>
          </a:prstGeom>
          <a:noFill/>
          <a:ln w="9525">
            <a:noFill/>
            <a:miter lim="800000"/>
            <a:headEnd/>
            <a:tailEnd/>
          </a:ln>
        </p:spPr>
        <p:txBody>
          <a:bodyPr>
            <a:spAutoFit/>
          </a:bodyPr>
          <a:lstStyle/>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S</a:t>
            </a:r>
          </a:p>
          <a:p>
            <a:pPr algn="ctr"/>
            <a:endParaRPr lang="en-US">
              <a:solidFill>
                <a:schemeClr val="bg1"/>
              </a:solidFill>
              <a:latin typeface="Corbel" pitchFamily="34" charset="0"/>
            </a:endParaRPr>
          </a:p>
          <a:p>
            <a:pPr algn="ctr"/>
            <a:r>
              <a:rPr lang="en-US">
                <a:solidFill>
                  <a:schemeClr val="bg1"/>
                </a:solidFill>
                <a:latin typeface="Corbel" pitchFamily="34" charset="0"/>
              </a:rPr>
              <a:t>O</a:t>
            </a:r>
          </a:p>
          <a:p>
            <a:pPr algn="ctr"/>
            <a:endParaRPr lang="en-US">
              <a:solidFill>
                <a:schemeClr val="bg1"/>
              </a:solidFill>
              <a:latin typeface="Corbel" pitchFamily="34" charset="0"/>
            </a:endParaRPr>
          </a:p>
          <a:p>
            <a:pPr algn="ctr"/>
            <a:r>
              <a:rPr lang="en-US">
                <a:solidFill>
                  <a:schemeClr val="bg1"/>
                </a:solidFill>
                <a:latin typeface="Corbel" pitchFamily="34" charset="0"/>
              </a:rPr>
              <a:t>M</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A</a:t>
            </a:r>
          </a:p>
        </p:txBody>
      </p:sp>
    </p:spTree>
  </p:cSld>
  <p:clrMapOvr>
    <a:masterClrMapping/>
  </p:clrMapOvr>
  <p:transition advClick="0">
    <p:strips dir="rd"/>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10"/>
          <p:cNvSpPr>
            <a:spLocks noGrp="1" noChangeArrowheads="1"/>
          </p:cNvSpPr>
          <p:nvPr>
            <p:ph idx="1"/>
          </p:nvPr>
        </p:nvSpPr>
        <p:spPr>
          <a:xfrm>
            <a:off x="914400" y="2514600"/>
            <a:ext cx="7924800" cy="3200400"/>
          </a:xfrm>
        </p:spPr>
        <p:txBody>
          <a:bodyPr/>
          <a:lstStyle/>
          <a:p>
            <a:r>
              <a:rPr lang="en-US" smtClean="0"/>
              <a:t>New research suggests there is a need to change the way insomnia is treated in clinical practice</a:t>
            </a:r>
          </a:p>
          <a:p>
            <a:r>
              <a:rPr lang="en-US" smtClean="0"/>
              <a:t>Our aim is to communicate the new research and discuss the implications for improving clinical practice</a:t>
            </a:r>
          </a:p>
        </p:txBody>
      </p:sp>
      <p:sp>
        <p:nvSpPr>
          <p:cNvPr id="6" name="Rectangle 5"/>
          <p:cNvSpPr/>
          <p:nvPr/>
        </p:nvSpPr>
        <p:spPr>
          <a:xfrm>
            <a:off x="0" y="0"/>
            <a:ext cx="381000" cy="6858000"/>
          </a:xfrm>
          <a:prstGeom prst="rect">
            <a:avLst/>
          </a:prstGeom>
          <a:gradFill flip="none" rotWithShape="1">
            <a:gsLst>
              <a:gs pos="0">
                <a:schemeClr val="bg1"/>
              </a:gs>
              <a:gs pos="50000">
                <a:schemeClr val="accent1">
                  <a:tint val="44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5300" name="TextBox 6"/>
          <p:cNvSpPr txBox="1">
            <a:spLocks noChangeArrowheads="1"/>
          </p:cNvSpPr>
          <p:nvPr/>
        </p:nvSpPr>
        <p:spPr bwMode="auto">
          <a:xfrm>
            <a:off x="0" y="2611438"/>
            <a:ext cx="381000" cy="4246562"/>
          </a:xfrm>
          <a:prstGeom prst="rect">
            <a:avLst/>
          </a:prstGeom>
          <a:noFill/>
          <a:ln w="9525">
            <a:noFill/>
            <a:miter lim="800000"/>
            <a:headEnd/>
            <a:tailEnd/>
          </a:ln>
        </p:spPr>
        <p:txBody>
          <a:bodyPr>
            <a:spAutoFit/>
          </a:bodyPr>
          <a:lstStyle/>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S</a:t>
            </a:r>
          </a:p>
          <a:p>
            <a:pPr algn="ctr"/>
            <a:endParaRPr lang="en-US">
              <a:solidFill>
                <a:schemeClr val="bg1"/>
              </a:solidFill>
              <a:latin typeface="Corbel" pitchFamily="34" charset="0"/>
            </a:endParaRPr>
          </a:p>
          <a:p>
            <a:pPr algn="ctr"/>
            <a:r>
              <a:rPr lang="en-US">
                <a:solidFill>
                  <a:schemeClr val="bg1"/>
                </a:solidFill>
                <a:latin typeface="Corbel" pitchFamily="34" charset="0"/>
              </a:rPr>
              <a:t>O</a:t>
            </a:r>
          </a:p>
          <a:p>
            <a:pPr algn="ctr"/>
            <a:endParaRPr lang="en-US">
              <a:solidFill>
                <a:schemeClr val="bg1"/>
              </a:solidFill>
              <a:latin typeface="Corbel" pitchFamily="34" charset="0"/>
            </a:endParaRPr>
          </a:p>
          <a:p>
            <a:pPr algn="ctr"/>
            <a:r>
              <a:rPr lang="en-US">
                <a:solidFill>
                  <a:schemeClr val="bg1"/>
                </a:solidFill>
                <a:latin typeface="Corbel" pitchFamily="34" charset="0"/>
              </a:rPr>
              <a:t>M</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A</a:t>
            </a:r>
          </a:p>
        </p:txBody>
      </p:sp>
      <p:sp>
        <p:nvSpPr>
          <p:cNvPr id="8" name="Title 7"/>
          <p:cNvSpPr>
            <a:spLocks noGrp="1"/>
          </p:cNvSpPr>
          <p:nvPr>
            <p:ph type="title"/>
          </p:nvPr>
        </p:nvSpPr>
        <p:spPr/>
        <p:txBody>
          <a:bodyPr/>
          <a:lstStyle/>
          <a:p>
            <a:pPr algn="ctr" fontAlgn="auto">
              <a:spcAft>
                <a:spcPts val="0"/>
              </a:spcAft>
              <a:defRPr/>
            </a:pPr>
            <a:r>
              <a:rPr lang="en-US" b="1" i="1" dirty="0" smtClean="0">
                <a:solidFill>
                  <a:srgbClr val="FF0000"/>
                </a:solidFill>
                <a:latin typeface="Algerian" pitchFamily="82" charset="0"/>
              </a:rPr>
              <a:t>Why Insomnia?</a:t>
            </a:r>
            <a:endParaRPr lang="en-US" dirty="0">
              <a:solidFill>
                <a:schemeClr val="tx2">
                  <a:satMod val="200000"/>
                </a:schemeClr>
              </a:solidFill>
              <a:latin typeface="Algerian" pitchFamily="82" charset="0"/>
            </a:endParaRPr>
          </a:p>
        </p:txBody>
      </p:sp>
    </p:spTree>
  </p:cSld>
  <p:clrMapOvr>
    <a:masterClrMapping/>
  </p:clrMapOvr>
  <p:transition advClick="0">
    <p:strips dir="rd"/>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2"/>
          <p:cNvSpPr>
            <a:spLocks noGrp="1" noChangeArrowheads="1"/>
          </p:cNvSpPr>
          <p:nvPr>
            <p:ph type="title"/>
          </p:nvPr>
        </p:nvSpPr>
        <p:spPr>
          <a:xfrm>
            <a:off x="847725" y="692150"/>
            <a:ext cx="7602538" cy="530225"/>
          </a:xfrm>
        </p:spPr>
        <p:txBody>
          <a:bodyPr>
            <a:normAutofit fontScale="90000"/>
          </a:bodyPr>
          <a:lstStyle/>
          <a:p>
            <a:pPr algn="ctr" fontAlgn="auto">
              <a:spcAft>
                <a:spcPts val="0"/>
              </a:spcAft>
              <a:defRPr/>
            </a:pPr>
            <a:r>
              <a:rPr lang="en-US" dirty="0">
                <a:solidFill>
                  <a:schemeClr val="tx2">
                    <a:satMod val="200000"/>
                  </a:schemeClr>
                </a:solidFill>
                <a:latin typeface="Algerian" pitchFamily="82" charset="0"/>
              </a:rPr>
              <a:t>Primary </a:t>
            </a:r>
            <a:r>
              <a:rPr lang="en-US" dirty="0" err="1">
                <a:solidFill>
                  <a:schemeClr val="tx2">
                    <a:satMod val="200000"/>
                  </a:schemeClr>
                </a:solidFill>
                <a:latin typeface="Algerian" pitchFamily="82" charset="0"/>
              </a:rPr>
              <a:t>vs</a:t>
            </a:r>
            <a:r>
              <a:rPr lang="en-US" dirty="0">
                <a:solidFill>
                  <a:schemeClr val="tx2">
                    <a:satMod val="200000"/>
                  </a:schemeClr>
                </a:solidFill>
                <a:latin typeface="Algerian" pitchFamily="82" charset="0"/>
              </a:rPr>
              <a:t> </a:t>
            </a:r>
            <a:r>
              <a:rPr lang="en-US" dirty="0" err="1">
                <a:solidFill>
                  <a:schemeClr val="tx2">
                    <a:satMod val="200000"/>
                  </a:schemeClr>
                </a:solidFill>
                <a:latin typeface="Algerian" pitchFamily="82" charset="0"/>
              </a:rPr>
              <a:t>Comorbid</a:t>
            </a:r>
            <a:r>
              <a:rPr lang="en-US" dirty="0">
                <a:solidFill>
                  <a:schemeClr val="tx2">
                    <a:satMod val="200000"/>
                  </a:schemeClr>
                </a:solidFill>
                <a:latin typeface="Algerian" pitchFamily="82" charset="0"/>
              </a:rPr>
              <a:t> Insomnia</a:t>
            </a:r>
          </a:p>
        </p:txBody>
      </p:sp>
      <p:sp>
        <p:nvSpPr>
          <p:cNvPr id="2052" name="Text Box 3"/>
          <p:cNvSpPr txBox="1">
            <a:spLocks noChangeArrowheads="1"/>
          </p:cNvSpPr>
          <p:nvPr/>
        </p:nvSpPr>
        <p:spPr bwMode="auto">
          <a:xfrm>
            <a:off x="460375" y="6588125"/>
            <a:ext cx="5559425" cy="138113"/>
          </a:xfrm>
          <a:prstGeom prst="rect">
            <a:avLst/>
          </a:prstGeom>
          <a:noFill/>
          <a:ln w="9525" algn="ctr">
            <a:noFill/>
            <a:miter lim="800000"/>
            <a:headEnd/>
            <a:tailEnd/>
          </a:ln>
        </p:spPr>
        <p:txBody>
          <a:bodyPr lIns="0" tIns="0" rIns="0" bIns="0" anchor="b">
            <a:spAutoFit/>
          </a:bodyPr>
          <a:lstStyle/>
          <a:p>
            <a:pPr defTabSz="1033463">
              <a:lnSpc>
                <a:spcPct val="90000"/>
              </a:lnSpc>
              <a:spcBef>
                <a:spcPct val="20000"/>
              </a:spcBef>
            </a:pPr>
            <a:r>
              <a:rPr lang="en-US" sz="1000">
                <a:latin typeface="Corbel" pitchFamily="34" charset="0"/>
              </a:rPr>
              <a:t>Ohayon MM. </a:t>
            </a:r>
            <a:r>
              <a:rPr lang="en-US" sz="1000" i="1">
                <a:latin typeface="Corbel" pitchFamily="34" charset="0"/>
              </a:rPr>
              <a:t>Sleep Med Rev</a:t>
            </a:r>
            <a:r>
              <a:rPr lang="en-US" sz="1000">
                <a:latin typeface="Corbel" pitchFamily="34" charset="0"/>
              </a:rPr>
              <a:t>. 2002;6:97-111.</a:t>
            </a:r>
          </a:p>
        </p:txBody>
      </p:sp>
      <p:graphicFrame>
        <p:nvGraphicFramePr>
          <p:cNvPr id="2050" name="Object 2"/>
          <p:cNvGraphicFramePr>
            <a:graphicFrameLocks/>
          </p:cNvGraphicFramePr>
          <p:nvPr/>
        </p:nvGraphicFramePr>
        <p:xfrm>
          <a:off x="2373313" y="1773238"/>
          <a:ext cx="4518025" cy="3876675"/>
        </p:xfrm>
        <a:graphic>
          <a:graphicData uri="http://schemas.openxmlformats.org/presentationml/2006/ole">
            <mc:AlternateContent xmlns:mc="http://schemas.openxmlformats.org/markup-compatibility/2006">
              <mc:Choice xmlns:v="urn:schemas-microsoft-com:vml" Requires="v">
                <p:oleObj spid="_x0000_s2061" name="Chart" r:id="rId4" imgW="4533927" imgH="3886234" progId="MSGraph.Chart.8">
                  <p:embed followColorScheme="full"/>
                </p:oleObj>
              </mc:Choice>
              <mc:Fallback>
                <p:oleObj name="Chart" r:id="rId4" imgW="4533927" imgH="3886234" progId="MSGraph.Chart.8">
                  <p:embed followColorScheme="full"/>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73313" y="1773238"/>
                        <a:ext cx="4518025" cy="387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pic>
                </p:oleObj>
              </mc:Fallback>
            </mc:AlternateContent>
          </a:graphicData>
        </a:graphic>
      </p:graphicFrame>
      <p:sp>
        <p:nvSpPr>
          <p:cNvPr id="2053" name="Rectangle 5"/>
          <p:cNvSpPr>
            <a:spLocks noChangeArrowheads="1"/>
          </p:cNvSpPr>
          <p:nvPr/>
        </p:nvSpPr>
        <p:spPr bwMode="auto">
          <a:xfrm>
            <a:off x="6111875" y="1979613"/>
            <a:ext cx="1901825" cy="573087"/>
          </a:xfrm>
          <a:prstGeom prst="rect">
            <a:avLst/>
          </a:prstGeom>
          <a:noFill/>
          <a:ln w="9525" algn="ctr">
            <a:noFill/>
            <a:miter lim="800000"/>
            <a:headEnd/>
            <a:tailEnd/>
          </a:ln>
        </p:spPr>
        <p:txBody>
          <a:bodyPr wrap="none" lIns="92075" tIns="46038" rIns="92075" bIns="46038">
            <a:spAutoFit/>
          </a:bodyPr>
          <a:lstStyle/>
          <a:p>
            <a:pPr>
              <a:lnSpc>
                <a:spcPct val="90000"/>
              </a:lnSpc>
              <a:spcBef>
                <a:spcPct val="15000"/>
              </a:spcBef>
            </a:pPr>
            <a:r>
              <a:rPr lang="en-US" sz="1600">
                <a:latin typeface="Corbel" pitchFamily="34" charset="0"/>
              </a:rPr>
              <a:t>Psychiatric Disorders</a:t>
            </a:r>
          </a:p>
          <a:p>
            <a:pPr>
              <a:lnSpc>
                <a:spcPct val="90000"/>
              </a:lnSpc>
              <a:spcBef>
                <a:spcPct val="15000"/>
              </a:spcBef>
            </a:pPr>
            <a:r>
              <a:rPr lang="en-US" sz="1600">
                <a:latin typeface="Corbel" pitchFamily="34" charset="0"/>
              </a:rPr>
              <a:t>44%</a:t>
            </a:r>
          </a:p>
        </p:txBody>
      </p:sp>
      <p:sp>
        <p:nvSpPr>
          <p:cNvPr id="2054" name="Rectangle 6"/>
          <p:cNvSpPr>
            <a:spLocks noChangeArrowheads="1"/>
          </p:cNvSpPr>
          <p:nvPr/>
        </p:nvSpPr>
        <p:spPr bwMode="auto">
          <a:xfrm>
            <a:off x="3254375" y="5646738"/>
            <a:ext cx="1647825" cy="573087"/>
          </a:xfrm>
          <a:prstGeom prst="rect">
            <a:avLst/>
          </a:prstGeom>
          <a:noFill/>
          <a:ln w="9525" algn="ctr">
            <a:noFill/>
            <a:miter lim="800000"/>
            <a:headEnd/>
            <a:tailEnd/>
          </a:ln>
        </p:spPr>
        <p:txBody>
          <a:bodyPr wrap="none" lIns="92075" tIns="46038" rIns="92075" bIns="46038">
            <a:spAutoFit/>
          </a:bodyPr>
          <a:lstStyle/>
          <a:p>
            <a:pPr>
              <a:lnSpc>
                <a:spcPct val="90000"/>
              </a:lnSpc>
              <a:spcBef>
                <a:spcPct val="15000"/>
              </a:spcBef>
            </a:pPr>
            <a:r>
              <a:rPr lang="en-US" sz="1600">
                <a:latin typeface="Corbel" pitchFamily="34" charset="0"/>
              </a:rPr>
              <a:t>Primary Insomnia</a:t>
            </a:r>
          </a:p>
          <a:p>
            <a:pPr>
              <a:lnSpc>
                <a:spcPct val="90000"/>
              </a:lnSpc>
              <a:spcBef>
                <a:spcPct val="15000"/>
              </a:spcBef>
            </a:pPr>
            <a:r>
              <a:rPr lang="en-US" sz="1600">
                <a:latin typeface="Corbel" pitchFamily="34" charset="0"/>
              </a:rPr>
              <a:t>16%</a:t>
            </a:r>
          </a:p>
        </p:txBody>
      </p:sp>
      <p:sp>
        <p:nvSpPr>
          <p:cNvPr id="2055" name="Rectangle 7"/>
          <p:cNvSpPr>
            <a:spLocks noChangeArrowheads="1"/>
          </p:cNvSpPr>
          <p:nvPr/>
        </p:nvSpPr>
        <p:spPr bwMode="auto">
          <a:xfrm>
            <a:off x="900113" y="4592638"/>
            <a:ext cx="1884362" cy="790575"/>
          </a:xfrm>
          <a:prstGeom prst="rect">
            <a:avLst/>
          </a:prstGeom>
          <a:noFill/>
          <a:ln w="9525" algn="ctr">
            <a:noFill/>
            <a:miter lim="800000"/>
            <a:headEnd/>
            <a:tailEnd/>
          </a:ln>
        </p:spPr>
        <p:txBody>
          <a:bodyPr lIns="92075" tIns="46038" rIns="92075" bIns="46038">
            <a:spAutoFit/>
          </a:bodyPr>
          <a:lstStyle/>
          <a:p>
            <a:pPr>
              <a:lnSpc>
                <a:spcPct val="90000"/>
              </a:lnSpc>
              <a:spcBef>
                <a:spcPct val="15000"/>
              </a:spcBef>
            </a:pPr>
            <a:r>
              <a:rPr lang="en-US" sz="1600">
                <a:latin typeface="Corbel" pitchFamily="34" charset="0"/>
              </a:rPr>
              <a:t>Other Illnesses, Medications, etc</a:t>
            </a:r>
          </a:p>
          <a:p>
            <a:pPr>
              <a:lnSpc>
                <a:spcPct val="90000"/>
              </a:lnSpc>
              <a:spcBef>
                <a:spcPct val="15000"/>
              </a:spcBef>
            </a:pPr>
            <a:r>
              <a:rPr lang="en-US" sz="1600">
                <a:latin typeface="Corbel" pitchFamily="34" charset="0"/>
              </a:rPr>
              <a:t>11%</a:t>
            </a:r>
          </a:p>
        </p:txBody>
      </p:sp>
      <p:sp>
        <p:nvSpPr>
          <p:cNvPr id="2056" name="Rectangle 8"/>
          <p:cNvSpPr>
            <a:spLocks noChangeArrowheads="1"/>
          </p:cNvSpPr>
          <p:nvPr/>
        </p:nvSpPr>
        <p:spPr bwMode="auto">
          <a:xfrm>
            <a:off x="904875" y="3387725"/>
            <a:ext cx="1462088" cy="790575"/>
          </a:xfrm>
          <a:prstGeom prst="rect">
            <a:avLst/>
          </a:prstGeom>
          <a:noFill/>
          <a:ln w="9525" algn="ctr">
            <a:noFill/>
            <a:miter lim="800000"/>
            <a:headEnd/>
            <a:tailEnd/>
          </a:ln>
        </p:spPr>
        <p:txBody>
          <a:bodyPr lIns="92075" tIns="46038" rIns="92075" bIns="46038">
            <a:spAutoFit/>
          </a:bodyPr>
          <a:lstStyle/>
          <a:p>
            <a:pPr>
              <a:lnSpc>
                <a:spcPct val="90000"/>
              </a:lnSpc>
              <a:spcBef>
                <a:spcPct val="15000"/>
              </a:spcBef>
            </a:pPr>
            <a:r>
              <a:rPr lang="en-US" sz="1600">
                <a:latin typeface="Corbel" pitchFamily="34" charset="0"/>
              </a:rPr>
              <a:t>Other Sleep Disorders</a:t>
            </a:r>
          </a:p>
          <a:p>
            <a:pPr>
              <a:lnSpc>
                <a:spcPct val="90000"/>
              </a:lnSpc>
              <a:spcBef>
                <a:spcPct val="15000"/>
              </a:spcBef>
            </a:pPr>
            <a:r>
              <a:rPr lang="en-US" sz="1600">
                <a:latin typeface="Corbel" pitchFamily="34" charset="0"/>
              </a:rPr>
              <a:t>5%</a:t>
            </a:r>
          </a:p>
        </p:txBody>
      </p:sp>
      <p:sp>
        <p:nvSpPr>
          <p:cNvPr id="2057" name="Rectangle 9"/>
          <p:cNvSpPr>
            <a:spLocks noChangeArrowheads="1"/>
          </p:cNvSpPr>
          <p:nvPr/>
        </p:nvSpPr>
        <p:spPr bwMode="auto">
          <a:xfrm>
            <a:off x="939800" y="1979613"/>
            <a:ext cx="1938338" cy="573087"/>
          </a:xfrm>
          <a:prstGeom prst="rect">
            <a:avLst/>
          </a:prstGeom>
          <a:noFill/>
          <a:ln w="9525" algn="ctr">
            <a:noFill/>
            <a:miter lim="800000"/>
            <a:headEnd/>
            <a:tailEnd/>
          </a:ln>
        </p:spPr>
        <p:txBody>
          <a:bodyPr wrap="none" lIns="92075" tIns="46038" rIns="92075" bIns="46038">
            <a:spAutoFit/>
          </a:bodyPr>
          <a:lstStyle/>
          <a:p>
            <a:pPr>
              <a:lnSpc>
                <a:spcPct val="90000"/>
              </a:lnSpc>
              <a:spcBef>
                <a:spcPct val="15000"/>
              </a:spcBef>
            </a:pPr>
            <a:r>
              <a:rPr lang="en-US" sz="1600">
                <a:latin typeface="Corbel" pitchFamily="34" charset="0"/>
              </a:rPr>
              <a:t>No DSM-IV Diagnosis</a:t>
            </a:r>
          </a:p>
          <a:p>
            <a:pPr>
              <a:lnSpc>
                <a:spcPct val="90000"/>
              </a:lnSpc>
              <a:spcBef>
                <a:spcPct val="15000"/>
              </a:spcBef>
            </a:pPr>
            <a:r>
              <a:rPr lang="en-US" sz="1600">
                <a:latin typeface="Corbel" pitchFamily="34" charset="0"/>
              </a:rPr>
              <a:t>24%</a:t>
            </a:r>
          </a:p>
        </p:txBody>
      </p:sp>
      <p:sp>
        <p:nvSpPr>
          <p:cNvPr id="11" name="Rectangle 10"/>
          <p:cNvSpPr/>
          <p:nvPr/>
        </p:nvSpPr>
        <p:spPr>
          <a:xfrm>
            <a:off x="0" y="0"/>
            <a:ext cx="381000" cy="6858000"/>
          </a:xfrm>
          <a:prstGeom prst="rect">
            <a:avLst/>
          </a:prstGeom>
          <a:gradFill flip="none" rotWithShape="1">
            <a:gsLst>
              <a:gs pos="0">
                <a:schemeClr val="bg1"/>
              </a:gs>
              <a:gs pos="50000">
                <a:schemeClr val="accent1">
                  <a:tint val="44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59" name="TextBox 11"/>
          <p:cNvSpPr txBox="1">
            <a:spLocks noChangeArrowheads="1"/>
          </p:cNvSpPr>
          <p:nvPr/>
        </p:nvSpPr>
        <p:spPr bwMode="auto">
          <a:xfrm>
            <a:off x="0" y="2611438"/>
            <a:ext cx="381000" cy="4246562"/>
          </a:xfrm>
          <a:prstGeom prst="rect">
            <a:avLst/>
          </a:prstGeom>
          <a:noFill/>
          <a:ln w="9525">
            <a:noFill/>
            <a:miter lim="800000"/>
            <a:headEnd/>
            <a:tailEnd/>
          </a:ln>
        </p:spPr>
        <p:txBody>
          <a:bodyPr>
            <a:spAutoFit/>
          </a:bodyPr>
          <a:lstStyle/>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S</a:t>
            </a:r>
          </a:p>
          <a:p>
            <a:pPr algn="ctr"/>
            <a:endParaRPr lang="en-US">
              <a:solidFill>
                <a:schemeClr val="bg1"/>
              </a:solidFill>
              <a:latin typeface="Corbel" pitchFamily="34" charset="0"/>
            </a:endParaRPr>
          </a:p>
          <a:p>
            <a:pPr algn="ctr"/>
            <a:r>
              <a:rPr lang="en-US">
                <a:solidFill>
                  <a:schemeClr val="bg1"/>
                </a:solidFill>
                <a:latin typeface="Corbel" pitchFamily="34" charset="0"/>
              </a:rPr>
              <a:t>O</a:t>
            </a:r>
          </a:p>
          <a:p>
            <a:pPr algn="ctr"/>
            <a:endParaRPr lang="en-US">
              <a:solidFill>
                <a:schemeClr val="bg1"/>
              </a:solidFill>
              <a:latin typeface="Corbel" pitchFamily="34" charset="0"/>
            </a:endParaRPr>
          </a:p>
          <a:p>
            <a:pPr algn="ctr"/>
            <a:r>
              <a:rPr lang="en-US">
                <a:solidFill>
                  <a:schemeClr val="bg1"/>
                </a:solidFill>
                <a:latin typeface="Corbel" pitchFamily="34" charset="0"/>
              </a:rPr>
              <a:t>M</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A</a:t>
            </a:r>
          </a:p>
        </p:txBody>
      </p:sp>
    </p:spTree>
  </p:cSld>
  <p:clrMapOvr>
    <a:masterClrMapping/>
  </p:clrMapOvr>
  <p:transition advClick="0">
    <p:strips dir="rd"/>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8" name="Rectangle 8"/>
          <p:cNvSpPr>
            <a:spLocks noGrp="1" noChangeArrowheads="1"/>
          </p:cNvSpPr>
          <p:nvPr>
            <p:ph type="title"/>
          </p:nvPr>
        </p:nvSpPr>
        <p:spPr>
          <a:xfrm>
            <a:off x="457200" y="0"/>
            <a:ext cx="8458200" cy="1295400"/>
          </a:xfrm>
        </p:spPr>
        <p:txBody>
          <a:bodyPr>
            <a:normAutofit/>
          </a:bodyPr>
          <a:lstStyle/>
          <a:p>
            <a:pPr algn="ctr" fontAlgn="auto">
              <a:spcAft>
                <a:spcPts val="0"/>
              </a:spcAft>
              <a:defRPr/>
            </a:pPr>
            <a:r>
              <a:rPr lang="en-US" sz="3000" dirty="0">
                <a:solidFill>
                  <a:schemeClr val="tx2">
                    <a:satMod val="200000"/>
                  </a:schemeClr>
                </a:solidFill>
                <a:latin typeface="Algerian" pitchFamily="82" charset="0"/>
              </a:rPr>
              <a:t>Prevalence of </a:t>
            </a:r>
            <a:r>
              <a:rPr lang="en-US" sz="3000" dirty="0" err="1" smtClean="0">
                <a:solidFill>
                  <a:schemeClr val="tx2">
                    <a:satMod val="200000"/>
                  </a:schemeClr>
                </a:solidFill>
                <a:latin typeface="Algerian" pitchFamily="82" charset="0"/>
              </a:rPr>
              <a:t>Comorbid</a:t>
            </a:r>
            <a:r>
              <a:rPr lang="en-US" sz="3000" dirty="0" smtClean="0">
                <a:solidFill>
                  <a:schemeClr val="tx2">
                    <a:satMod val="200000"/>
                  </a:schemeClr>
                </a:solidFill>
                <a:latin typeface="Algerian" pitchFamily="82" charset="0"/>
              </a:rPr>
              <a:t> </a:t>
            </a:r>
            <a:r>
              <a:rPr lang="en-US" sz="3000" dirty="0">
                <a:solidFill>
                  <a:schemeClr val="tx2">
                    <a:satMod val="200000"/>
                  </a:schemeClr>
                </a:solidFill>
                <a:latin typeface="Algerian" pitchFamily="82" charset="0"/>
              </a:rPr>
              <a:t>Psychiatric Disorders Among Patients with Insomnia</a:t>
            </a:r>
          </a:p>
        </p:txBody>
      </p:sp>
      <p:sp>
        <p:nvSpPr>
          <p:cNvPr id="56323" name="Text Box 3"/>
          <p:cNvSpPr txBox="1">
            <a:spLocks noChangeArrowheads="1"/>
          </p:cNvSpPr>
          <p:nvPr/>
        </p:nvSpPr>
        <p:spPr bwMode="auto">
          <a:xfrm>
            <a:off x="460375" y="6588125"/>
            <a:ext cx="3660775" cy="136525"/>
          </a:xfrm>
          <a:prstGeom prst="rect">
            <a:avLst/>
          </a:prstGeom>
          <a:noFill/>
          <a:ln w="9525" algn="ctr">
            <a:noFill/>
            <a:miter lim="800000"/>
            <a:headEnd/>
            <a:tailEnd/>
          </a:ln>
        </p:spPr>
        <p:txBody>
          <a:bodyPr lIns="0" tIns="0" rIns="0" bIns="0" anchor="b">
            <a:spAutoFit/>
          </a:bodyPr>
          <a:lstStyle/>
          <a:p>
            <a:pPr defTabSz="1033463">
              <a:lnSpc>
                <a:spcPct val="90000"/>
              </a:lnSpc>
              <a:spcBef>
                <a:spcPct val="20000"/>
              </a:spcBef>
            </a:pPr>
            <a:r>
              <a:rPr lang="en-US" sz="1000">
                <a:latin typeface="Corbel" pitchFamily="34" charset="0"/>
              </a:rPr>
              <a:t>Ford DE, Kamerow DB. </a:t>
            </a:r>
            <a:r>
              <a:rPr lang="en-US" sz="1000" i="1">
                <a:latin typeface="Corbel" pitchFamily="34" charset="0"/>
              </a:rPr>
              <a:t>JAMA</a:t>
            </a:r>
            <a:r>
              <a:rPr lang="en-US" sz="1000">
                <a:latin typeface="Corbel" pitchFamily="34" charset="0"/>
              </a:rPr>
              <a:t>. 1989;262:1479-1484.</a:t>
            </a:r>
          </a:p>
        </p:txBody>
      </p:sp>
      <p:sp>
        <p:nvSpPr>
          <p:cNvPr id="56324" name="Rectangle 6"/>
          <p:cNvSpPr>
            <a:spLocks noChangeArrowheads="1"/>
          </p:cNvSpPr>
          <p:nvPr/>
        </p:nvSpPr>
        <p:spPr bwMode="auto">
          <a:xfrm>
            <a:off x="847725" y="1614488"/>
            <a:ext cx="7602538" cy="590550"/>
          </a:xfrm>
          <a:prstGeom prst="rect">
            <a:avLst/>
          </a:prstGeom>
          <a:noFill/>
          <a:ln w="9525" algn="ctr">
            <a:noFill/>
            <a:miter lim="800000"/>
            <a:headEnd/>
            <a:tailEnd/>
          </a:ln>
        </p:spPr>
        <p:txBody>
          <a:bodyPr>
            <a:spAutoFit/>
          </a:bodyPr>
          <a:lstStyle/>
          <a:p>
            <a:pPr>
              <a:lnSpc>
                <a:spcPct val="90000"/>
              </a:lnSpc>
              <a:buSzPct val="85000"/>
              <a:buFont typeface="Wingdings" pitchFamily="2" charset="2"/>
              <a:buNone/>
            </a:pPr>
            <a:r>
              <a:rPr lang="en-US" b="1" i="1">
                <a:solidFill>
                  <a:srgbClr val="99CCFF"/>
                </a:solidFill>
                <a:latin typeface="Corbel" pitchFamily="34" charset="0"/>
              </a:rPr>
              <a:t>40% of Respondents with Insomnia (n=811) Had One or More </a:t>
            </a:r>
            <a:br>
              <a:rPr lang="en-US" b="1" i="1">
                <a:solidFill>
                  <a:srgbClr val="99CCFF"/>
                </a:solidFill>
                <a:latin typeface="Corbel" pitchFamily="34" charset="0"/>
              </a:rPr>
            </a:br>
            <a:r>
              <a:rPr lang="en-US" b="1" i="1">
                <a:solidFill>
                  <a:srgbClr val="99CCFF"/>
                </a:solidFill>
                <a:latin typeface="Corbel" pitchFamily="34" charset="0"/>
              </a:rPr>
              <a:t>Psychiatric Disorder vs 16% of Respondents with No Sleep Complaints</a:t>
            </a:r>
          </a:p>
        </p:txBody>
      </p:sp>
      <p:graphicFrame>
        <p:nvGraphicFramePr>
          <p:cNvPr id="56325" name="Object 2"/>
          <p:cNvGraphicFramePr>
            <a:graphicFrameLocks/>
          </p:cNvGraphicFramePr>
          <p:nvPr/>
        </p:nvGraphicFramePr>
        <p:xfrm>
          <a:off x="617538" y="2365375"/>
          <a:ext cx="8229600" cy="3940175"/>
        </p:xfrm>
        <a:graphic>
          <a:graphicData uri="http://schemas.openxmlformats.org/presentationml/2006/ole">
            <mc:AlternateContent xmlns:mc="http://schemas.openxmlformats.org/markup-compatibility/2006">
              <mc:Choice xmlns:v="urn:schemas-microsoft-com:vml" Requires="v">
                <p:oleObj spid="_x0000_s56336" r:id="rId4" imgW="8230313" imgH="3938357" progId="Excel.Chart.8">
                  <p:embed/>
                </p:oleObj>
              </mc:Choice>
              <mc:Fallback>
                <p:oleObj r:id="rId4" imgW="8230313" imgH="3938357" progId="Excel.Chart.8">
                  <p:embed/>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538" y="2365375"/>
                        <a:ext cx="8229600" cy="3940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6326" name="Rectangle 11"/>
          <p:cNvSpPr>
            <a:spLocks noChangeArrowheads="1"/>
          </p:cNvSpPr>
          <p:nvPr/>
        </p:nvSpPr>
        <p:spPr bwMode="invGray">
          <a:xfrm>
            <a:off x="7315200" y="4114800"/>
            <a:ext cx="663575" cy="222250"/>
          </a:xfrm>
          <a:prstGeom prst="rect">
            <a:avLst/>
          </a:prstGeom>
          <a:noFill/>
          <a:ln w="28575">
            <a:noFill/>
            <a:miter lim="800000"/>
            <a:headEnd/>
            <a:tailEnd/>
          </a:ln>
        </p:spPr>
        <p:txBody>
          <a:bodyPr lIns="0" tIns="0" rIns="0" bIns="0">
            <a:spAutoFit/>
          </a:bodyPr>
          <a:lstStyle/>
          <a:p>
            <a:pPr>
              <a:lnSpc>
                <a:spcPct val="90000"/>
              </a:lnSpc>
              <a:spcBef>
                <a:spcPct val="50000"/>
              </a:spcBef>
            </a:pPr>
            <a:r>
              <a:rPr lang="en-US" sz="1600" b="1">
                <a:latin typeface="Corbel" pitchFamily="34" charset="0"/>
              </a:rPr>
              <a:t>23.9%</a:t>
            </a:r>
          </a:p>
        </p:txBody>
      </p:sp>
      <p:sp>
        <p:nvSpPr>
          <p:cNvPr id="56327" name="Rectangle 12"/>
          <p:cNvSpPr>
            <a:spLocks noChangeArrowheads="1"/>
          </p:cNvSpPr>
          <p:nvPr/>
        </p:nvSpPr>
        <p:spPr bwMode="invGray">
          <a:xfrm>
            <a:off x="1600200" y="4191000"/>
            <a:ext cx="463550" cy="220663"/>
          </a:xfrm>
          <a:prstGeom prst="rect">
            <a:avLst/>
          </a:prstGeom>
          <a:noFill/>
          <a:ln w="28575">
            <a:noFill/>
            <a:miter lim="800000"/>
            <a:headEnd/>
            <a:tailEnd/>
          </a:ln>
        </p:spPr>
        <p:txBody>
          <a:bodyPr wrap="none" lIns="0" tIns="0" rIns="0" bIns="0">
            <a:spAutoFit/>
          </a:bodyPr>
          <a:lstStyle/>
          <a:p>
            <a:pPr>
              <a:lnSpc>
                <a:spcPct val="90000"/>
              </a:lnSpc>
              <a:spcBef>
                <a:spcPct val="50000"/>
              </a:spcBef>
            </a:pPr>
            <a:r>
              <a:rPr lang="en-US" sz="1600" b="1">
                <a:latin typeface="Corbel" pitchFamily="34" charset="0"/>
              </a:rPr>
              <a:t>4.2%</a:t>
            </a:r>
          </a:p>
        </p:txBody>
      </p:sp>
      <p:sp>
        <p:nvSpPr>
          <p:cNvPr id="56328" name="Rectangle 13"/>
          <p:cNvSpPr>
            <a:spLocks noChangeArrowheads="1"/>
          </p:cNvSpPr>
          <p:nvPr/>
        </p:nvSpPr>
        <p:spPr bwMode="invGray">
          <a:xfrm>
            <a:off x="2819400" y="4267200"/>
            <a:ext cx="463550" cy="220663"/>
          </a:xfrm>
          <a:prstGeom prst="rect">
            <a:avLst/>
          </a:prstGeom>
          <a:noFill/>
          <a:ln w="28575">
            <a:noFill/>
            <a:miter lim="800000"/>
            <a:headEnd/>
            <a:tailEnd/>
          </a:ln>
        </p:spPr>
        <p:txBody>
          <a:bodyPr wrap="none" lIns="0" tIns="0" rIns="0" bIns="0">
            <a:spAutoFit/>
          </a:bodyPr>
          <a:lstStyle/>
          <a:p>
            <a:pPr>
              <a:lnSpc>
                <a:spcPct val="90000"/>
              </a:lnSpc>
              <a:spcBef>
                <a:spcPct val="30000"/>
              </a:spcBef>
            </a:pPr>
            <a:r>
              <a:rPr lang="en-US" sz="1600" b="1">
                <a:latin typeface="Corbel" pitchFamily="34" charset="0"/>
              </a:rPr>
              <a:t>5.1%</a:t>
            </a:r>
          </a:p>
        </p:txBody>
      </p:sp>
      <p:sp>
        <p:nvSpPr>
          <p:cNvPr id="56329" name="Rectangle 14"/>
          <p:cNvSpPr>
            <a:spLocks noChangeArrowheads="1"/>
          </p:cNvSpPr>
          <p:nvPr/>
        </p:nvSpPr>
        <p:spPr bwMode="invGray">
          <a:xfrm>
            <a:off x="3962400" y="4419600"/>
            <a:ext cx="463550" cy="220663"/>
          </a:xfrm>
          <a:prstGeom prst="rect">
            <a:avLst/>
          </a:prstGeom>
          <a:noFill/>
          <a:ln w="28575">
            <a:noFill/>
            <a:miter lim="800000"/>
            <a:headEnd/>
            <a:tailEnd/>
          </a:ln>
        </p:spPr>
        <p:txBody>
          <a:bodyPr wrap="none" lIns="0" tIns="0" rIns="0" bIns="0">
            <a:spAutoFit/>
          </a:bodyPr>
          <a:lstStyle/>
          <a:p>
            <a:pPr>
              <a:lnSpc>
                <a:spcPct val="90000"/>
              </a:lnSpc>
              <a:spcBef>
                <a:spcPct val="30000"/>
              </a:spcBef>
            </a:pPr>
            <a:r>
              <a:rPr lang="en-US" sz="1600" b="1">
                <a:latin typeface="Corbel" pitchFamily="34" charset="0"/>
              </a:rPr>
              <a:t>7.0%</a:t>
            </a:r>
          </a:p>
        </p:txBody>
      </p:sp>
      <p:sp>
        <p:nvSpPr>
          <p:cNvPr id="56330" name="Rectangle 15"/>
          <p:cNvSpPr>
            <a:spLocks noChangeArrowheads="1"/>
          </p:cNvSpPr>
          <p:nvPr/>
        </p:nvSpPr>
        <p:spPr bwMode="invGray">
          <a:xfrm>
            <a:off x="5164138" y="4437063"/>
            <a:ext cx="463550" cy="220662"/>
          </a:xfrm>
          <a:prstGeom prst="rect">
            <a:avLst/>
          </a:prstGeom>
          <a:noFill/>
          <a:ln w="28575">
            <a:noFill/>
            <a:miter lim="800000"/>
            <a:headEnd/>
            <a:tailEnd/>
          </a:ln>
        </p:spPr>
        <p:txBody>
          <a:bodyPr wrap="none" lIns="0" tIns="0" rIns="0" bIns="0">
            <a:spAutoFit/>
          </a:bodyPr>
          <a:lstStyle/>
          <a:p>
            <a:pPr>
              <a:lnSpc>
                <a:spcPct val="90000"/>
              </a:lnSpc>
              <a:spcBef>
                <a:spcPct val="50000"/>
              </a:spcBef>
            </a:pPr>
            <a:r>
              <a:rPr lang="en-US" sz="1600" b="1">
                <a:latin typeface="Corbel" pitchFamily="34" charset="0"/>
              </a:rPr>
              <a:t>8.6%</a:t>
            </a:r>
          </a:p>
        </p:txBody>
      </p:sp>
      <p:sp>
        <p:nvSpPr>
          <p:cNvPr id="56331" name="Rectangle 16"/>
          <p:cNvSpPr>
            <a:spLocks noChangeArrowheads="1"/>
          </p:cNvSpPr>
          <p:nvPr/>
        </p:nvSpPr>
        <p:spPr bwMode="invGray">
          <a:xfrm>
            <a:off x="6172200" y="4419600"/>
            <a:ext cx="576263" cy="220663"/>
          </a:xfrm>
          <a:prstGeom prst="rect">
            <a:avLst/>
          </a:prstGeom>
          <a:noFill/>
          <a:ln w="28575">
            <a:noFill/>
            <a:miter lim="800000"/>
            <a:headEnd/>
            <a:tailEnd/>
          </a:ln>
        </p:spPr>
        <p:txBody>
          <a:bodyPr wrap="none" lIns="0" tIns="0" rIns="0" bIns="0">
            <a:spAutoFit/>
          </a:bodyPr>
          <a:lstStyle/>
          <a:p>
            <a:pPr>
              <a:lnSpc>
                <a:spcPct val="90000"/>
              </a:lnSpc>
              <a:spcBef>
                <a:spcPct val="50000"/>
              </a:spcBef>
            </a:pPr>
            <a:r>
              <a:rPr lang="en-US" sz="1600" b="1">
                <a:latin typeface="Corbel" pitchFamily="34" charset="0"/>
              </a:rPr>
              <a:t>14.0%</a:t>
            </a:r>
          </a:p>
        </p:txBody>
      </p:sp>
      <p:sp>
        <p:nvSpPr>
          <p:cNvPr id="56332" name="Rectangle 19"/>
          <p:cNvSpPr>
            <a:spLocks noChangeArrowheads="1"/>
          </p:cNvSpPr>
          <p:nvPr/>
        </p:nvSpPr>
        <p:spPr bwMode="auto">
          <a:xfrm rot="-5400000">
            <a:off x="-31750" y="3765550"/>
            <a:ext cx="1290638" cy="312738"/>
          </a:xfrm>
          <a:prstGeom prst="rect">
            <a:avLst/>
          </a:prstGeom>
          <a:noFill/>
          <a:ln w="9525" algn="ctr">
            <a:noFill/>
            <a:miter lim="800000"/>
            <a:headEnd/>
            <a:tailEnd/>
          </a:ln>
        </p:spPr>
        <p:txBody>
          <a:bodyPr wrap="none" lIns="92075" tIns="46038" rIns="92075" bIns="46038" anchor="b">
            <a:spAutoFit/>
          </a:bodyPr>
          <a:lstStyle/>
          <a:p>
            <a:pPr>
              <a:lnSpc>
                <a:spcPct val="90000"/>
              </a:lnSpc>
            </a:pPr>
            <a:r>
              <a:rPr lang="en-US" sz="1600">
                <a:latin typeface="Corbel" pitchFamily="34" charset="0"/>
              </a:rPr>
              <a:t>Patients (%)</a:t>
            </a:r>
          </a:p>
        </p:txBody>
      </p:sp>
      <p:sp>
        <p:nvSpPr>
          <p:cNvPr id="14" name="Rectangle 13"/>
          <p:cNvSpPr/>
          <p:nvPr/>
        </p:nvSpPr>
        <p:spPr>
          <a:xfrm>
            <a:off x="0" y="0"/>
            <a:ext cx="381000" cy="6858000"/>
          </a:xfrm>
          <a:prstGeom prst="rect">
            <a:avLst/>
          </a:prstGeom>
          <a:gradFill flip="none" rotWithShape="1">
            <a:gsLst>
              <a:gs pos="0">
                <a:schemeClr val="bg1"/>
              </a:gs>
              <a:gs pos="50000">
                <a:schemeClr val="accent1">
                  <a:tint val="44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6334" name="TextBox 14"/>
          <p:cNvSpPr txBox="1">
            <a:spLocks noChangeArrowheads="1"/>
          </p:cNvSpPr>
          <p:nvPr/>
        </p:nvSpPr>
        <p:spPr bwMode="auto">
          <a:xfrm>
            <a:off x="0" y="2611438"/>
            <a:ext cx="381000" cy="4246562"/>
          </a:xfrm>
          <a:prstGeom prst="rect">
            <a:avLst/>
          </a:prstGeom>
          <a:noFill/>
          <a:ln w="9525">
            <a:noFill/>
            <a:miter lim="800000"/>
            <a:headEnd/>
            <a:tailEnd/>
          </a:ln>
        </p:spPr>
        <p:txBody>
          <a:bodyPr>
            <a:spAutoFit/>
          </a:bodyPr>
          <a:lstStyle/>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S</a:t>
            </a:r>
          </a:p>
          <a:p>
            <a:pPr algn="ctr"/>
            <a:endParaRPr lang="en-US">
              <a:solidFill>
                <a:schemeClr val="bg1"/>
              </a:solidFill>
              <a:latin typeface="Corbel" pitchFamily="34" charset="0"/>
            </a:endParaRPr>
          </a:p>
          <a:p>
            <a:pPr algn="ctr"/>
            <a:r>
              <a:rPr lang="en-US">
                <a:solidFill>
                  <a:schemeClr val="bg1"/>
                </a:solidFill>
                <a:latin typeface="Corbel" pitchFamily="34" charset="0"/>
              </a:rPr>
              <a:t>O</a:t>
            </a:r>
          </a:p>
          <a:p>
            <a:pPr algn="ctr"/>
            <a:endParaRPr lang="en-US">
              <a:solidFill>
                <a:schemeClr val="bg1"/>
              </a:solidFill>
              <a:latin typeface="Corbel" pitchFamily="34" charset="0"/>
            </a:endParaRPr>
          </a:p>
          <a:p>
            <a:pPr algn="ctr"/>
            <a:r>
              <a:rPr lang="en-US">
                <a:solidFill>
                  <a:schemeClr val="bg1"/>
                </a:solidFill>
                <a:latin typeface="Corbel" pitchFamily="34" charset="0"/>
              </a:rPr>
              <a:t>M</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A</a:t>
            </a:r>
          </a:p>
        </p:txBody>
      </p:sp>
    </p:spTree>
  </p:cSld>
  <p:clrMapOvr>
    <a:masterClrMapping/>
  </p:clrMapOvr>
  <p:transition advClick="0">
    <p:strips dir="rd"/>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33400"/>
            <a:ext cx="7772400" cy="914400"/>
          </a:xfrm>
        </p:spPr>
        <p:txBody>
          <a:bodyPr/>
          <a:lstStyle/>
          <a:p>
            <a:pPr algn="ctr" fontAlgn="auto">
              <a:spcAft>
                <a:spcPts val="0"/>
              </a:spcAft>
              <a:defRPr/>
            </a:pPr>
            <a:r>
              <a:rPr lang="en-US" dirty="0" smtClean="0">
                <a:solidFill>
                  <a:schemeClr val="tx2">
                    <a:satMod val="200000"/>
                  </a:schemeClr>
                </a:solidFill>
                <a:latin typeface="Algerian" pitchFamily="82" charset="0"/>
              </a:rPr>
              <a:t>Systemic diseases causing Insomnia</a:t>
            </a:r>
            <a:endParaRPr lang="en-US" dirty="0">
              <a:solidFill>
                <a:schemeClr val="tx2">
                  <a:satMod val="200000"/>
                </a:schemeClr>
              </a:solidFill>
              <a:latin typeface="Algerian" pitchFamily="82" charset="0"/>
            </a:endParaRPr>
          </a:p>
        </p:txBody>
      </p:sp>
      <p:graphicFrame>
        <p:nvGraphicFramePr>
          <p:cNvPr id="57347" name="Content Placeholder 3"/>
          <p:cNvGraphicFramePr>
            <a:graphicFrameLocks noGrp="1"/>
          </p:cNvGraphicFramePr>
          <p:nvPr>
            <p:ph idx="1"/>
          </p:nvPr>
        </p:nvGraphicFramePr>
        <p:xfrm>
          <a:off x="609600" y="1784350"/>
          <a:ext cx="8305800" cy="5073650"/>
        </p:xfrm>
        <a:graphic>
          <a:graphicData uri="http://schemas.openxmlformats.org/presentationml/2006/ole">
            <mc:AlternateContent xmlns:mc="http://schemas.openxmlformats.org/markup-compatibility/2006">
              <mc:Choice xmlns:v="urn:schemas-microsoft-com:vml" Requires="v">
                <p:oleObj spid="_x0000_s57358" r:id="rId3" imgW="8309568" imgH="5072312" progId="Excel.Chart.8">
                  <p:embed/>
                </p:oleObj>
              </mc:Choice>
              <mc:Fallback>
                <p:oleObj r:id="rId3" imgW="8309568" imgH="5072312" progId="Excel.Chart.8">
                  <p:embed/>
                  <p:pic>
                    <p:nvPicPr>
                      <p:cNvPr id="0" name="Content Placeholder 3"/>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784350"/>
                        <a:ext cx="8305800" cy="5073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p:cNvSpPr/>
          <p:nvPr/>
        </p:nvSpPr>
        <p:spPr>
          <a:xfrm>
            <a:off x="0" y="0"/>
            <a:ext cx="381000" cy="6858000"/>
          </a:xfrm>
          <a:prstGeom prst="rect">
            <a:avLst/>
          </a:prstGeom>
          <a:gradFill flip="none" rotWithShape="1">
            <a:gsLst>
              <a:gs pos="0">
                <a:schemeClr val="bg1"/>
              </a:gs>
              <a:gs pos="50000">
                <a:schemeClr val="accent1">
                  <a:tint val="44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7349" name="TextBox 5"/>
          <p:cNvSpPr txBox="1">
            <a:spLocks noChangeArrowheads="1"/>
          </p:cNvSpPr>
          <p:nvPr/>
        </p:nvSpPr>
        <p:spPr bwMode="auto">
          <a:xfrm>
            <a:off x="0" y="2611438"/>
            <a:ext cx="381000" cy="4246562"/>
          </a:xfrm>
          <a:prstGeom prst="rect">
            <a:avLst/>
          </a:prstGeom>
          <a:noFill/>
          <a:ln w="9525">
            <a:noFill/>
            <a:miter lim="800000"/>
            <a:headEnd/>
            <a:tailEnd/>
          </a:ln>
        </p:spPr>
        <p:txBody>
          <a:bodyPr>
            <a:spAutoFit/>
          </a:bodyPr>
          <a:lstStyle/>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S</a:t>
            </a:r>
          </a:p>
          <a:p>
            <a:pPr algn="ctr"/>
            <a:endParaRPr lang="en-US">
              <a:solidFill>
                <a:schemeClr val="bg1"/>
              </a:solidFill>
              <a:latin typeface="Corbel" pitchFamily="34" charset="0"/>
            </a:endParaRPr>
          </a:p>
          <a:p>
            <a:pPr algn="ctr"/>
            <a:r>
              <a:rPr lang="en-US">
                <a:solidFill>
                  <a:schemeClr val="bg1"/>
                </a:solidFill>
                <a:latin typeface="Corbel" pitchFamily="34" charset="0"/>
              </a:rPr>
              <a:t>O</a:t>
            </a:r>
          </a:p>
          <a:p>
            <a:pPr algn="ctr"/>
            <a:endParaRPr lang="en-US">
              <a:solidFill>
                <a:schemeClr val="bg1"/>
              </a:solidFill>
              <a:latin typeface="Corbel" pitchFamily="34" charset="0"/>
            </a:endParaRPr>
          </a:p>
          <a:p>
            <a:pPr algn="ctr"/>
            <a:r>
              <a:rPr lang="en-US">
                <a:solidFill>
                  <a:schemeClr val="bg1"/>
                </a:solidFill>
                <a:latin typeface="Corbel" pitchFamily="34" charset="0"/>
              </a:rPr>
              <a:t>M</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A</a:t>
            </a:r>
          </a:p>
        </p:txBody>
      </p:sp>
    </p:spTree>
  </p:cSld>
  <p:clrMapOvr>
    <a:masterClrMapping/>
  </p:clrMapOvr>
  <p:transition>
    <p:strips dir="rd"/>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8" name="Rectangle 6"/>
          <p:cNvSpPr>
            <a:spLocks noGrp="1" noChangeArrowheads="1"/>
          </p:cNvSpPr>
          <p:nvPr>
            <p:ph type="title"/>
          </p:nvPr>
        </p:nvSpPr>
        <p:spPr>
          <a:xfrm>
            <a:off x="895350" y="692150"/>
            <a:ext cx="7602538" cy="530225"/>
          </a:xfrm>
        </p:spPr>
        <p:txBody>
          <a:bodyPr>
            <a:normAutofit fontScale="90000"/>
          </a:bodyPr>
          <a:lstStyle/>
          <a:p>
            <a:pPr algn="ctr" fontAlgn="auto">
              <a:spcAft>
                <a:spcPts val="0"/>
              </a:spcAft>
              <a:defRPr/>
            </a:pPr>
            <a:r>
              <a:rPr lang="en-US" dirty="0">
                <a:solidFill>
                  <a:schemeClr val="tx2">
                    <a:satMod val="200000"/>
                  </a:schemeClr>
                </a:solidFill>
                <a:latin typeface="Algerian" pitchFamily="82" charset="0"/>
              </a:rPr>
              <a:t>Evidence </a:t>
            </a:r>
            <a:r>
              <a:rPr lang="en-US" dirty="0" smtClean="0">
                <a:solidFill>
                  <a:schemeClr val="tx2">
                    <a:satMod val="200000"/>
                  </a:schemeClr>
                </a:solidFill>
                <a:latin typeface="Algerian" pitchFamily="82" charset="0"/>
              </a:rPr>
              <a:t> That  Insomnia  Is  a </a:t>
            </a:r>
            <a:r>
              <a:rPr lang="en-US" dirty="0">
                <a:solidFill>
                  <a:schemeClr val="tx2">
                    <a:satMod val="200000"/>
                  </a:schemeClr>
                </a:solidFill>
                <a:latin typeface="Algerian" pitchFamily="82" charset="0"/>
              </a:rPr>
              <a:t>Disorder</a:t>
            </a:r>
          </a:p>
        </p:txBody>
      </p:sp>
      <p:sp>
        <p:nvSpPr>
          <p:cNvPr id="58371" name="Rectangle 7"/>
          <p:cNvSpPr>
            <a:spLocks noGrp="1" noChangeArrowheads="1"/>
          </p:cNvSpPr>
          <p:nvPr>
            <p:ph idx="1"/>
          </p:nvPr>
        </p:nvSpPr>
        <p:spPr>
          <a:xfrm>
            <a:off x="1057275" y="2205038"/>
            <a:ext cx="7629525" cy="3128962"/>
          </a:xfrm>
        </p:spPr>
        <p:txBody>
          <a:bodyPr/>
          <a:lstStyle/>
          <a:p>
            <a:r>
              <a:rPr lang="en-US" sz="3200" smtClean="0"/>
              <a:t>Unique set of physiologic changes</a:t>
            </a:r>
          </a:p>
          <a:p>
            <a:r>
              <a:rPr lang="en-US" sz="3200" smtClean="0"/>
              <a:t>Associated with impairment in function </a:t>
            </a:r>
            <a:br>
              <a:rPr lang="en-US" sz="3200" smtClean="0"/>
            </a:br>
            <a:r>
              <a:rPr lang="en-US" sz="3200" smtClean="0"/>
              <a:t>and quality of life</a:t>
            </a:r>
          </a:p>
        </p:txBody>
      </p:sp>
      <p:sp>
        <p:nvSpPr>
          <p:cNvPr id="5" name="Rectangle 4"/>
          <p:cNvSpPr/>
          <p:nvPr/>
        </p:nvSpPr>
        <p:spPr>
          <a:xfrm>
            <a:off x="0" y="0"/>
            <a:ext cx="381000" cy="6858000"/>
          </a:xfrm>
          <a:prstGeom prst="rect">
            <a:avLst/>
          </a:prstGeom>
          <a:gradFill flip="none" rotWithShape="1">
            <a:gsLst>
              <a:gs pos="0">
                <a:schemeClr val="bg1"/>
              </a:gs>
              <a:gs pos="50000">
                <a:schemeClr val="accent1">
                  <a:tint val="44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8373" name="TextBox 5"/>
          <p:cNvSpPr txBox="1">
            <a:spLocks noChangeArrowheads="1"/>
          </p:cNvSpPr>
          <p:nvPr/>
        </p:nvSpPr>
        <p:spPr bwMode="auto">
          <a:xfrm>
            <a:off x="0" y="2611438"/>
            <a:ext cx="381000" cy="4246562"/>
          </a:xfrm>
          <a:prstGeom prst="rect">
            <a:avLst/>
          </a:prstGeom>
          <a:noFill/>
          <a:ln w="9525">
            <a:noFill/>
            <a:miter lim="800000"/>
            <a:headEnd/>
            <a:tailEnd/>
          </a:ln>
        </p:spPr>
        <p:txBody>
          <a:bodyPr>
            <a:spAutoFit/>
          </a:bodyPr>
          <a:lstStyle/>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S</a:t>
            </a:r>
          </a:p>
          <a:p>
            <a:pPr algn="ctr"/>
            <a:endParaRPr lang="en-US">
              <a:solidFill>
                <a:schemeClr val="bg1"/>
              </a:solidFill>
              <a:latin typeface="Corbel" pitchFamily="34" charset="0"/>
            </a:endParaRPr>
          </a:p>
          <a:p>
            <a:pPr algn="ctr"/>
            <a:r>
              <a:rPr lang="en-US">
                <a:solidFill>
                  <a:schemeClr val="bg1"/>
                </a:solidFill>
                <a:latin typeface="Corbel" pitchFamily="34" charset="0"/>
              </a:rPr>
              <a:t>O</a:t>
            </a:r>
          </a:p>
          <a:p>
            <a:pPr algn="ctr"/>
            <a:endParaRPr lang="en-US">
              <a:solidFill>
                <a:schemeClr val="bg1"/>
              </a:solidFill>
              <a:latin typeface="Corbel" pitchFamily="34" charset="0"/>
            </a:endParaRPr>
          </a:p>
          <a:p>
            <a:pPr algn="ctr"/>
            <a:r>
              <a:rPr lang="en-US">
                <a:solidFill>
                  <a:schemeClr val="bg1"/>
                </a:solidFill>
                <a:latin typeface="Corbel" pitchFamily="34" charset="0"/>
              </a:rPr>
              <a:t>M</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A</a:t>
            </a:r>
          </a:p>
        </p:txBody>
      </p:sp>
    </p:spTree>
  </p:cSld>
  <p:clrMapOvr>
    <a:masterClrMapping/>
  </p:clrMapOvr>
  <p:transition advClick="0">
    <p:strips dir="rd"/>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algn="ctr" fontAlgn="auto">
              <a:spcAft>
                <a:spcPts val="0"/>
              </a:spcAft>
              <a:defRPr/>
            </a:pPr>
            <a:r>
              <a:rPr lang="en-US" dirty="0">
                <a:solidFill>
                  <a:schemeClr val="tx2">
                    <a:satMod val="200000"/>
                  </a:schemeClr>
                </a:solidFill>
                <a:latin typeface="Algerian" pitchFamily="82" charset="0"/>
              </a:rPr>
              <a:t>How common is insomnia?</a:t>
            </a:r>
          </a:p>
        </p:txBody>
      </p:sp>
      <p:sp>
        <p:nvSpPr>
          <p:cNvPr id="59395" name="Rectangle 3"/>
          <p:cNvSpPr>
            <a:spLocks noGrp="1" noChangeArrowheads="1"/>
          </p:cNvSpPr>
          <p:nvPr>
            <p:ph idx="1"/>
          </p:nvPr>
        </p:nvSpPr>
        <p:spPr/>
        <p:txBody>
          <a:bodyPr/>
          <a:lstStyle/>
          <a:p>
            <a:pPr>
              <a:lnSpc>
                <a:spcPct val="90000"/>
              </a:lnSpc>
            </a:pPr>
            <a:r>
              <a:rPr lang="en-US" sz="3200" smtClean="0"/>
              <a:t>More than half of adults in the U.S. said they experienced insomnia at least a few nights a week during the past year</a:t>
            </a:r>
          </a:p>
          <a:p>
            <a:pPr>
              <a:lnSpc>
                <a:spcPct val="90000"/>
              </a:lnSpc>
            </a:pPr>
            <a:r>
              <a:rPr lang="en-US" sz="3200" smtClean="0"/>
              <a:t>Nearly one-third said they had insomnia nearly every night</a:t>
            </a:r>
          </a:p>
          <a:p>
            <a:pPr>
              <a:lnSpc>
                <a:spcPct val="90000"/>
              </a:lnSpc>
            </a:pPr>
            <a:r>
              <a:rPr lang="en-US" sz="3200" smtClean="0"/>
              <a:t>Increases with age</a:t>
            </a:r>
          </a:p>
          <a:p>
            <a:pPr>
              <a:lnSpc>
                <a:spcPct val="90000"/>
              </a:lnSpc>
            </a:pPr>
            <a:r>
              <a:rPr lang="en-US" sz="3200" smtClean="0"/>
              <a:t>The most frequent health complaint after pain</a:t>
            </a:r>
          </a:p>
          <a:p>
            <a:pPr>
              <a:lnSpc>
                <a:spcPct val="90000"/>
              </a:lnSpc>
            </a:pPr>
            <a:r>
              <a:rPr lang="en-US" sz="3200" smtClean="0"/>
              <a:t>Twice as common in women as in men</a:t>
            </a:r>
          </a:p>
        </p:txBody>
      </p:sp>
      <p:sp>
        <p:nvSpPr>
          <p:cNvPr id="5" name="Rectangle 4"/>
          <p:cNvSpPr/>
          <p:nvPr/>
        </p:nvSpPr>
        <p:spPr>
          <a:xfrm>
            <a:off x="0" y="0"/>
            <a:ext cx="381000" cy="6858000"/>
          </a:xfrm>
          <a:prstGeom prst="rect">
            <a:avLst/>
          </a:prstGeom>
          <a:gradFill flip="none" rotWithShape="1">
            <a:gsLst>
              <a:gs pos="0">
                <a:schemeClr val="bg1"/>
              </a:gs>
              <a:gs pos="50000">
                <a:schemeClr val="accent1">
                  <a:tint val="44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9397" name="TextBox 5"/>
          <p:cNvSpPr txBox="1">
            <a:spLocks noChangeArrowheads="1"/>
          </p:cNvSpPr>
          <p:nvPr/>
        </p:nvSpPr>
        <p:spPr bwMode="auto">
          <a:xfrm>
            <a:off x="0" y="2611438"/>
            <a:ext cx="381000" cy="4246562"/>
          </a:xfrm>
          <a:prstGeom prst="rect">
            <a:avLst/>
          </a:prstGeom>
          <a:noFill/>
          <a:ln w="9525">
            <a:noFill/>
            <a:miter lim="800000"/>
            <a:headEnd/>
            <a:tailEnd/>
          </a:ln>
        </p:spPr>
        <p:txBody>
          <a:bodyPr>
            <a:spAutoFit/>
          </a:bodyPr>
          <a:lstStyle/>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S</a:t>
            </a:r>
          </a:p>
          <a:p>
            <a:pPr algn="ctr"/>
            <a:endParaRPr lang="en-US">
              <a:solidFill>
                <a:schemeClr val="bg1"/>
              </a:solidFill>
              <a:latin typeface="Corbel" pitchFamily="34" charset="0"/>
            </a:endParaRPr>
          </a:p>
          <a:p>
            <a:pPr algn="ctr"/>
            <a:r>
              <a:rPr lang="en-US">
                <a:solidFill>
                  <a:schemeClr val="bg1"/>
                </a:solidFill>
                <a:latin typeface="Corbel" pitchFamily="34" charset="0"/>
              </a:rPr>
              <a:t>O</a:t>
            </a:r>
          </a:p>
          <a:p>
            <a:pPr algn="ctr"/>
            <a:endParaRPr lang="en-US">
              <a:solidFill>
                <a:schemeClr val="bg1"/>
              </a:solidFill>
              <a:latin typeface="Corbel" pitchFamily="34" charset="0"/>
            </a:endParaRPr>
          </a:p>
          <a:p>
            <a:pPr algn="ctr"/>
            <a:r>
              <a:rPr lang="en-US">
                <a:solidFill>
                  <a:schemeClr val="bg1"/>
                </a:solidFill>
                <a:latin typeface="Corbel" pitchFamily="34" charset="0"/>
              </a:rPr>
              <a:t>M</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A</a:t>
            </a:r>
          </a:p>
        </p:txBody>
      </p:sp>
    </p:spTree>
  </p:cSld>
  <p:clrMapOvr>
    <a:masterClrMapping/>
  </p:clrMapOvr>
  <p:transition>
    <p:strips dir="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idx="1"/>
          </p:nvPr>
        </p:nvSpPr>
        <p:spPr/>
        <p:txBody>
          <a:bodyPr lIns="90488" tIns="44450" rIns="90488" bIns="44450"/>
          <a:lstStyle/>
          <a:p>
            <a:pPr>
              <a:spcBef>
                <a:spcPct val="50000"/>
              </a:spcBef>
            </a:pPr>
            <a:r>
              <a:rPr lang="en-US" smtClean="0"/>
              <a:t>Sleep disorders are</a:t>
            </a:r>
            <a:r>
              <a:rPr lang="en-US" smtClean="0">
                <a:solidFill>
                  <a:schemeClr val="tx2"/>
                </a:solidFill>
              </a:rPr>
              <a:t> </a:t>
            </a:r>
            <a:r>
              <a:rPr lang="en-US" i="1" smtClean="0">
                <a:solidFill>
                  <a:schemeClr val="accent1"/>
                </a:solidFill>
              </a:rPr>
              <a:t>common</a:t>
            </a:r>
            <a:endParaRPr lang="en-US" smtClean="0"/>
          </a:p>
          <a:p>
            <a:pPr>
              <a:spcBef>
                <a:spcPct val="50000"/>
              </a:spcBef>
            </a:pPr>
            <a:r>
              <a:rPr lang="en-US" smtClean="0"/>
              <a:t>Sleep disorders are </a:t>
            </a:r>
            <a:r>
              <a:rPr lang="en-US" i="1" smtClean="0">
                <a:solidFill>
                  <a:schemeClr val="accent1"/>
                </a:solidFill>
              </a:rPr>
              <a:t>serious</a:t>
            </a:r>
            <a:endParaRPr lang="en-US" smtClean="0"/>
          </a:p>
          <a:p>
            <a:pPr>
              <a:spcBef>
                <a:spcPct val="50000"/>
              </a:spcBef>
            </a:pPr>
            <a:r>
              <a:rPr lang="en-US" smtClean="0"/>
              <a:t>Sleep disorders are </a:t>
            </a:r>
            <a:r>
              <a:rPr lang="en-US" i="1" smtClean="0">
                <a:solidFill>
                  <a:schemeClr val="accent1"/>
                </a:solidFill>
              </a:rPr>
              <a:t>treatable</a:t>
            </a:r>
            <a:endParaRPr lang="en-US" smtClean="0"/>
          </a:p>
          <a:p>
            <a:pPr>
              <a:spcBef>
                <a:spcPct val="50000"/>
              </a:spcBef>
            </a:pPr>
            <a:r>
              <a:rPr lang="en-US" smtClean="0"/>
              <a:t>Sleep disorders are</a:t>
            </a:r>
            <a:r>
              <a:rPr lang="en-US" smtClean="0">
                <a:solidFill>
                  <a:schemeClr val="tx2"/>
                </a:solidFill>
              </a:rPr>
              <a:t> </a:t>
            </a:r>
            <a:r>
              <a:rPr lang="en-US" i="1" smtClean="0">
                <a:solidFill>
                  <a:schemeClr val="accent1"/>
                </a:solidFill>
              </a:rPr>
              <a:t>under diagnosed</a:t>
            </a:r>
            <a:endParaRPr lang="en-US" i="1" smtClean="0">
              <a:solidFill>
                <a:schemeClr val="tx2"/>
              </a:solidFill>
            </a:endParaRPr>
          </a:p>
        </p:txBody>
      </p:sp>
      <p:sp>
        <p:nvSpPr>
          <p:cNvPr id="6" name="Rectangle 2"/>
          <p:cNvSpPr txBox="1">
            <a:spLocks noChangeArrowheads="1"/>
          </p:cNvSpPr>
          <p:nvPr/>
        </p:nvSpPr>
        <p:spPr bwMode="auto">
          <a:xfrm>
            <a:off x="971550" y="606425"/>
            <a:ext cx="7543800" cy="841375"/>
          </a:xfrm>
          <a:prstGeom prst="rect">
            <a:avLst/>
          </a:prstGeom>
          <a:noFill/>
          <a:ln w="9525">
            <a:noFill/>
            <a:miter lim="800000"/>
            <a:headEnd/>
            <a:tailEnd/>
          </a:ln>
        </p:spPr>
        <p:txBody>
          <a:bodyPr anchor="ctr"/>
          <a:lstStyle/>
          <a:p>
            <a:pPr algn="ctr" fontAlgn="auto">
              <a:lnSpc>
                <a:spcPct val="85000"/>
              </a:lnSpc>
              <a:spcAft>
                <a:spcPts val="0"/>
              </a:spcAft>
              <a:defRPr/>
            </a:pPr>
            <a:r>
              <a:rPr lang="en-US" sz="3600" kern="0" dirty="0">
                <a:solidFill>
                  <a:schemeClr val="tx2"/>
                </a:solidFill>
                <a:latin typeface="Algerian" pitchFamily="82" charset="0"/>
                <a:ea typeface="+mj-ea"/>
                <a:cs typeface="+mj-cs"/>
              </a:rPr>
              <a:t>Important facts</a:t>
            </a:r>
            <a:br>
              <a:rPr lang="en-US" sz="3600" kern="0" dirty="0">
                <a:solidFill>
                  <a:schemeClr val="tx2"/>
                </a:solidFill>
                <a:latin typeface="Algerian" pitchFamily="82" charset="0"/>
                <a:ea typeface="+mj-ea"/>
                <a:cs typeface="+mj-cs"/>
              </a:rPr>
            </a:br>
            <a:endParaRPr lang="en-US" sz="3600" kern="0" dirty="0">
              <a:solidFill>
                <a:srgbClr val="FD1503"/>
              </a:solidFill>
              <a:latin typeface="Algerian" pitchFamily="82" charset="0"/>
              <a:ea typeface="+mj-ea"/>
              <a:cs typeface="+mj-cs"/>
            </a:endParaRPr>
          </a:p>
        </p:txBody>
      </p:sp>
      <p:sp>
        <p:nvSpPr>
          <p:cNvPr id="7" name="Rectangle 6"/>
          <p:cNvSpPr/>
          <p:nvPr/>
        </p:nvSpPr>
        <p:spPr>
          <a:xfrm>
            <a:off x="0" y="0"/>
            <a:ext cx="381000" cy="6858000"/>
          </a:xfrm>
          <a:prstGeom prst="rect">
            <a:avLst/>
          </a:prstGeom>
          <a:gradFill flip="none" rotWithShape="1">
            <a:gsLst>
              <a:gs pos="0">
                <a:schemeClr val="bg1"/>
              </a:gs>
              <a:gs pos="50000">
                <a:schemeClr val="accent1">
                  <a:tint val="44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389" name="TextBox 7"/>
          <p:cNvSpPr txBox="1">
            <a:spLocks noChangeArrowheads="1"/>
          </p:cNvSpPr>
          <p:nvPr/>
        </p:nvSpPr>
        <p:spPr bwMode="auto">
          <a:xfrm>
            <a:off x="0" y="2611438"/>
            <a:ext cx="381000" cy="4246562"/>
          </a:xfrm>
          <a:prstGeom prst="rect">
            <a:avLst/>
          </a:prstGeom>
          <a:noFill/>
          <a:ln w="9525">
            <a:noFill/>
            <a:miter lim="800000"/>
            <a:headEnd/>
            <a:tailEnd/>
          </a:ln>
        </p:spPr>
        <p:txBody>
          <a:bodyPr>
            <a:spAutoFit/>
          </a:bodyPr>
          <a:lstStyle/>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S</a:t>
            </a:r>
          </a:p>
          <a:p>
            <a:pPr algn="ctr"/>
            <a:endParaRPr lang="en-US">
              <a:solidFill>
                <a:schemeClr val="bg1"/>
              </a:solidFill>
              <a:latin typeface="Corbel" pitchFamily="34" charset="0"/>
            </a:endParaRPr>
          </a:p>
          <a:p>
            <a:pPr algn="ctr"/>
            <a:r>
              <a:rPr lang="en-US">
                <a:solidFill>
                  <a:schemeClr val="bg1"/>
                </a:solidFill>
                <a:latin typeface="Corbel" pitchFamily="34" charset="0"/>
              </a:rPr>
              <a:t>O</a:t>
            </a:r>
          </a:p>
          <a:p>
            <a:pPr algn="ctr"/>
            <a:endParaRPr lang="en-US">
              <a:solidFill>
                <a:schemeClr val="bg1"/>
              </a:solidFill>
              <a:latin typeface="Corbel" pitchFamily="34" charset="0"/>
            </a:endParaRPr>
          </a:p>
          <a:p>
            <a:pPr algn="ctr"/>
            <a:r>
              <a:rPr lang="en-US">
                <a:solidFill>
                  <a:schemeClr val="bg1"/>
                </a:solidFill>
                <a:latin typeface="Corbel" pitchFamily="34" charset="0"/>
              </a:rPr>
              <a:t>M</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A</a:t>
            </a:r>
          </a:p>
        </p:txBody>
      </p:sp>
    </p:spTree>
  </p:cSld>
  <p:clrMapOvr>
    <a:masterClrMapping/>
  </p:clrMapOvr>
  <p:transition>
    <p:strips dir="rd"/>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2"/>
          <p:cNvSpPr>
            <a:spLocks noGrp="1" noChangeArrowheads="1"/>
          </p:cNvSpPr>
          <p:nvPr>
            <p:ph type="title"/>
          </p:nvPr>
        </p:nvSpPr>
        <p:spPr>
          <a:xfrm>
            <a:off x="800100" y="692150"/>
            <a:ext cx="7602538" cy="530225"/>
          </a:xfrm>
        </p:spPr>
        <p:txBody>
          <a:bodyPr>
            <a:normAutofit fontScale="90000"/>
          </a:bodyPr>
          <a:lstStyle/>
          <a:p>
            <a:pPr algn="ctr" fontAlgn="auto">
              <a:spcAft>
                <a:spcPts val="0"/>
              </a:spcAft>
              <a:defRPr/>
            </a:pPr>
            <a:r>
              <a:rPr lang="en-US" dirty="0">
                <a:solidFill>
                  <a:schemeClr val="tx2">
                    <a:satMod val="200000"/>
                  </a:schemeClr>
                </a:solidFill>
                <a:latin typeface="Algerian" pitchFamily="82" charset="0"/>
              </a:rPr>
              <a:t>Prevalence of Insomnia</a:t>
            </a:r>
          </a:p>
        </p:txBody>
      </p:sp>
      <p:sp>
        <p:nvSpPr>
          <p:cNvPr id="60419" name="Rectangle 3"/>
          <p:cNvSpPr>
            <a:spLocks noGrp="1" noChangeArrowheads="1"/>
          </p:cNvSpPr>
          <p:nvPr>
            <p:ph idx="1"/>
          </p:nvPr>
        </p:nvSpPr>
        <p:spPr>
          <a:xfrm>
            <a:off x="1057275" y="2205038"/>
            <a:ext cx="7553325" cy="3052762"/>
          </a:xfrm>
        </p:spPr>
        <p:txBody>
          <a:bodyPr/>
          <a:lstStyle/>
          <a:p>
            <a:r>
              <a:rPr lang="en-US" smtClean="0"/>
              <a:t>30% of the general population have disturbed sleep</a:t>
            </a:r>
          </a:p>
          <a:p>
            <a:r>
              <a:rPr lang="en-US" smtClean="0"/>
              <a:t>10% of the general population meet diagnostic criteria</a:t>
            </a:r>
          </a:p>
          <a:p>
            <a:r>
              <a:rPr lang="en-US" smtClean="0"/>
              <a:t>50% of patients under clinical care report symptoms of sleep disruption</a:t>
            </a:r>
          </a:p>
        </p:txBody>
      </p:sp>
      <p:sp>
        <p:nvSpPr>
          <p:cNvPr id="60420" name="Rectangle 4"/>
          <p:cNvSpPr>
            <a:spLocks noChangeArrowheads="1"/>
          </p:cNvSpPr>
          <p:nvPr/>
        </p:nvSpPr>
        <p:spPr bwMode="auto">
          <a:xfrm>
            <a:off x="460375" y="6588125"/>
            <a:ext cx="6462713" cy="136525"/>
          </a:xfrm>
          <a:prstGeom prst="rect">
            <a:avLst/>
          </a:prstGeom>
          <a:noFill/>
          <a:ln w="9525" algn="ctr">
            <a:noFill/>
            <a:miter lim="800000"/>
            <a:headEnd/>
            <a:tailEnd/>
          </a:ln>
        </p:spPr>
        <p:txBody>
          <a:bodyPr lIns="0" tIns="0" rIns="0" bIns="0" anchor="b">
            <a:spAutoFit/>
          </a:bodyPr>
          <a:lstStyle/>
          <a:p>
            <a:pPr defTabSz="1033463">
              <a:lnSpc>
                <a:spcPct val="90000"/>
              </a:lnSpc>
              <a:spcBef>
                <a:spcPct val="20000"/>
              </a:spcBef>
            </a:pPr>
            <a:r>
              <a:rPr lang="en-US" sz="1000">
                <a:latin typeface="Corbel" pitchFamily="34" charset="0"/>
              </a:rPr>
              <a:t>Leshner AI et al. NIH State-of-the-Science Conference Statement, June 15, 2005.</a:t>
            </a:r>
          </a:p>
        </p:txBody>
      </p:sp>
      <p:sp>
        <p:nvSpPr>
          <p:cNvPr id="6" name="Rectangle 5"/>
          <p:cNvSpPr/>
          <p:nvPr/>
        </p:nvSpPr>
        <p:spPr>
          <a:xfrm>
            <a:off x="0" y="0"/>
            <a:ext cx="381000" cy="6858000"/>
          </a:xfrm>
          <a:prstGeom prst="rect">
            <a:avLst/>
          </a:prstGeom>
          <a:gradFill flip="none" rotWithShape="1">
            <a:gsLst>
              <a:gs pos="0">
                <a:schemeClr val="bg1"/>
              </a:gs>
              <a:gs pos="50000">
                <a:schemeClr val="accent1">
                  <a:tint val="44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0422" name="TextBox 6"/>
          <p:cNvSpPr txBox="1">
            <a:spLocks noChangeArrowheads="1"/>
          </p:cNvSpPr>
          <p:nvPr/>
        </p:nvSpPr>
        <p:spPr bwMode="auto">
          <a:xfrm>
            <a:off x="0" y="2611438"/>
            <a:ext cx="381000" cy="4246562"/>
          </a:xfrm>
          <a:prstGeom prst="rect">
            <a:avLst/>
          </a:prstGeom>
          <a:noFill/>
          <a:ln w="9525">
            <a:noFill/>
            <a:miter lim="800000"/>
            <a:headEnd/>
            <a:tailEnd/>
          </a:ln>
        </p:spPr>
        <p:txBody>
          <a:bodyPr>
            <a:spAutoFit/>
          </a:bodyPr>
          <a:lstStyle/>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S</a:t>
            </a:r>
          </a:p>
          <a:p>
            <a:pPr algn="ctr"/>
            <a:endParaRPr lang="en-US">
              <a:solidFill>
                <a:schemeClr val="bg1"/>
              </a:solidFill>
              <a:latin typeface="Corbel" pitchFamily="34" charset="0"/>
            </a:endParaRPr>
          </a:p>
          <a:p>
            <a:pPr algn="ctr"/>
            <a:r>
              <a:rPr lang="en-US">
                <a:solidFill>
                  <a:schemeClr val="bg1"/>
                </a:solidFill>
                <a:latin typeface="Corbel" pitchFamily="34" charset="0"/>
              </a:rPr>
              <a:t>O</a:t>
            </a:r>
          </a:p>
          <a:p>
            <a:pPr algn="ctr"/>
            <a:endParaRPr lang="en-US">
              <a:solidFill>
                <a:schemeClr val="bg1"/>
              </a:solidFill>
              <a:latin typeface="Corbel" pitchFamily="34" charset="0"/>
            </a:endParaRPr>
          </a:p>
          <a:p>
            <a:pPr algn="ctr"/>
            <a:r>
              <a:rPr lang="en-US">
                <a:solidFill>
                  <a:schemeClr val="bg1"/>
                </a:solidFill>
                <a:latin typeface="Corbel" pitchFamily="34" charset="0"/>
              </a:rPr>
              <a:t>M</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A</a:t>
            </a:r>
          </a:p>
        </p:txBody>
      </p:sp>
    </p:spTree>
  </p:cSld>
  <p:clrMapOvr>
    <a:masterClrMapping/>
  </p:clrMapOvr>
  <p:transition advClick="0">
    <p:strips dir="rd"/>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algn="ctr" fontAlgn="auto">
              <a:spcAft>
                <a:spcPts val="0"/>
              </a:spcAft>
              <a:defRPr/>
            </a:pPr>
            <a:r>
              <a:rPr lang="en-US" sz="3600" dirty="0" smtClean="0">
                <a:solidFill>
                  <a:schemeClr val="tx2">
                    <a:satMod val="200000"/>
                  </a:schemeClr>
                </a:solidFill>
                <a:latin typeface="Algerian" pitchFamily="82" charset="0"/>
              </a:rPr>
              <a:t>Evolution of Insomnia</a:t>
            </a:r>
          </a:p>
        </p:txBody>
      </p:sp>
      <p:pic>
        <p:nvPicPr>
          <p:cNvPr id="93186" name="Picture 2"/>
          <p:cNvPicPr>
            <a:picLocks noGrp="1" noChangeAspect="1" noChangeArrowheads="1"/>
          </p:cNvPicPr>
          <p:nvPr>
            <p:ph idx="1"/>
          </p:nvPr>
        </p:nvPicPr>
        <p:blipFill>
          <a:blip r:embed="rId2"/>
          <a:stretch>
            <a:fillRect/>
          </a:stretch>
        </p:blipFill>
        <p:spPr>
          <a:xfrm>
            <a:off x="914400" y="1828799"/>
            <a:ext cx="7696200" cy="4778868"/>
          </a:xfrm>
          <a:prstGeom prst="round2DiagRect">
            <a:avLst>
              <a:gd name="adj1" fmla="val 16667"/>
              <a:gd name="adj2" fmla="val 0"/>
            </a:avLst>
          </a:prstGeom>
          <a:ln w="88900" cap="sq">
            <a:solidFill>
              <a:srgbClr val="FFFFFF"/>
            </a:solidFill>
          </a:ln>
          <a:effectLst>
            <a:outerShdw blurRad="254000" algn="tl" rotWithShape="0">
              <a:srgbClr val="000000">
                <a:alpha val="43000"/>
              </a:srgbClr>
            </a:outerShdw>
          </a:effectLst>
        </p:spPr>
      </p:pic>
      <p:sp>
        <p:nvSpPr>
          <p:cNvPr id="7" name="Rectangle 6"/>
          <p:cNvSpPr/>
          <p:nvPr/>
        </p:nvSpPr>
        <p:spPr>
          <a:xfrm>
            <a:off x="0" y="0"/>
            <a:ext cx="381000" cy="6858000"/>
          </a:xfrm>
          <a:prstGeom prst="rect">
            <a:avLst/>
          </a:prstGeom>
          <a:gradFill flip="none" rotWithShape="1">
            <a:gsLst>
              <a:gs pos="0">
                <a:schemeClr val="bg1"/>
              </a:gs>
              <a:gs pos="50000">
                <a:schemeClr val="accent1">
                  <a:tint val="44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1445" name="TextBox 7"/>
          <p:cNvSpPr txBox="1">
            <a:spLocks noChangeArrowheads="1"/>
          </p:cNvSpPr>
          <p:nvPr/>
        </p:nvSpPr>
        <p:spPr bwMode="auto">
          <a:xfrm>
            <a:off x="0" y="2611438"/>
            <a:ext cx="381000" cy="4246562"/>
          </a:xfrm>
          <a:prstGeom prst="rect">
            <a:avLst/>
          </a:prstGeom>
          <a:noFill/>
          <a:ln w="9525">
            <a:noFill/>
            <a:miter lim="800000"/>
            <a:headEnd/>
            <a:tailEnd/>
          </a:ln>
        </p:spPr>
        <p:txBody>
          <a:bodyPr>
            <a:spAutoFit/>
          </a:bodyPr>
          <a:lstStyle/>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S</a:t>
            </a:r>
          </a:p>
          <a:p>
            <a:pPr algn="ctr"/>
            <a:endParaRPr lang="en-US">
              <a:solidFill>
                <a:schemeClr val="bg1"/>
              </a:solidFill>
              <a:latin typeface="Corbel" pitchFamily="34" charset="0"/>
            </a:endParaRPr>
          </a:p>
          <a:p>
            <a:pPr algn="ctr"/>
            <a:r>
              <a:rPr lang="en-US">
                <a:solidFill>
                  <a:schemeClr val="bg1"/>
                </a:solidFill>
                <a:latin typeface="Corbel" pitchFamily="34" charset="0"/>
              </a:rPr>
              <a:t>O</a:t>
            </a:r>
          </a:p>
          <a:p>
            <a:pPr algn="ctr"/>
            <a:endParaRPr lang="en-US">
              <a:solidFill>
                <a:schemeClr val="bg1"/>
              </a:solidFill>
              <a:latin typeface="Corbel" pitchFamily="34" charset="0"/>
            </a:endParaRPr>
          </a:p>
          <a:p>
            <a:pPr algn="ctr"/>
            <a:r>
              <a:rPr lang="en-US">
                <a:solidFill>
                  <a:schemeClr val="bg1"/>
                </a:solidFill>
                <a:latin typeface="Corbel" pitchFamily="34" charset="0"/>
              </a:rPr>
              <a:t>M</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A</a:t>
            </a:r>
          </a:p>
        </p:txBody>
      </p:sp>
    </p:spTree>
  </p:cSld>
  <p:clrMapOvr>
    <a:masterClrMapping/>
  </p:clrMapOvr>
  <p:transition>
    <p:strips dir="rd"/>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11"/>
          <p:cNvSpPr>
            <a:spLocks noGrp="1" noChangeArrowheads="1"/>
          </p:cNvSpPr>
          <p:nvPr>
            <p:ph type="title"/>
          </p:nvPr>
        </p:nvSpPr>
        <p:spPr>
          <a:xfrm>
            <a:off x="957263" y="415925"/>
            <a:ext cx="7956550" cy="1479550"/>
          </a:xfrm>
        </p:spPr>
        <p:txBody>
          <a:bodyPr/>
          <a:lstStyle/>
          <a:p>
            <a:pPr algn="ctr" fontAlgn="auto">
              <a:spcAft>
                <a:spcPts val="0"/>
              </a:spcAft>
              <a:defRPr/>
            </a:pPr>
            <a:r>
              <a:rPr lang="en-US" sz="3600" dirty="0" smtClean="0">
                <a:solidFill>
                  <a:schemeClr val="tx2">
                    <a:satMod val="200000"/>
                  </a:schemeClr>
                </a:solidFill>
                <a:latin typeface="Algerian" pitchFamily="82" charset="0"/>
              </a:rPr>
              <a:t>Insomnia types</a:t>
            </a:r>
            <a:endParaRPr lang="en-US" dirty="0" smtClean="0">
              <a:solidFill>
                <a:srgbClr val="FD1503"/>
              </a:solidFill>
              <a:latin typeface="Algerian" pitchFamily="82" charset="0"/>
            </a:endParaRPr>
          </a:p>
        </p:txBody>
      </p:sp>
      <p:sp>
        <p:nvSpPr>
          <p:cNvPr id="62467" name="Rectangle 12"/>
          <p:cNvSpPr>
            <a:spLocks noGrp="1" noChangeArrowheads="1"/>
          </p:cNvSpPr>
          <p:nvPr>
            <p:ph idx="1"/>
          </p:nvPr>
        </p:nvSpPr>
        <p:spPr>
          <a:xfrm>
            <a:off x="957263" y="1851025"/>
            <a:ext cx="6864350" cy="4572000"/>
          </a:xfrm>
        </p:spPr>
        <p:txBody>
          <a:bodyPr/>
          <a:lstStyle/>
          <a:p>
            <a:pPr>
              <a:lnSpc>
                <a:spcPts val="4200"/>
              </a:lnSpc>
              <a:spcBef>
                <a:spcPts val="1200"/>
              </a:spcBef>
              <a:spcAft>
                <a:spcPts val="600"/>
              </a:spcAft>
            </a:pPr>
            <a:r>
              <a:rPr lang="en-US" sz="2800" smtClean="0"/>
              <a:t>Psycho-physiologic Insomnia</a:t>
            </a:r>
          </a:p>
          <a:p>
            <a:pPr>
              <a:lnSpc>
                <a:spcPts val="4200"/>
              </a:lnSpc>
              <a:spcBef>
                <a:spcPts val="1200"/>
              </a:spcBef>
              <a:spcAft>
                <a:spcPts val="600"/>
              </a:spcAft>
            </a:pPr>
            <a:r>
              <a:rPr lang="en-US" sz="2800" smtClean="0"/>
              <a:t>Paradoxical Insomnia</a:t>
            </a:r>
          </a:p>
          <a:p>
            <a:pPr>
              <a:lnSpc>
                <a:spcPts val="4200"/>
              </a:lnSpc>
              <a:spcBef>
                <a:spcPts val="1200"/>
              </a:spcBef>
              <a:spcAft>
                <a:spcPts val="600"/>
              </a:spcAft>
            </a:pPr>
            <a:r>
              <a:rPr lang="en-US" sz="2800" smtClean="0"/>
              <a:t>Inadequate Sleep Hygiene</a:t>
            </a:r>
          </a:p>
          <a:p>
            <a:pPr>
              <a:lnSpc>
                <a:spcPts val="4200"/>
              </a:lnSpc>
              <a:spcBef>
                <a:spcPts val="1200"/>
              </a:spcBef>
              <a:spcAft>
                <a:spcPts val="600"/>
              </a:spcAft>
            </a:pPr>
            <a:r>
              <a:rPr lang="en-US" sz="2800" smtClean="0"/>
              <a:t>Adjustment Insomnia</a:t>
            </a:r>
          </a:p>
          <a:p>
            <a:pPr>
              <a:lnSpc>
                <a:spcPts val="4200"/>
              </a:lnSpc>
              <a:spcBef>
                <a:spcPts val="1200"/>
              </a:spcBef>
              <a:spcAft>
                <a:spcPts val="600"/>
              </a:spcAft>
            </a:pPr>
            <a:r>
              <a:rPr lang="en-US" sz="2800" smtClean="0"/>
              <a:t>Insomnia due to Medical Condition/ Mental Disorder/ Drug or Substance</a:t>
            </a:r>
          </a:p>
        </p:txBody>
      </p:sp>
      <p:sp>
        <p:nvSpPr>
          <p:cNvPr id="6" name="Rectangle 5"/>
          <p:cNvSpPr/>
          <p:nvPr/>
        </p:nvSpPr>
        <p:spPr>
          <a:xfrm>
            <a:off x="0" y="0"/>
            <a:ext cx="381000" cy="6858000"/>
          </a:xfrm>
          <a:prstGeom prst="rect">
            <a:avLst/>
          </a:prstGeom>
          <a:gradFill flip="none" rotWithShape="1">
            <a:gsLst>
              <a:gs pos="0">
                <a:schemeClr val="bg1"/>
              </a:gs>
              <a:gs pos="50000">
                <a:schemeClr val="accent1">
                  <a:tint val="44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2469" name="TextBox 6"/>
          <p:cNvSpPr txBox="1">
            <a:spLocks noChangeArrowheads="1"/>
          </p:cNvSpPr>
          <p:nvPr/>
        </p:nvSpPr>
        <p:spPr bwMode="auto">
          <a:xfrm>
            <a:off x="0" y="2611438"/>
            <a:ext cx="381000" cy="4246562"/>
          </a:xfrm>
          <a:prstGeom prst="rect">
            <a:avLst/>
          </a:prstGeom>
          <a:noFill/>
          <a:ln w="9525">
            <a:noFill/>
            <a:miter lim="800000"/>
            <a:headEnd/>
            <a:tailEnd/>
          </a:ln>
        </p:spPr>
        <p:txBody>
          <a:bodyPr>
            <a:spAutoFit/>
          </a:bodyPr>
          <a:lstStyle/>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S</a:t>
            </a:r>
          </a:p>
          <a:p>
            <a:pPr algn="ctr"/>
            <a:endParaRPr lang="en-US">
              <a:solidFill>
                <a:schemeClr val="bg1"/>
              </a:solidFill>
              <a:latin typeface="Corbel" pitchFamily="34" charset="0"/>
            </a:endParaRPr>
          </a:p>
          <a:p>
            <a:pPr algn="ctr"/>
            <a:r>
              <a:rPr lang="en-US">
                <a:solidFill>
                  <a:schemeClr val="bg1"/>
                </a:solidFill>
                <a:latin typeface="Corbel" pitchFamily="34" charset="0"/>
              </a:rPr>
              <a:t>O</a:t>
            </a:r>
          </a:p>
          <a:p>
            <a:pPr algn="ctr"/>
            <a:endParaRPr lang="en-US">
              <a:solidFill>
                <a:schemeClr val="bg1"/>
              </a:solidFill>
              <a:latin typeface="Corbel" pitchFamily="34" charset="0"/>
            </a:endParaRPr>
          </a:p>
          <a:p>
            <a:pPr algn="ctr"/>
            <a:r>
              <a:rPr lang="en-US">
                <a:solidFill>
                  <a:schemeClr val="bg1"/>
                </a:solidFill>
                <a:latin typeface="Corbel" pitchFamily="34" charset="0"/>
              </a:rPr>
              <a:t>M</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A</a:t>
            </a:r>
          </a:p>
        </p:txBody>
      </p:sp>
    </p:spTree>
  </p:cSld>
  <p:clrMapOvr>
    <a:masterClrMapping/>
  </p:clrMapOvr>
  <p:transition>
    <p:strips dir="rd"/>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2"/>
          <p:cNvSpPr>
            <a:spLocks noGrp="1" noChangeArrowheads="1"/>
          </p:cNvSpPr>
          <p:nvPr>
            <p:ph type="title"/>
          </p:nvPr>
        </p:nvSpPr>
        <p:spPr>
          <a:xfrm>
            <a:off x="971550" y="569913"/>
            <a:ext cx="7543800" cy="1143000"/>
          </a:xfrm>
        </p:spPr>
        <p:txBody>
          <a:bodyPr>
            <a:normAutofit/>
          </a:bodyPr>
          <a:lstStyle/>
          <a:p>
            <a:pPr algn="ctr" fontAlgn="auto">
              <a:spcAft>
                <a:spcPts val="0"/>
              </a:spcAft>
              <a:defRPr/>
            </a:pPr>
            <a:r>
              <a:rPr lang="en-US" sz="3600" dirty="0" smtClean="0">
                <a:solidFill>
                  <a:schemeClr val="tx2">
                    <a:satMod val="200000"/>
                  </a:schemeClr>
                </a:solidFill>
                <a:latin typeface="Algerian" pitchFamily="82" charset="0"/>
              </a:rPr>
              <a:t>Insomnia - subdivisions</a:t>
            </a:r>
            <a:endParaRPr lang="en-US" sz="3600" dirty="0" smtClean="0">
              <a:solidFill>
                <a:srgbClr val="FD1503"/>
              </a:solidFill>
              <a:latin typeface="Algerian" pitchFamily="82" charset="0"/>
            </a:endParaRPr>
          </a:p>
        </p:txBody>
      </p:sp>
      <p:sp>
        <p:nvSpPr>
          <p:cNvPr id="3" name="Content Placeholder 2"/>
          <p:cNvSpPr>
            <a:spLocks noGrp="1"/>
          </p:cNvSpPr>
          <p:nvPr>
            <p:ph idx="1"/>
          </p:nvPr>
        </p:nvSpPr>
        <p:spPr>
          <a:xfrm>
            <a:off x="914400" y="1895475"/>
            <a:ext cx="7543800" cy="4454525"/>
          </a:xfrm>
        </p:spPr>
        <p:txBody>
          <a:bodyPr>
            <a:normAutofit/>
          </a:bodyPr>
          <a:lstStyle/>
          <a:p>
            <a:pPr marL="411480" fontAlgn="auto">
              <a:lnSpc>
                <a:spcPts val="3500"/>
              </a:lnSpc>
              <a:spcBef>
                <a:spcPts val="600"/>
              </a:spcBef>
              <a:spcAft>
                <a:spcPts val="600"/>
              </a:spcAft>
              <a:buFont typeface="Wingdings"/>
              <a:buChar char=""/>
              <a:defRPr/>
            </a:pPr>
            <a:r>
              <a:rPr lang="en-US" sz="3600" dirty="0" smtClean="0"/>
              <a:t>Sleep onset insomnia</a:t>
            </a:r>
          </a:p>
          <a:p>
            <a:pPr marL="411480" fontAlgn="auto">
              <a:lnSpc>
                <a:spcPts val="3500"/>
              </a:lnSpc>
              <a:spcBef>
                <a:spcPts val="600"/>
              </a:spcBef>
              <a:spcAft>
                <a:spcPts val="600"/>
              </a:spcAft>
              <a:buFont typeface="Wingdings"/>
              <a:buChar char=""/>
              <a:defRPr/>
            </a:pPr>
            <a:r>
              <a:rPr lang="en-US" sz="3600" dirty="0" smtClean="0"/>
              <a:t>Sleep maintenance insomnia</a:t>
            </a:r>
          </a:p>
          <a:p>
            <a:pPr marL="411480" fontAlgn="auto">
              <a:lnSpc>
                <a:spcPts val="3500"/>
              </a:lnSpc>
              <a:spcBef>
                <a:spcPts val="600"/>
              </a:spcBef>
              <a:spcAft>
                <a:spcPts val="600"/>
              </a:spcAft>
              <a:buFont typeface="Wingdings"/>
              <a:buChar char=""/>
              <a:defRPr/>
            </a:pPr>
            <a:r>
              <a:rPr lang="en-US" sz="3600" dirty="0" smtClean="0"/>
              <a:t>Sleep offset insomnia</a:t>
            </a:r>
          </a:p>
          <a:p>
            <a:pPr marL="411480" fontAlgn="auto">
              <a:lnSpc>
                <a:spcPts val="3500"/>
              </a:lnSpc>
              <a:spcBef>
                <a:spcPts val="600"/>
              </a:spcBef>
              <a:spcAft>
                <a:spcPts val="600"/>
              </a:spcAft>
              <a:buFont typeface="Wingdings"/>
              <a:buChar char=""/>
              <a:defRPr/>
            </a:pPr>
            <a:r>
              <a:rPr lang="en-US" sz="3600" dirty="0" smtClean="0"/>
              <a:t>Non restorative sleep</a:t>
            </a:r>
            <a:endParaRPr lang="en-US" sz="3600" dirty="0">
              <a:solidFill>
                <a:schemeClr val="accent1">
                  <a:lumMod val="60000"/>
                  <a:lumOff val="40000"/>
                </a:schemeClr>
              </a:solidFill>
            </a:endParaRPr>
          </a:p>
        </p:txBody>
      </p:sp>
      <p:sp>
        <p:nvSpPr>
          <p:cNvPr id="6" name="Rectangle 5"/>
          <p:cNvSpPr/>
          <p:nvPr/>
        </p:nvSpPr>
        <p:spPr>
          <a:xfrm>
            <a:off x="0" y="0"/>
            <a:ext cx="381000" cy="6858000"/>
          </a:xfrm>
          <a:prstGeom prst="rect">
            <a:avLst/>
          </a:prstGeom>
          <a:gradFill flip="none" rotWithShape="1">
            <a:gsLst>
              <a:gs pos="0">
                <a:schemeClr val="bg1"/>
              </a:gs>
              <a:gs pos="50000">
                <a:schemeClr val="accent1">
                  <a:tint val="44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3493" name="TextBox 6"/>
          <p:cNvSpPr txBox="1">
            <a:spLocks noChangeArrowheads="1"/>
          </p:cNvSpPr>
          <p:nvPr/>
        </p:nvSpPr>
        <p:spPr bwMode="auto">
          <a:xfrm>
            <a:off x="0" y="2611438"/>
            <a:ext cx="381000" cy="4246562"/>
          </a:xfrm>
          <a:prstGeom prst="rect">
            <a:avLst/>
          </a:prstGeom>
          <a:noFill/>
          <a:ln w="9525">
            <a:noFill/>
            <a:miter lim="800000"/>
            <a:headEnd/>
            <a:tailEnd/>
          </a:ln>
        </p:spPr>
        <p:txBody>
          <a:bodyPr>
            <a:spAutoFit/>
          </a:bodyPr>
          <a:lstStyle/>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S</a:t>
            </a:r>
          </a:p>
          <a:p>
            <a:pPr algn="ctr"/>
            <a:endParaRPr lang="en-US">
              <a:solidFill>
                <a:schemeClr val="bg1"/>
              </a:solidFill>
              <a:latin typeface="Corbel" pitchFamily="34" charset="0"/>
            </a:endParaRPr>
          </a:p>
          <a:p>
            <a:pPr algn="ctr"/>
            <a:r>
              <a:rPr lang="en-US">
                <a:solidFill>
                  <a:schemeClr val="bg1"/>
                </a:solidFill>
                <a:latin typeface="Corbel" pitchFamily="34" charset="0"/>
              </a:rPr>
              <a:t>O</a:t>
            </a:r>
          </a:p>
          <a:p>
            <a:pPr algn="ctr"/>
            <a:endParaRPr lang="en-US">
              <a:solidFill>
                <a:schemeClr val="bg1"/>
              </a:solidFill>
              <a:latin typeface="Corbel" pitchFamily="34" charset="0"/>
            </a:endParaRPr>
          </a:p>
          <a:p>
            <a:pPr algn="ctr"/>
            <a:r>
              <a:rPr lang="en-US">
                <a:solidFill>
                  <a:schemeClr val="bg1"/>
                </a:solidFill>
                <a:latin typeface="Corbel" pitchFamily="34" charset="0"/>
              </a:rPr>
              <a:t>M</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A</a:t>
            </a:r>
          </a:p>
        </p:txBody>
      </p:sp>
    </p:spTree>
  </p:cSld>
  <p:clrMapOvr>
    <a:masterClrMapping/>
  </p:clrMapOvr>
  <p:transition>
    <p:strips dir="rd"/>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838200" y="228600"/>
            <a:ext cx="7543800" cy="765175"/>
          </a:xfrm>
        </p:spPr>
        <p:txBody>
          <a:bodyPr>
            <a:normAutofit/>
          </a:bodyPr>
          <a:lstStyle/>
          <a:p>
            <a:pPr algn="ctr" fontAlgn="auto">
              <a:spcAft>
                <a:spcPts val="0"/>
              </a:spcAft>
              <a:defRPr/>
            </a:pPr>
            <a:r>
              <a:rPr lang="en-GB" sz="3600" dirty="0" smtClean="0">
                <a:solidFill>
                  <a:schemeClr val="tx2">
                    <a:satMod val="200000"/>
                  </a:schemeClr>
                </a:solidFill>
                <a:latin typeface="Algerian" pitchFamily="82" charset="0"/>
              </a:rPr>
              <a:t>Types of insomnia</a:t>
            </a:r>
          </a:p>
        </p:txBody>
      </p:sp>
      <p:sp>
        <p:nvSpPr>
          <p:cNvPr id="64515" name="Rectangle 3"/>
          <p:cNvSpPr>
            <a:spLocks noGrp="1" noChangeArrowheads="1"/>
          </p:cNvSpPr>
          <p:nvPr>
            <p:ph idx="1"/>
          </p:nvPr>
        </p:nvSpPr>
        <p:spPr>
          <a:xfrm>
            <a:off x="762000" y="990600"/>
            <a:ext cx="8077200" cy="5562600"/>
          </a:xfrm>
        </p:spPr>
        <p:txBody>
          <a:bodyPr/>
          <a:lstStyle/>
          <a:p>
            <a:pPr>
              <a:lnSpc>
                <a:spcPts val="3600"/>
              </a:lnSpc>
              <a:spcBef>
                <a:spcPts val="300"/>
              </a:spcBef>
              <a:spcAft>
                <a:spcPts val="300"/>
              </a:spcAft>
            </a:pPr>
            <a:r>
              <a:rPr lang="en-GB" smtClean="0"/>
              <a:t>Transient insomnia</a:t>
            </a:r>
          </a:p>
          <a:p>
            <a:pPr lvl="1">
              <a:lnSpc>
                <a:spcPts val="3600"/>
              </a:lnSpc>
              <a:spcBef>
                <a:spcPts val="300"/>
              </a:spcBef>
              <a:spcAft>
                <a:spcPts val="300"/>
              </a:spcAft>
            </a:pPr>
            <a:r>
              <a:rPr lang="en-GB" smtClean="0"/>
              <a:t>&lt; 4 weeks triggered by excitement or stress, occurs when away from home</a:t>
            </a:r>
          </a:p>
          <a:p>
            <a:pPr>
              <a:lnSpc>
                <a:spcPts val="3600"/>
              </a:lnSpc>
              <a:spcBef>
                <a:spcPts val="300"/>
              </a:spcBef>
              <a:spcAft>
                <a:spcPts val="300"/>
              </a:spcAft>
            </a:pPr>
            <a:r>
              <a:rPr lang="en-GB" smtClean="0"/>
              <a:t>Short-term</a:t>
            </a:r>
          </a:p>
          <a:p>
            <a:pPr lvl="1">
              <a:lnSpc>
                <a:spcPts val="3600"/>
              </a:lnSpc>
              <a:spcBef>
                <a:spcPts val="300"/>
              </a:spcBef>
              <a:spcAft>
                <a:spcPts val="300"/>
              </a:spcAft>
            </a:pPr>
            <a:r>
              <a:rPr lang="en-GB" smtClean="0"/>
              <a:t>4 wks to 6 mons , ongoing stress at home or work, medical problems, psychiatric illness</a:t>
            </a:r>
          </a:p>
          <a:p>
            <a:pPr>
              <a:lnSpc>
                <a:spcPts val="3600"/>
              </a:lnSpc>
              <a:spcBef>
                <a:spcPts val="300"/>
              </a:spcBef>
              <a:spcAft>
                <a:spcPts val="300"/>
              </a:spcAft>
            </a:pPr>
            <a:r>
              <a:rPr lang="en-GB" smtClean="0"/>
              <a:t>Chronic</a:t>
            </a:r>
          </a:p>
          <a:p>
            <a:pPr lvl="1">
              <a:lnSpc>
                <a:spcPts val="3600"/>
              </a:lnSpc>
              <a:spcBef>
                <a:spcPts val="300"/>
              </a:spcBef>
              <a:spcAft>
                <a:spcPts val="300"/>
              </a:spcAft>
            </a:pPr>
            <a:r>
              <a:rPr lang="en-GB" smtClean="0"/>
              <a:t>Poor sleep every night or most nights for &gt; 6 months, psychological factors (prevalence 9%)</a:t>
            </a:r>
          </a:p>
        </p:txBody>
      </p:sp>
      <p:sp>
        <p:nvSpPr>
          <p:cNvPr id="5" name="Rectangle 4"/>
          <p:cNvSpPr/>
          <p:nvPr/>
        </p:nvSpPr>
        <p:spPr>
          <a:xfrm>
            <a:off x="0" y="0"/>
            <a:ext cx="381000" cy="6858000"/>
          </a:xfrm>
          <a:prstGeom prst="rect">
            <a:avLst/>
          </a:prstGeom>
          <a:gradFill flip="none" rotWithShape="1">
            <a:gsLst>
              <a:gs pos="0">
                <a:schemeClr val="bg1"/>
              </a:gs>
              <a:gs pos="50000">
                <a:schemeClr val="accent1">
                  <a:tint val="44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4517" name="TextBox 5"/>
          <p:cNvSpPr txBox="1">
            <a:spLocks noChangeArrowheads="1"/>
          </p:cNvSpPr>
          <p:nvPr/>
        </p:nvSpPr>
        <p:spPr bwMode="auto">
          <a:xfrm>
            <a:off x="0" y="2611438"/>
            <a:ext cx="381000" cy="4246562"/>
          </a:xfrm>
          <a:prstGeom prst="rect">
            <a:avLst/>
          </a:prstGeom>
          <a:noFill/>
          <a:ln w="9525">
            <a:noFill/>
            <a:miter lim="800000"/>
            <a:headEnd/>
            <a:tailEnd/>
          </a:ln>
        </p:spPr>
        <p:txBody>
          <a:bodyPr>
            <a:spAutoFit/>
          </a:bodyPr>
          <a:lstStyle/>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S</a:t>
            </a:r>
          </a:p>
          <a:p>
            <a:pPr algn="ctr"/>
            <a:endParaRPr lang="en-US">
              <a:solidFill>
                <a:schemeClr val="bg1"/>
              </a:solidFill>
              <a:latin typeface="Corbel" pitchFamily="34" charset="0"/>
            </a:endParaRPr>
          </a:p>
          <a:p>
            <a:pPr algn="ctr"/>
            <a:r>
              <a:rPr lang="en-US">
                <a:solidFill>
                  <a:schemeClr val="bg1"/>
                </a:solidFill>
                <a:latin typeface="Corbel" pitchFamily="34" charset="0"/>
              </a:rPr>
              <a:t>O</a:t>
            </a:r>
          </a:p>
          <a:p>
            <a:pPr algn="ctr"/>
            <a:endParaRPr lang="en-US">
              <a:solidFill>
                <a:schemeClr val="bg1"/>
              </a:solidFill>
              <a:latin typeface="Corbel" pitchFamily="34" charset="0"/>
            </a:endParaRPr>
          </a:p>
          <a:p>
            <a:pPr algn="ctr"/>
            <a:r>
              <a:rPr lang="en-US">
                <a:solidFill>
                  <a:schemeClr val="bg1"/>
                </a:solidFill>
                <a:latin typeface="Corbel" pitchFamily="34" charset="0"/>
              </a:rPr>
              <a:t>M</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A</a:t>
            </a:r>
          </a:p>
        </p:txBody>
      </p:sp>
    </p:spTree>
  </p:cSld>
  <p:clrMapOvr>
    <a:masterClrMapping/>
  </p:clrMapOvr>
  <p:transition>
    <p:strips dir="rd"/>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Object 2"/>
          <p:cNvGraphicFramePr>
            <a:graphicFrameLocks noChangeAspect="1"/>
          </p:cNvGraphicFramePr>
          <p:nvPr/>
        </p:nvGraphicFramePr>
        <p:xfrm>
          <a:off x="762000" y="1676400"/>
          <a:ext cx="7913688" cy="4197350"/>
        </p:xfrm>
        <a:graphic>
          <a:graphicData uri="http://schemas.openxmlformats.org/presentationml/2006/ole">
            <mc:AlternateContent xmlns:mc="http://schemas.openxmlformats.org/markup-compatibility/2006">
              <mc:Choice xmlns:v="urn:schemas-microsoft-com:vml" Requires="v">
                <p:oleObj spid="_x0000_s3085" name="Chart" r:id="rId4" imgW="7924924" imgH="4210154" progId="MSGraph.Chart.8">
                  <p:embed followColorScheme="full"/>
                </p:oleObj>
              </mc:Choice>
              <mc:Fallback>
                <p:oleObj name="Chart" r:id="rId4" imgW="7924924" imgH="4210154" progId="MSGraph.Chart.8">
                  <p:embed followColorScheme="full"/>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1676400"/>
                        <a:ext cx="7913688" cy="419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pic>
                </p:oleObj>
              </mc:Fallback>
            </mc:AlternateContent>
          </a:graphicData>
        </a:graphic>
      </p:graphicFrame>
      <p:sp>
        <p:nvSpPr>
          <p:cNvPr id="173062" name="Rectangle 6"/>
          <p:cNvSpPr>
            <a:spLocks noGrp="1" noChangeArrowheads="1"/>
          </p:cNvSpPr>
          <p:nvPr>
            <p:ph type="title"/>
          </p:nvPr>
        </p:nvSpPr>
        <p:spPr>
          <a:xfrm>
            <a:off x="914400" y="512763"/>
            <a:ext cx="7772400" cy="914400"/>
          </a:xfrm>
        </p:spPr>
        <p:txBody>
          <a:bodyPr/>
          <a:lstStyle/>
          <a:p>
            <a:pPr algn="ctr" fontAlgn="auto">
              <a:spcAft>
                <a:spcPts val="0"/>
              </a:spcAft>
              <a:defRPr/>
            </a:pPr>
            <a:r>
              <a:rPr lang="en-US" dirty="0">
                <a:solidFill>
                  <a:schemeClr val="tx2">
                    <a:satMod val="200000"/>
                  </a:schemeClr>
                </a:solidFill>
                <a:latin typeface="Algerian" pitchFamily="82" charset="0"/>
              </a:rPr>
              <a:t>Insomnia Prevalence by Age</a:t>
            </a:r>
          </a:p>
        </p:txBody>
      </p:sp>
      <p:sp>
        <p:nvSpPr>
          <p:cNvPr id="3076" name="Text Box 4"/>
          <p:cNvSpPr txBox="1">
            <a:spLocks noChangeArrowheads="1"/>
          </p:cNvSpPr>
          <p:nvPr/>
        </p:nvSpPr>
        <p:spPr bwMode="auto">
          <a:xfrm>
            <a:off x="460375" y="6588125"/>
            <a:ext cx="6918325" cy="136525"/>
          </a:xfrm>
          <a:prstGeom prst="rect">
            <a:avLst/>
          </a:prstGeom>
          <a:noFill/>
          <a:ln w="9525" algn="ctr">
            <a:noFill/>
            <a:miter lim="800000"/>
            <a:headEnd/>
            <a:tailEnd/>
          </a:ln>
        </p:spPr>
        <p:txBody>
          <a:bodyPr lIns="0" tIns="0" rIns="0" bIns="0" anchor="b">
            <a:spAutoFit/>
          </a:bodyPr>
          <a:lstStyle/>
          <a:p>
            <a:pPr defTabSz="1033463">
              <a:lnSpc>
                <a:spcPct val="90000"/>
              </a:lnSpc>
              <a:spcBef>
                <a:spcPct val="20000"/>
              </a:spcBef>
            </a:pPr>
            <a:r>
              <a:rPr lang="en-US" sz="1000">
                <a:latin typeface="Corbel" pitchFamily="34" charset="0"/>
              </a:rPr>
              <a:t>Lichstein KL et al. In: </a:t>
            </a:r>
            <a:r>
              <a:rPr lang="en-US" sz="1000" i="1">
                <a:latin typeface="Corbel" pitchFamily="34" charset="0"/>
              </a:rPr>
              <a:t>Epidemiology of Sleep: Age, Gender, and Ethnicity</a:t>
            </a:r>
            <a:r>
              <a:rPr lang="en-US" sz="1000">
                <a:latin typeface="Corbel" pitchFamily="34" charset="0"/>
              </a:rPr>
              <a:t>. Mahwah, NJ: Erlbaum; 2004.</a:t>
            </a:r>
          </a:p>
        </p:txBody>
      </p:sp>
      <p:sp>
        <p:nvSpPr>
          <p:cNvPr id="3077" name="Rectangle 10"/>
          <p:cNvSpPr>
            <a:spLocks noChangeArrowheads="1"/>
          </p:cNvSpPr>
          <p:nvPr/>
        </p:nvSpPr>
        <p:spPr bwMode="auto">
          <a:xfrm rot="-5400000">
            <a:off x="108744" y="3777456"/>
            <a:ext cx="1009650" cy="312738"/>
          </a:xfrm>
          <a:prstGeom prst="rect">
            <a:avLst/>
          </a:prstGeom>
          <a:noFill/>
          <a:ln w="9525" algn="ctr">
            <a:noFill/>
            <a:miter lim="800000"/>
            <a:headEnd/>
            <a:tailEnd/>
          </a:ln>
        </p:spPr>
        <p:txBody>
          <a:bodyPr wrap="none" lIns="92075" tIns="46038" rIns="92075" bIns="46038" anchor="b">
            <a:spAutoFit/>
          </a:bodyPr>
          <a:lstStyle/>
          <a:p>
            <a:pPr>
              <a:lnSpc>
                <a:spcPct val="90000"/>
              </a:lnSpc>
            </a:pPr>
            <a:r>
              <a:rPr lang="en-US" sz="1600">
                <a:latin typeface="Corbel" pitchFamily="34" charset="0"/>
              </a:rPr>
              <a:t>Type (%)</a:t>
            </a:r>
          </a:p>
        </p:txBody>
      </p:sp>
      <p:sp>
        <p:nvSpPr>
          <p:cNvPr id="3078" name="Rectangle 11"/>
          <p:cNvSpPr>
            <a:spLocks noChangeArrowheads="1"/>
          </p:cNvSpPr>
          <p:nvPr/>
        </p:nvSpPr>
        <p:spPr bwMode="auto">
          <a:xfrm>
            <a:off x="3268663" y="5942013"/>
            <a:ext cx="3065462" cy="312737"/>
          </a:xfrm>
          <a:prstGeom prst="rect">
            <a:avLst/>
          </a:prstGeom>
          <a:noFill/>
          <a:ln w="9525" algn="ctr">
            <a:noFill/>
            <a:miter lim="800000"/>
            <a:headEnd/>
            <a:tailEnd/>
          </a:ln>
        </p:spPr>
        <p:txBody>
          <a:bodyPr wrap="none" lIns="92075" tIns="46038" rIns="92075" bIns="46038" anchor="b">
            <a:spAutoFit/>
          </a:bodyPr>
          <a:lstStyle/>
          <a:p>
            <a:pPr>
              <a:lnSpc>
                <a:spcPct val="90000"/>
              </a:lnSpc>
            </a:pPr>
            <a:r>
              <a:rPr lang="en-US" sz="1600">
                <a:latin typeface="Corbel" pitchFamily="34" charset="0"/>
              </a:rPr>
              <a:t>Lower Boundary of Age Decade</a:t>
            </a:r>
          </a:p>
        </p:txBody>
      </p:sp>
      <p:sp>
        <p:nvSpPr>
          <p:cNvPr id="8" name="Rectangle 7"/>
          <p:cNvSpPr/>
          <p:nvPr/>
        </p:nvSpPr>
        <p:spPr>
          <a:xfrm>
            <a:off x="0" y="0"/>
            <a:ext cx="381000" cy="6858000"/>
          </a:xfrm>
          <a:prstGeom prst="rect">
            <a:avLst/>
          </a:prstGeom>
          <a:gradFill flip="none" rotWithShape="1">
            <a:gsLst>
              <a:gs pos="0">
                <a:schemeClr val="bg1"/>
              </a:gs>
              <a:gs pos="50000">
                <a:schemeClr val="accent1">
                  <a:tint val="44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80" name="TextBox 8"/>
          <p:cNvSpPr txBox="1">
            <a:spLocks noChangeArrowheads="1"/>
          </p:cNvSpPr>
          <p:nvPr/>
        </p:nvSpPr>
        <p:spPr bwMode="auto">
          <a:xfrm>
            <a:off x="0" y="2611438"/>
            <a:ext cx="381000" cy="4246562"/>
          </a:xfrm>
          <a:prstGeom prst="rect">
            <a:avLst/>
          </a:prstGeom>
          <a:noFill/>
          <a:ln w="9525">
            <a:noFill/>
            <a:miter lim="800000"/>
            <a:headEnd/>
            <a:tailEnd/>
          </a:ln>
        </p:spPr>
        <p:txBody>
          <a:bodyPr>
            <a:spAutoFit/>
          </a:bodyPr>
          <a:lstStyle/>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S</a:t>
            </a:r>
          </a:p>
          <a:p>
            <a:pPr algn="ctr"/>
            <a:endParaRPr lang="en-US">
              <a:solidFill>
                <a:schemeClr val="bg1"/>
              </a:solidFill>
              <a:latin typeface="Corbel" pitchFamily="34" charset="0"/>
            </a:endParaRPr>
          </a:p>
          <a:p>
            <a:pPr algn="ctr"/>
            <a:r>
              <a:rPr lang="en-US">
                <a:solidFill>
                  <a:schemeClr val="bg1"/>
                </a:solidFill>
                <a:latin typeface="Corbel" pitchFamily="34" charset="0"/>
              </a:rPr>
              <a:t>O</a:t>
            </a:r>
          </a:p>
          <a:p>
            <a:pPr algn="ctr"/>
            <a:endParaRPr lang="en-US">
              <a:solidFill>
                <a:schemeClr val="bg1"/>
              </a:solidFill>
              <a:latin typeface="Corbel" pitchFamily="34" charset="0"/>
            </a:endParaRPr>
          </a:p>
          <a:p>
            <a:pPr algn="ctr"/>
            <a:r>
              <a:rPr lang="en-US">
                <a:solidFill>
                  <a:schemeClr val="bg1"/>
                </a:solidFill>
                <a:latin typeface="Corbel" pitchFamily="34" charset="0"/>
              </a:rPr>
              <a:t>M</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A</a:t>
            </a:r>
          </a:p>
        </p:txBody>
      </p:sp>
    </p:spTree>
  </p:cSld>
  <p:clrMapOvr>
    <a:masterClrMapping/>
  </p:clrMapOvr>
  <p:transition advClick="0">
    <p:strips dir="rd"/>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ChangeArrowheads="1"/>
          </p:cNvSpPr>
          <p:nvPr>
            <p:ph type="title"/>
          </p:nvPr>
        </p:nvSpPr>
        <p:spPr>
          <a:xfrm>
            <a:off x="914400" y="304800"/>
            <a:ext cx="7543800" cy="1143000"/>
          </a:xfrm>
        </p:spPr>
        <p:txBody>
          <a:bodyPr>
            <a:normAutofit/>
          </a:bodyPr>
          <a:lstStyle/>
          <a:p>
            <a:pPr algn="ctr" fontAlgn="auto">
              <a:spcAft>
                <a:spcPts val="0"/>
              </a:spcAft>
              <a:defRPr/>
            </a:pPr>
            <a:r>
              <a:rPr lang="en-US" sz="3600" dirty="0" smtClean="0">
                <a:solidFill>
                  <a:schemeClr val="tx2">
                    <a:satMod val="200000"/>
                  </a:schemeClr>
                </a:solidFill>
                <a:latin typeface="Algerian" pitchFamily="82" charset="0"/>
              </a:rPr>
              <a:t>Insomnia – associated features</a:t>
            </a:r>
            <a:endParaRPr lang="en-US" sz="3600" dirty="0" smtClean="0">
              <a:solidFill>
                <a:srgbClr val="FD1503"/>
              </a:solidFill>
              <a:latin typeface="Algerian" pitchFamily="82" charset="0"/>
            </a:endParaRPr>
          </a:p>
        </p:txBody>
      </p:sp>
      <p:sp>
        <p:nvSpPr>
          <p:cNvPr id="65539" name="Rectangle 3"/>
          <p:cNvSpPr>
            <a:spLocks noGrp="1" noChangeArrowheads="1"/>
          </p:cNvSpPr>
          <p:nvPr>
            <p:ph idx="1"/>
          </p:nvPr>
        </p:nvSpPr>
        <p:spPr>
          <a:xfrm>
            <a:off x="914400" y="1066800"/>
            <a:ext cx="7653338" cy="4714875"/>
          </a:xfrm>
        </p:spPr>
        <p:txBody>
          <a:bodyPr/>
          <a:lstStyle/>
          <a:p>
            <a:pPr>
              <a:buFontTx/>
              <a:buNone/>
            </a:pPr>
            <a:r>
              <a:rPr lang="en-US" smtClean="0"/>
              <a:t>At least one (or more) of the following</a:t>
            </a:r>
          </a:p>
          <a:p>
            <a:r>
              <a:rPr lang="en-US" smtClean="0"/>
              <a:t> Fatigue or malaise</a:t>
            </a:r>
          </a:p>
          <a:p>
            <a:r>
              <a:rPr lang="en-US" smtClean="0"/>
              <a:t>Attention, concentration impairment</a:t>
            </a:r>
          </a:p>
          <a:p>
            <a:r>
              <a:rPr lang="en-US" smtClean="0"/>
              <a:t>Social/ vocational dysfunction/ poor work</a:t>
            </a:r>
          </a:p>
          <a:p>
            <a:r>
              <a:rPr lang="en-US" smtClean="0"/>
              <a:t>Mood disturbance or irritability</a:t>
            </a:r>
          </a:p>
          <a:p>
            <a:r>
              <a:rPr lang="en-US" smtClean="0"/>
              <a:t>Daytime sleepiness</a:t>
            </a:r>
          </a:p>
          <a:p>
            <a:endParaRPr lang="en-US" smtClean="0"/>
          </a:p>
          <a:p>
            <a:endParaRPr lang="en-US" smtClean="0"/>
          </a:p>
        </p:txBody>
      </p:sp>
      <p:sp>
        <p:nvSpPr>
          <p:cNvPr id="6" name="Rectangle 5"/>
          <p:cNvSpPr/>
          <p:nvPr/>
        </p:nvSpPr>
        <p:spPr>
          <a:xfrm>
            <a:off x="0" y="0"/>
            <a:ext cx="381000" cy="6858000"/>
          </a:xfrm>
          <a:prstGeom prst="rect">
            <a:avLst/>
          </a:prstGeom>
          <a:gradFill flip="none" rotWithShape="1">
            <a:gsLst>
              <a:gs pos="0">
                <a:schemeClr val="bg1"/>
              </a:gs>
              <a:gs pos="50000">
                <a:schemeClr val="accent1">
                  <a:tint val="44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5541" name="TextBox 6"/>
          <p:cNvSpPr txBox="1">
            <a:spLocks noChangeArrowheads="1"/>
          </p:cNvSpPr>
          <p:nvPr/>
        </p:nvSpPr>
        <p:spPr bwMode="auto">
          <a:xfrm>
            <a:off x="0" y="2611438"/>
            <a:ext cx="381000" cy="4246562"/>
          </a:xfrm>
          <a:prstGeom prst="rect">
            <a:avLst/>
          </a:prstGeom>
          <a:noFill/>
          <a:ln w="9525">
            <a:noFill/>
            <a:miter lim="800000"/>
            <a:headEnd/>
            <a:tailEnd/>
          </a:ln>
        </p:spPr>
        <p:txBody>
          <a:bodyPr>
            <a:spAutoFit/>
          </a:bodyPr>
          <a:lstStyle/>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S</a:t>
            </a:r>
          </a:p>
          <a:p>
            <a:pPr algn="ctr"/>
            <a:endParaRPr lang="en-US">
              <a:solidFill>
                <a:schemeClr val="bg1"/>
              </a:solidFill>
              <a:latin typeface="Corbel" pitchFamily="34" charset="0"/>
            </a:endParaRPr>
          </a:p>
          <a:p>
            <a:pPr algn="ctr"/>
            <a:r>
              <a:rPr lang="en-US">
                <a:solidFill>
                  <a:schemeClr val="bg1"/>
                </a:solidFill>
                <a:latin typeface="Corbel" pitchFamily="34" charset="0"/>
              </a:rPr>
              <a:t>O</a:t>
            </a:r>
          </a:p>
          <a:p>
            <a:pPr algn="ctr"/>
            <a:endParaRPr lang="en-US">
              <a:solidFill>
                <a:schemeClr val="bg1"/>
              </a:solidFill>
              <a:latin typeface="Corbel" pitchFamily="34" charset="0"/>
            </a:endParaRPr>
          </a:p>
          <a:p>
            <a:pPr algn="ctr"/>
            <a:r>
              <a:rPr lang="en-US">
                <a:solidFill>
                  <a:schemeClr val="bg1"/>
                </a:solidFill>
                <a:latin typeface="Corbel" pitchFamily="34" charset="0"/>
              </a:rPr>
              <a:t>M</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A</a:t>
            </a:r>
          </a:p>
        </p:txBody>
      </p:sp>
    </p:spTree>
  </p:cSld>
  <p:clrMapOvr>
    <a:masterClrMapping/>
  </p:clrMapOvr>
  <p:transition>
    <p:strips dir="rd"/>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71" name="Rectangle 7"/>
          <p:cNvSpPr>
            <a:spLocks noGrp="1" noChangeArrowheads="1"/>
          </p:cNvSpPr>
          <p:nvPr>
            <p:ph type="title"/>
          </p:nvPr>
        </p:nvSpPr>
        <p:spPr>
          <a:xfrm>
            <a:off x="762000" y="0"/>
            <a:ext cx="7772400" cy="914400"/>
          </a:xfrm>
        </p:spPr>
        <p:txBody>
          <a:bodyPr/>
          <a:lstStyle/>
          <a:p>
            <a:pPr algn="ctr" fontAlgn="auto">
              <a:spcAft>
                <a:spcPts val="0"/>
              </a:spcAft>
              <a:defRPr/>
            </a:pPr>
            <a:r>
              <a:rPr lang="en-US" dirty="0">
                <a:solidFill>
                  <a:schemeClr val="tx2">
                    <a:satMod val="200000"/>
                  </a:schemeClr>
                </a:solidFill>
                <a:latin typeface="Algerian" pitchFamily="82" charset="0"/>
              </a:rPr>
              <a:t>Diagnosis of Insomnia</a:t>
            </a:r>
          </a:p>
        </p:txBody>
      </p:sp>
      <p:sp>
        <p:nvSpPr>
          <p:cNvPr id="66563" name="Rectangle 8"/>
          <p:cNvSpPr>
            <a:spLocks noGrp="1" noChangeArrowheads="1"/>
          </p:cNvSpPr>
          <p:nvPr>
            <p:ph idx="1"/>
          </p:nvPr>
        </p:nvSpPr>
        <p:spPr>
          <a:xfrm>
            <a:off x="838200" y="914400"/>
            <a:ext cx="7924800" cy="5257800"/>
          </a:xfrm>
        </p:spPr>
        <p:txBody>
          <a:bodyPr/>
          <a:lstStyle/>
          <a:p>
            <a:r>
              <a:rPr lang="en-US" sz="2400" smtClean="0"/>
              <a:t>Primarily clinical – history</a:t>
            </a:r>
          </a:p>
          <a:p>
            <a:r>
              <a:rPr lang="en-US" sz="2400" smtClean="0"/>
              <a:t>Look for psychiatric illnesses and intrinsic sleep disorders</a:t>
            </a:r>
          </a:p>
          <a:p>
            <a:pPr lvl="1"/>
            <a:r>
              <a:rPr lang="en-US" sz="2400" smtClean="0"/>
              <a:t>Depression, anxiety</a:t>
            </a:r>
          </a:p>
          <a:p>
            <a:pPr lvl="1"/>
            <a:r>
              <a:rPr lang="en-US" sz="2400" smtClean="0"/>
              <a:t>Circadian rhythm, obstructive sleep apnea, </a:t>
            </a:r>
            <a:br>
              <a:rPr lang="en-US" sz="2400" smtClean="0"/>
            </a:br>
            <a:r>
              <a:rPr lang="en-US" sz="2400" smtClean="0"/>
              <a:t>restless legs syndrome</a:t>
            </a:r>
          </a:p>
          <a:p>
            <a:r>
              <a:rPr lang="en-US" sz="2400" smtClean="0"/>
              <a:t>Sleep Diary</a:t>
            </a:r>
          </a:p>
          <a:p>
            <a:pPr lvl="1"/>
            <a:r>
              <a:rPr lang="en-US" sz="2400" smtClean="0"/>
              <a:t>Co-investigator</a:t>
            </a:r>
          </a:p>
          <a:p>
            <a:r>
              <a:rPr lang="en-US" sz="2400" smtClean="0"/>
              <a:t>Actigraphy</a:t>
            </a:r>
          </a:p>
          <a:p>
            <a:pPr lvl="1"/>
            <a:r>
              <a:rPr lang="en-US" sz="2400" smtClean="0"/>
              <a:t>May be helpful</a:t>
            </a:r>
          </a:p>
          <a:p>
            <a:r>
              <a:rPr lang="en-US" sz="2400" smtClean="0"/>
              <a:t>Polysomnography</a:t>
            </a:r>
          </a:p>
          <a:p>
            <a:pPr lvl="1"/>
            <a:r>
              <a:rPr lang="en-US" sz="2400" smtClean="0"/>
              <a:t>Usually not needed</a:t>
            </a:r>
          </a:p>
        </p:txBody>
      </p:sp>
      <p:sp>
        <p:nvSpPr>
          <p:cNvPr id="66564" name="Text Box 4"/>
          <p:cNvSpPr txBox="1">
            <a:spLocks noChangeArrowheads="1"/>
          </p:cNvSpPr>
          <p:nvPr/>
        </p:nvSpPr>
        <p:spPr bwMode="auto">
          <a:xfrm>
            <a:off x="457200" y="6143625"/>
            <a:ext cx="8305800" cy="457200"/>
          </a:xfrm>
          <a:prstGeom prst="rect">
            <a:avLst/>
          </a:prstGeom>
          <a:noFill/>
          <a:ln w="9525">
            <a:noFill/>
            <a:miter lim="800000"/>
            <a:headEnd/>
            <a:tailEnd/>
          </a:ln>
        </p:spPr>
        <p:txBody>
          <a:bodyPr>
            <a:spAutoFit/>
          </a:bodyPr>
          <a:lstStyle/>
          <a:p>
            <a:pPr algn="r">
              <a:spcBef>
                <a:spcPct val="50000"/>
              </a:spcBef>
            </a:pPr>
            <a:r>
              <a:rPr lang="en-US" sz="1200">
                <a:latin typeface="Corbel" pitchFamily="34" charset="0"/>
              </a:rPr>
              <a:t>Kryger MH, Roth T, Dement WC, eds. </a:t>
            </a:r>
            <a:r>
              <a:rPr lang="en-US" sz="1200" i="1">
                <a:latin typeface="Corbel" pitchFamily="34" charset="0"/>
              </a:rPr>
              <a:t>Principles and Practice of Sleep Medicine</a:t>
            </a:r>
            <a:r>
              <a:rPr lang="en-US" sz="1200">
                <a:latin typeface="Corbel" pitchFamily="34" charset="0"/>
              </a:rPr>
              <a:t>.  Philadelphia, </a:t>
            </a:r>
            <a:br>
              <a:rPr lang="en-US" sz="1200">
                <a:latin typeface="Corbel" pitchFamily="34" charset="0"/>
              </a:rPr>
            </a:br>
            <a:r>
              <a:rPr lang="en-US" sz="1200">
                <a:latin typeface="Corbel" pitchFamily="34" charset="0"/>
              </a:rPr>
              <a:t>Pa: Elsevier Saunders; 2005. </a:t>
            </a:r>
          </a:p>
        </p:txBody>
      </p:sp>
      <p:sp>
        <p:nvSpPr>
          <p:cNvPr id="6" name="Rectangle 5"/>
          <p:cNvSpPr/>
          <p:nvPr/>
        </p:nvSpPr>
        <p:spPr>
          <a:xfrm>
            <a:off x="0" y="0"/>
            <a:ext cx="381000" cy="6858000"/>
          </a:xfrm>
          <a:prstGeom prst="rect">
            <a:avLst/>
          </a:prstGeom>
          <a:gradFill flip="none" rotWithShape="1">
            <a:gsLst>
              <a:gs pos="0">
                <a:schemeClr val="bg1"/>
              </a:gs>
              <a:gs pos="50000">
                <a:schemeClr val="accent1">
                  <a:tint val="44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6566" name="TextBox 6"/>
          <p:cNvSpPr txBox="1">
            <a:spLocks noChangeArrowheads="1"/>
          </p:cNvSpPr>
          <p:nvPr/>
        </p:nvSpPr>
        <p:spPr bwMode="auto">
          <a:xfrm>
            <a:off x="0" y="2611438"/>
            <a:ext cx="381000" cy="4246562"/>
          </a:xfrm>
          <a:prstGeom prst="rect">
            <a:avLst/>
          </a:prstGeom>
          <a:noFill/>
          <a:ln w="9525">
            <a:noFill/>
            <a:miter lim="800000"/>
            <a:headEnd/>
            <a:tailEnd/>
          </a:ln>
        </p:spPr>
        <p:txBody>
          <a:bodyPr>
            <a:spAutoFit/>
          </a:bodyPr>
          <a:lstStyle/>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S</a:t>
            </a:r>
          </a:p>
          <a:p>
            <a:pPr algn="ctr"/>
            <a:endParaRPr lang="en-US">
              <a:solidFill>
                <a:schemeClr val="bg1"/>
              </a:solidFill>
              <a:latin typeface="Corbel" pitchFamily="34" charset="0"/>
            </a:endParaRPr>
          </a:p>
          <a:p>
            <a:pPr algn="ctr"/>
            <a:r>
              <a:rPr lang="en-US">
                <a:solidFill>
                  <a:schemeClr val="bg1"/>
                </a:solidFill>
                <a:latin typeface="Corbel" pitchFamily="34" charset="0"/>
              </a:rPr>
              <a:t>O</a:t>
            </a:r>
          </a:p>
          <a:p>
            <a:pPr algn="ctr"/>
            <a:endParaRPr lang="en-US">
              <a:solidFill>
                <a:schemeClr val="bg1"/>
              </a:solidFill>
              <a:latin typeface="Corbel" pitchFamily="34" charset="0"/>
            </a:endParaRPr>
          </a:p>
          <a:p>
            <a:pPr algn="ctr"/>
            <a:r>
              <a:rPr lang="en-US">
                <a:solidFill>
                  <a:schemeClr val="bg1"/>
                </a:solidFill>
                <a:latin typeface="Corbel" pitchFamily="34" charset="0"/>
              </a:rPr>
              <a:t>M</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A</a:t>
            </a:r>
          </a:p>
        </p:txBody>
      </p:sp>
    </p:spTree>
  </p:cSld>
  <p:clrMapOvr>
    <a:masterClrMapping/>
  </p:clrMapOvr>
  <p:transition>
    <p:strips dir="rd"/>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2286000" y="457200"/>
            <a:ext cx="5410200" cy="990600"/>
          </a:xfrm>
        </p:spPr>
        <p:txBody>
          <a:bodyPr/>
          <a:lstStyle/>
          <a:p>
            <a:pPr algn="ctr" fontAlgn="auto">
              <a:spcAft>
                <a:spcPts val="0"/>
              </a:spcAft>
              <a:defRPr/>
            </a:pPr>
            <a:r>
              <a:rPr lang="en-US" dirty="0">
                <a:solidFill>
                  <a:schemeClr val="tx2">
                    <a:satMod val="200000"/>
                  </a:schemeClr>
                </a:solidFill>
                <a:latin typeface="Algerian" pitchFamily="82" charset="0"/>
              </a:rPr>
              <a:t>Sleep History</a:t>
            </a:r>
          </a:p>
        </p:txBody>
      </p:sp>
      <p:sp>
        <p:nvSpPr>
          <p:cNvPr id="67587" name="Rectangle 3"/>
          <p:cNvSpPr>
            <a:spLocks noGrp="1" noChangeArrowheads="1"/>
          </p:cNvSpPr>
          <p:nvPr>
            <p:ph idx="1"/>
          </p:nvPr>
        </p:nvSpPr>
        <p:spPr>
          <a:xfrm>
            <a:off x="2362200" y="1600200"/>
            <a:ext cx="6553200" cy="5029200"/>
          </a:xfrm>
        </p:spPr>
        <p:txBody>
          <a:bodyPr/>
          <a:lstStyle/>
          <a:p>
            <a:r>
              <a:rPr lang="en-US" sz="2800" smtClean="0"/>
              <a:t>Timing of insomnia</a:t>
            </a:r>
          </a:p>
          <a:p>
            <a:r>
              <a:rPr lang="en-US" sz="2800" smtClean="0"/>
              <a:t>Sleep schedule</a:t>
            </a:r>
          </a:p>
          <a:p>
            <a:r>
              <a:rPr lang="en-US" sz="2800" smtClean="0"/>
              <a:t>Sleep environment</a:t>
            </a:r>
          </a:p>
          <a:p>
            <a:r>
              <a:rPr lang="en-US" sz="2800" smtClean="0"/>
              <a:t>Sleep habits</a:t>
            </a:r>
          </a:p>
          <a:p>
            <a:r>
              <a:rPr lang="en-US" sz="2800" smtClean="0"/>
              <a:t>Symptoms of other sleep disorders</a:t>
            </a:r>
          </a:p>
          <a:p>
            <a:r>
              <a:rPr lang="en-US" sz="2800" smtClean="0"/>
              <a:t>Daytime effects</a:t>
            </a:r>
          </a:p>
          <a:p>
            <a:r>
              <a:rPr lang="en-US" sz="2800" smtClean="0"/>
              <a:t>Medications, caffeine</a:t>
            </a:r>
          </a:p>
          <a:p>
            <a:r>
              <a:rPr lang="en-US" sz="2800" smtClean="0"/>
              <a:t>Life stressors and worry over insomnia</a:t>
            </a:r>
          </a:p>
        </p:txBody>
      </p:sp>
      <p:sp>
        <p:nvSpPr>
          <p:cNvPr id="6" name="Rectangle 5"/>
          <p:cNvSpPr/>
          <p:nvPr/>
        </p:nvSpPr>
        <p:spPr>
          <a:xfrm>
            <a:off x="0" y="0"/>
            <a:ext cx="381000" cy="6858000"/>
          </a:xfrm>
          <a:prstGeom prst="rect">
            <a:avLst/>
          </a:prstGeom>
          <a:gradFill flip="none" rotWithShape="1">
            <a:gsLst>
              <a:gs pos="0">
                <a:schemeClr val="bg1"/>
              </a:gs>
              <a:gs pos="50000">
                <a:schemeClr val="accent1">
                  <a:tint val="44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7589" name="TextBox 6"/>
          <p:cNvSpPr txBox="1">
            <a:spLocks noChangeArrowheads="1"/>
          </p:cNvSpPr>
          <p:nvPr/>
        </p:nvSpPr>
        <p:spPr bwMode="auto">
          <a:xfrm>
            <a:off x="0" y="2611438"/>
            <a:ext cx="381000" cy="4246562"/>
          </a:xfrm>
          <a:prstGeom prst="rect">
            <a:avLst/>
          </a:prstGeom>
          <a:noFill/>
          <a:ln w="9525">
            <a:noFill/>
            <a:miter lim="800000"/>
            <a:headEnd/>
            <a:tailEnd/>
          </a:ln>
        </p:spPr>
        <p:txBody>
          <a:bodyPr>
            <a:spAutoFit/>
          </a:bodyPr>
          <a:lstStyle/>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S</a:t>
            </a:r>
          </a:p>
          <a:p>
            <a:pPr algn="ctr"/>
            <a:endParaRPr lang="en-US">
              <a:solidFill>
                <a:schemeClr val="bg1"/>
              </a:solidFill>
              <a:latin typeface="Corbel" pitchFamily="34" charset="0"/>
            </a:endParaRPr>
          </a:p>
          <a:p>
            <a:pPr algn="ctr"/>
            <a:r>
              <a:rPr lang="en-US">
                <a:solidFill>
                  <a:schemeClr val="bg1"/>
                </a:solidFill>
                <a:latin typeface="Corbel" pitchFamily="34" charset="0"/>
              </a:rPr>
              <a:t>O</a:t>
            </a:r>
          </a:p>
          <a:p>
            <a:pPr algn="ctr"/>
            <a:endParaRPr lang="en-US">
              <a:solidFill>
                <a:schemeClr val="bg1"/>
              </a:solidFill>
              <a:latin typeface="Corbel" pitchFamily="34" charset="0"/>
            </a:endParaRPr>
          </a:p>
          <a:p>
            <a:pPr algn="ctr"/>
            <a:r>
              <a:rPr lang="en-US">
                <a:solidFill>
                  <a:schemeClr val="bg1"/>
                </a:solidFill>
                <a:latin typeface="Corbel" pitchFamily="34" charset="0"/>
              </a:rPr>
              <a:t>M</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A</a:t>
            </a:r>
          </a:p>
        </p:txBody>
      </p:sp>
    </p:spTree>
  </p:cSld>
  <p:clrMapOvr>
    <a:masterClrMapping/>
  </p:clrMapOvr>
  <p:transition>
    <p:strips dir="rd"/>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fontScale="90000"/>
          </a:bodyPr>
          <a:lstStyle/>
          <a:p>
            <a:pPr algn="ctr" fontAlgn="auto">
              <a:spcAft>
                <a:spcPts val="0"/>
              </a:spcAft>
              <a:defRPr/>
            </a:pPr>
            <a:r>
              <a:rPr lang="en-US" dirty="0" smtClean="0">
                <a:solidFill>
                  <a:srgbClr val="FF0000"/>
                </a:solidFill>
                <a:latin typeface="Algerian" pitchFamily="82" charset="0"/>
              </a:rPr>
              <a:t>PREDISPOSING FACTORS FOR STRESS – WHICH MAY PRECIPITATE  INSOMNIA</a:t>
            </a:r>
            <a:endParaRPr lang="en-US" sz="3600" dirty="0" smtClean="0">
              <a:solidFill>
                <a:srgbClr val="FF0000"/>
              </a:solidFill>
              <a:latin typeface="Algerian" pitchFamily="82" charset="0"/>
            </a:endParaRPr>
          </a:p>
        </p:txBody>
      </p:sp>
      <p:sp>
        <p:nvSpPr>
          <p:cNvPr id="10243" name="Rectangle 3"/>
          <p:cNvSpPr>
            <a:spLocks noGrp="1" noChangeArrowheads="1"/>
          </p:cNvSpPr>
          <p:nvPr>
            <p:ph idx="1"/>
          </p:nvPr>
        </p:nvSpPr>
        <p:spPr>
          <a:xfrm>
            <a:off x="609600" y="2209800"/>
            <a:ext cx="8305800" cy="4114800"/>
          </a:xfrm>
        </p:spPr>
        <p:txBody>
          <a:bodyPr>
            <a:normAutofit lnSpcReduction="10000"/>
          </a:bodyPr>
          <a:lstStyle/>
          <a:p>
            <a:pPr marL="411480" fontAlgn="auto">
              <a:spcAft>
                <a:spcPts val="0"/>
              </a:spcAft>
              <a:buFont typeface="Wingdings"/>
              <a:buChar char=""/>
              <a:defRPr/>
            </a:pPr>
            <a:r>
              <a:rPr lang="en-US" sz="2800" b="1" dirty="0" smtClean="0">
                <a:cs typeface="Times New Roman" pitchFamily="18" charset="0"/>
              </a:rPr>
              <a:t>GENETIC</a:t>
            </a:r>
            <a:r>
              <a:rPr lang="en-US" sz="2800" b="1" dirty="0" smtClean="0"/>
              <a:t> FACTORS</a:t>
            </a:r>
          </a:p>
          <a:p>
            <a:pPr marL="411480" fontAlgn="auto">
              <a:spcAft>
                <a:spcPts val="0"/>
              </a:spcAft>
              <a:buFont typeface="Wingdings"/>
              <a:buChar char=""/>
              <a:defRPr/>
            </a:pPr>
            <a:r>
              <a:rPr lang="en-US" sz="2800" b="1" dirty="0" smtClean="0">
                <a:cs typeface="Times New Roman" pitchFamily="18" charset="0"/>
              </a:rPr>
              <a:t>INABILITY TO ADAPT</a:t>
            </a:r>
            <a:r>
              <a:rPr lang="en-US" sz="2800" b="1" dirty="0" smtClean="0"/>
              <a:t> </a:t>
            </a:r>
          </a:p>
          <a:p>
            <a:pPr marL="411480" fontAlgn="auto">
              <a:spcAft>
                <a:spcPts val="0"/>
              </a:spcAft>
              <a:buFont typeface="Wingdings"/>
              <a:buChar char=""/>
              <a:defRPr/>
            </a:pPr>
            <a:r>
              <a:rPr lang="en-US" sz="2800" b="1" dirty="0" smtClean="0">
                <a:cs typeface="Times New Roman" pitchFamily="18" charset="0"/>
              </a:rPr>
              <a:t>INADEQUATE RELAXATION RESPONSE</a:t>
            </a:r>
            <a:r>
              <a:rPr lang="en-US" sz="2800" b="1" dirty="0" smtClean="0"/>
              <a:t> </a:t>
            </a:r>
          </a:p>
          <a:p>
            <a:pPr marL="411480" fontAlgn="auto">
              <a:spcAft>
                <a:spcPts val="0"/>
              </a:spcAft>
              <a:buFont typeface="Wingdings"/>
              <a:buChar char=""/>
              <a:defRPr/>
            </a:pPr>
            <a:r>
              <a:rPr lang="en-US" sz="2800" b="1" dirty="0" smtClean="0">
                <a:cs typeface="Times New Roman" pitchFamily="18" charset="0"/>
              </a:rPr>
              <a:t>RESPONSE ACTIVITY VARIATIONS</a:t>
            </a:r>
            <a:r>
              <a:rPr lang="en-US" sz="2800" b="1" dirty="0" smtClean="0"/>
              <a:t> </a:t>
            </a:r>
          </a:p>
          <a:p>
            <a:pPr marL="411480" fontAlgn="auto">
              <a:spcAft>
                <a:spcPts val="0"/>
              </a:spcAft>
              <a:buFont typeface="Wingdings"/>
              <a:buChar char=""/>
              <a:defRPr/>
            </a:pPr>
            <a:r>
              <a:rPr lang="en-US" sz="2800" b="1" dirty="0" smtClean="0">
                <a:cs typeface="Times New Roman" pitchFamily="18" charset="0"/>
              </a:rPr>
              <a:t>AGE</a:t>
            </a:r>
            <a:r>
              <a:rPr lang="en-US" sz="2800" b="1" dirty="0" smtClean="0"/>
              <a:t> </a:t>
            </a:r>
          </a:p>
          <a:p>
            <a:pPr marL="411480" fontAlgn="auto">
              <a:spcAft>
                <a:spcPts val="0"/>
              </a:spcAft>
              <a:buFont typeface="Wingdings"/>
              <a:buChar char=""/>
              <a:defRPr/>
            </a:pPr>
            <a:r>
              <a:rPr lang="en-US" sz="2800" b="1" dirty="0" smtClean="0">
                <a:cs typeface="Times New Roman" pitchFamily="18" charset="0"/>
              </a:rPr>
              <a:t>PERSONALITY</a:t>
            </a:r>
            <a:r>
              <a:rPr lang="en-US" sz="2800" b="1" dirty="0" smtClean="0"/>
              <a:t> </a:t>
            </a:r>
          </a:p>
          <a:p>
            <a:pPr marL="411480" fontAlgn="auto">
              <a:spcAft>
                <a:spcPts val="0"/>
              </a:spcAft>
              <a:buFont typeface="Wingdings"/>
              <a:buChar char=""/>
              <a:defRPr/>
            </a:pPr>
            <a:r>
              <a:rPr lang="en-US" sz="2800" b="1" dirty="0" smtClean="0">
                <a:cs typeface="Times New Roman" pitchFamily="18" charset="0"/>
              </a:rPr>
              <a:t>ISOLATION</a:t>
            </a:r>
          </a:p>
          <a:p>
            <a:pPr marL="411480" fontAlgn="auto">
              <a:spcAft>
                <a:spcPts val="0"/>
              </a:spcAft>
              <a:buFont typeface="Wingdings"/>
              <a:buChar char=""/>
              <a:defRPr/>
            </a:pPr>
            <a:r>
              <a:rPr lang="en-US" sz="2800" b="1" dirty="0" smtClean="0"/>
              <a:t> </a:t>
            </a:r>
            <a:r>
              <a:rPr lang="en-US" sz="2800" b="1" dirty="0" smtClean="0">
                <a:cs typeface="Times New Roman" pitchFamily="18" charset="0"/>
              </a:rPr>
              <a:t>ENVIRONMENT</a:t>
            </a:r>
            <a:endParaRPr lang="en-US" sz="2800" b="1" dirty="0" smtClean="0"/>
          </a:p>
        </p:txBody>
      </p:sp>
      <p:sp>
        <p:nvSpPr>
          <p:cNvPr id="5" name="Rectangle 4"/>
          <p:cNvSpPr/>
          <p:nvPr/>
        </p:nvSpPr>
        <p:spPr>
          <a:xfrm>
            <a:off x="0" y="0"/>
            <a:ext cx="381000" cy="6858000"/>
          </a:xfrm>
          <a:prstGeom prst="rect">
            <a:avLst/>
          </a:prstGeom>
          <a:gradFill flip="none" rotWithShape="1">
            <a:gsLst>
              <a:gs pos="0">
                <a:schemeClr val="bg1"/>
              </a:gs>
              <a:gs pos="50000">
                <a:schemeClr val="accent1">
                  <a:tint val="44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8613" name="TextBox 5"/>
          <p:cNvSpPr txBox="1">
            <a:spLocks noChangeArrowheads="1"/>
          </p:cNvSpPr>
          <p:nvPr/>
        </p:nvSpPr>
        <p:spPr bwMode="auto">
          <a:xfrm>
            <a:off x="0" y="2611438"/>
            <a:ext cx="381000" cy="4246562"/>
          </a:xfrm>
          <a:prstGeom prst="rect">
            <a:avLst/>
          </a:prstGeom>
          <a:noFill/>
          <a:ln w="9525">
            <a:noFill/>
            <a:miter lim="800000"/>
            <a:headEnd/>
            <a:tailEnd/>
          </a:ln>
        </p:spPr>
        <p:txBody>
          <a:bodyPr>
            <a:spAutoFit/>
          </a:bodyPr>
          <a:lstStyle/>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S</a:t>
            </a:r>
          </a:p>
          <a:p>
            <a:pPr algn="ctr"/>
            <a:endParaRPr lang="en-US">
              <a:solidFill>
                <a:schemeClr val="bg1"/>
              </a:solidFill>
              <a:latin typeface="Corbel" pitchFamily="34" charset="0"/>
            </a:endParaRPr>
          </a:p>
          <a:p>
            <a:pPr algn="ctr"/>
            <a:r>
              <a:rPr lang="en-US">
                <a:solidFill>
                  <a:schemeClr val="bg1"/>
                </a:solidFill>
                <a:latin typeface="Corbel" pitchFamily="34" charset="0"/>
              </a:rPr>
              <a:t>O</a:t>
            </a:r>
          </a:p>
          <a:p>
            <a:pPr algn="ctr"/>
            <a:endParaRPr lang="en-US">
              <a:solidFill>
                <a:schemeClr val="bg1"/>
              </a:solidFill>
              <a:latin typeface="Corbel" pitchFamily="34" charset="0"/>
            </a:endParaRPr>
          </a:p>
          <a:p>
            <a:pPr algn="ctr"/>
            <a:r>
              <a:rPr lang="en-US">
                <a:solidFill>
                  <a:schemeClr val="bg1"/>
                </a:solidFill>
                <a:latin typeface="Corbel" pitchFamily="34" charset="0"/>
              </a:rPr>
              <a:t>M</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A</a:t>
            </a:r>
          </a:p>
        </p:txBody>
      </p:sp>
    </p:spTree>
  </p:cSld>
  <p:clrMapOvr>
    <a:masterClrMapping/>
  </p:clrMapOvr>
  <p:transition>
    <p:strips dir="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1066800" y="457200"/>
            <a:ext cx="7772400" cy="990600"/>
          </a:xfrm>
        </p:spPr>
        <p:txBody>
          <a:bodyPr/>
          <a:lstStyle/>
          <a:p>
            <a:pPr algn="ctr" fontAlgn="auto">
              <a:spcAft>
                <a:spcPts val="0"/>
              </a:spcAft>
              <a:defRPr/>
            </a:pPr>
            <a:r>
              <a:rPr lang="en-US" dirty="0">
                <a:solidFill>
                  <a:schemeClr val="tx2">
                    <a:satMod val="200000"/>
                  </a:schemeClr>
                </a:solidFill>
                <a:latin typeface="Algerian" pitchFamily="82" charset="0"/>
              </a:rPr>
              <a:t>Circadian sleep rhythm</a:t>
            </a:r>
          </a:p>
        </p:txBody>
      </p:sp>
      <p:sp>
        <p:nvSpPr>
          <p:cNvPr id="17411" name="Rectangle 3"/>
          <p:cNvSpPr>
            <a:spLocks noGrp="1" noChangeArrowheads="1"/>
          </p:cNvSpPr>
          <p:nvPr>
            <p:ph idx="1"/>
          </p:nvPr>
        </p:nvSpPr>
        <p:spPr>
          <a:xfrm>
            <a:off x="2362200" y="1524000"/>
            <a:ext cx="6096000" cy="4953000"/>
          </a:xfrm>
        </p:spPr>
        <p:txBody>
          <a:bodyPr/>
          <a:lstStyle/>
          <a:p>
            <a:pPr>
              <a:lnSpc>
                <a:spcPct val="90000"/>
              </a:lnSpc>
            </a:pPr>
            <a:r>
              <a:rPr lang="en-US" sz="2800" smtClean="0"/>
              <a:t>One of several intrinsic rhythms modulated by the hypothalamus</a:t>
            </a:r>
          </a:p>
          <a:p>
            <a:pPr>
              <a:lnSpc>
                <a:spcPct val="90000"/>
              </a:lnSpc>
            </a:pPr>
            <a:r>
              <a:rPr lang="en-US" sz="2800" smtClean="0"/>
              <a:t>Without external stimulus, the suprachiasmatic nucleus sets the rhythm to approximately 25 hours</a:t>
            </a:r>
          </a:p>
          <a:p>
            <a:pPr>
              <a:lnSpc>
                <a:spcPct val="90000"/>
              </a:lnSpc>
            </a:pPr>
            <a:r>
              <a:rPr lang="en-US" sz="2800" smtClean="0"/>
              <a:t>A nerve tract directly from the retina helps regulate us to 24 hours days.</a:t>
            </a:r>
          </a:p>
          <a:p>
            <a:pPr>
              <a:lnSpc>
                <a:spcPct val="90000"/>
              </a:lnSpc>
            </a:pPr>
            <a:r>
              <a:rPr lang="en-US" sz="2800" smtClean="0"/>
              <a:t>Melatonin is a modulator of light entrainment and is secreted maximally by the pineal gland during the night</a:t>
            </a:r>
          </a:p>
        </p:txBody>
      </p:sp>
      <p:sp>
        <p:nvSpPr>
          <p:cNvPr id="6" name="Rectangle 5"/>
          <p:cNvSpPr/>
          <p:nvPr/>
        </p:nvSpPr>
        <p:spPr>
          <a:xfrm>
            <a:off x="0" y="0"/>
            <a:ext cx="381000" cy="6858000"/>
          </a:xfrm>
          <a:prstGeom prst="rect">
            <a:avLst/>
          </a:prstGeom>
          <a:gradFill flip="none" rotWithShape="1">
            <a:gsLst>
              <a:gs pos="0">
                <a:schemeClr val="bg1"/>
              </a:gs>
              <a:gs pos="50000">
                <a:schemeClr val="accent1">
                  <a:tint val="44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413" name="TextBox 6"/>
          <p:cNvSpPr txBox="1">
            <a:spLocks noChangeArrowheads="1"/>
          </p:cNvSpPr>
          <p:nvPr/>
        </p:nvSpPr>
        <p:spPr bwMode="auto">
          <a:xfrm>
            <a:off x="0" y="2611438"/>
            <a:ext cx="381000" cy="4246562"/>
          </a:xfrm>
          <a:prstGeom prst="rect">
            <a:avLst/>
          </a:prstGeom>
          <a:noFill/>
          <a:ln w="9525">
            <a:noFill/>
            <a:miter lim="800000"/>
            <a:headEnd/>
            <a:tailEnd/>
          </a:ln>
        </p:spPr>
        <p:txBody>
          <a:bodyPr>
            <a:spAutoFit/>
          </a:bodyPr>
          <a:lstStyle/>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S</a:t>
            </a:r>
          </a:p>
          <a:p>
            <a:pPr algn="ctr"/>
            <a:endParaRPr lang="en-US">
              <a:solidFill>
                <a:schemeClr val="bg1"/>
              </a:solidFill>
              <a:latin typeface="Corbel" pitchFamily="34" charset="0"/>
            </a:endParaRPr>
          </a:p>
          <a:p>
            <a:pPr algn="ctr"/>
            <a:r>
              <a:rPr lang="en-US">
                <a:solidFill>
                  <a:schemeClr val="bg1"/>
                </a:solidFill>
                <a:latin typeface="Corbel" pitchFamily="34" charset="0"/>
              </a:rPr>
              <a:t>O</a:t>
            </a:r>
          </a:p>
          <a:p>
            <a:pPr algn="ctr"/>
            <a:endParaRPr lang="en-US">
              <a:solidFill>
                <a:schemeClr val="bg1"/>
              </a:solidFill>
              <a:latin typeface="Corbel" pitchFamily="34" charset="0"/>
            </a:endParaRPr>
          </a:p>
          <a:p>
            <a:pPr algn="ctr"/>
            <a:r>
              <a:rPr lang="en-US">
                <a:solidFill>
                  <a:schemeClr val="bg1"/>
                </a:solidFill>
                <a:latin typeface="Corbel" pitchFamily="34" charset="0"/>
              </a:rPr>
              <a:t>M</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A</a:t>
            </a:r>
          </a:p>
        </p:txBody>
      </p:sp>
    </p:spTree>
  </p:cSld>
  <p:clrMapOvr>
    <a:masterClrMapping/>
  </p:clrMapOvr>
  <p:transition>
    <p:strips dir="rd"/>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ChangeArrowheads="1"/>
          </p:cNvSpPr>
          <p:nvPr/>
        </p:nvSpPr>
        <p:spPr bwMode="auto">
          <a:xfrm>
            <a:off x="0" y="-85725"/>
            <a:ext cx="9144000" cy="822325"/>
          </a:xfrm>
          <a:prstGeom prst="rect">
            <a:avLst/>
          </a:prstGeom>
          <a:noFill/>
          <a:ln w="9525">
            <a:noFill/>
            <a:miter lim="800000"/>
            <a:headEnd/>
            <a:tailEnd/>
          </a:ln>
        </p:spPr>
        <p:txBody>
          <a:bodyPr>
            <a:spAutoFit/>
          </a:bodyPr>
          <a:lstStyle/>
          <a:p>
            <a:endParaRPr lang="en-US">
              <a:latin typeface="Corbel" pitchFamily="34" charset="0"/>
            </a:endParaRPr>
          </a:p>
          <a:p>
            <a:pPr lvl="1" eaLnBrk="0" hangingPunct="0"/>
            <a:endParaRPr lang="en-US">
              <a:latin typeface="Corbel" pitchFamily="34" charset="0"/>
            </a:endParaRPr>
          </a:p>
        </p:txBody>
      </p:sp>
      <p:sp>
        <p:nvSpPr>
          <p:cNvPr id="69635" name="Rectangle 3"/>
          <p:cNvSpPr>
            <a:spLocks noChangeArrowheads="1"/>
          </p:cNvSpPr>
          <p:nvPr/>
        </p:nvSpPr>
        <p:spPr bwMode="auto">
          <a:xfrm>
            <a:off x="914400" y="-277813"/>
            <a:ext cx="7696200" cy="7135813"/>
          </a:xfrm>
          <a:prstGeom prst="rect">
            <a:avLst/>
          </a:prstGeom>
          <a:noFill/>
          <a:ln w="9525">
            <a:noFill/>
            <a:miter lim="800000"/>
            <a:headEnd/>
            <a:tailEnd/>
          </a:ln>
        </p:spPr>
        <p:txBody>
          <a:bodyPr tIns="0" bIns="0">
            <a:spAutoFit/>
          </a:bodyPr>
          <a:lstStyle/>
          <a:p>
            <a:endParaRPr lang="en-US">
              <a:latin typeface="Corbel" pitchFamily="34" charset="0"/>
            </a:endParaRPr>
          </a:p>
          <a:p>
            <a:pPr eaLnBrk="0" hangingPunct="0"/>
            <a:r>
              <a:rPr lang="en-US" sz="2800" b="1">
                <a:latin typeface="Corbel" pitchFamily="34" charset="0"/>
              </a:rPr>
              <a:t> 1.  DEATH OF A SPOUSE</a:t>
            </a:r>
          </a:p>
          <a:p>
            <a:pPr eaLnBrk="0" hangingPunct="0"/>
            <a:r>
              <a:rPr lang="en-US" sz="2800" b="1">
                <a:latin typeface="Corbel" pitchFamily="34" charset="0"/>
              </a:rPr>
              <a:t> 2.  DIVORCE</a:t>
            </a:r>
          </a:p>
          <a:p>
            <a:pPr eaLnBrk="0" hangingPunct="0"/>
            <a:r>
              <a:rPr lang="en-US" sz="2800" b="1">
                <a:latin typeface="Corbel" pitchFamily="34" charset="0"/>
              </a:rPr>
              <a:t> 3.  MARITAL SEPARATION</a:t>
            </a:r>
          </a:p>
          <a:p>
            <a:pPr eaLnBrk="0" hangingPunct="0"/>
            <a:r>
              <a:rPr lang="en-US" sz="2800" b="1">
                <a:latin typeface="Corbel" pitchFamily="34" charset="0"/>
              </a:rPr>
              <a:t> 4.  IMPRISONMENT</a:t>
            </a:r>
          </a:p>
          <a:p>
            <a:pPr eaLnBrk="0" hangingPunct="0"/>
            <a:r>
              <a:rPr lang="en-US" sz="2800" b="1">
                <a:latin typeface="Corbel" pitchFamily="34" charset="0"/>
              </a:rPr>
              <a:t> 5.  DEATH OF A CLOSE RELATIVE</a:t>
            </a:r>
          </a:p>
          <a:p>
            <a:pPr eaLnBrk="0" hangingPunct="0"/>
            <a:r>
              <a:rPr lang="en-US" sz="2800" b="1">
                <a:latin typeface="Corbel" pitchFamily="34" charset="0"/>
              </a:rPr>
              <a:t> 6.  PERSONAL INJURY OR ILLNESS</a:t>
            </a:r>
          </a:p>
          <a:p>
            <a:pPr eaLnBrk="0" hangingPunct="0"/>
            <a:r>
              <a:rPr lang="en-US" sz="2800" b="1">
                <a:latin typeface="Corbel" pitchFamily="34" charset="0"/>
              </a:rPr>
              <a:t> 7.  MARRIAGE</a:t>
            </a:r>
          </a:p>
          <a:p>
            <a:pPr eaLnBrk="0" hangingPunct="0"/>
            <a:r>
              <a:rPr lang="en-US" sz="2800" b="1">
                <a:latin typeface="Corbel" pitchFamily="34" charset="0"/>
              </a:rPr>
              <a:t> 8.  FIRED FROM A JOB</a:t>
            </a:r>
          </a:p>
          <a:p>
            <a:pPr eaLnBrk="0" hangingPunct="0"/>
            <a:r>
              <a:rPr lang="en-US" sz="2800" b="1">
                <a:latin typeface="Corbel" pitchFamily="34" charset="0"/>
              </a:rPr>
              <a:t> 9.  MARITAL RECONCILIATION</a:t>
            </a:r>
          </a:p>
          <a:p>
            <a:pPr eaLnBrk="0" hangingPunct="0"/>
            <a:r>
              <a:rPr lang="en-US" sz="2800" b="1">
                <a:latin typeface="Corbel" pitchFamily="34" charset="0"/>
              </a:rPr>
              <a:t>10.  RETIREMENT</a:t>
            </a:r>
          </a:p>
          <a:p>
            <a:pPr eaLnBrk="0" hangingPunct="0"/>
            <a:r>
              <a:rPr lang="en-US" sz="2800" b="1">
                <a:latin typeface="Corbel" pitchFamily="34" charset="0"/>
              </a:rPr>
              <a:t>11.  ILLNESS OF A RELATIVE</a:t>
            </a:r>
          </a:p>
          <a:p>
            <a:pPr eaLnBrk="0" hangingPunct="0"/>
            <a:r>
              <a:rPr lang="en-US" sz="2800" b="1">
                <a:latin typeface="Corbel" pitchFamily="34" charset="0"/>
              </a:rPr>
              <a:t>12.  PREGNANCY</a:t>
            </a:r>
          </a:p>
          <a:p>
            <a:pPr eaLnBrk="0" hangingPunct="0"/>
            <a:r>
              <a:rPr lang="en-US" sz="2800" b="1">
                <a:latin typeface="Corbel" pitchFamily="34" charset="0"/>
              </a:rPr>
              <a:t>13.  SEXUAL PROBLEMS</a:t>
            </a:r>
          </a:p>
          <a:p>
            <a:pPr eaLnBrk="0" hangingPunct="0"/>
            <a:r>
              <a:rPr lang="en-US" sz="2800" b="1">
                <a:latin typeface="Corbel" pitchFamily="34" charset="0"/>
              </a:rPr>
              <a:t>14.  BIRTH OR ADOPTION</a:t>
            </a:r>
          </a:p>
          <a:p>
            <a:pPr eaLnBrk="0" hangingPunct="0"/>
            <a:r>
              <a:rPr lang="en-US" sz="2800" b="1">
                <a:latin typeface="Corbel" pitchFamily="34" charset="0"/>
              </a:rPr>
              <a:t>15.  BUSINESS READJUSTMENT</a:t>
            </a:r>
            <a:endParaRPr lang="en-US" b="1">
              <a:latin typeface="Corbel" pitchFamily="34" charset="0"/>
            </a:endParaRPr>
          </a:p>
          <a:p>
            <a:pPr eaLnBrk="0" hangingPunct="0"/>
            <a:r>
              <a:rPr lang="en-US">
                <a:latin typeface="Corbel" pitchFamily="34" charset="0"/>
              </a:rPr>
              <a:t>                                                  </a:t>
            </a:r>
            <a:r>
              <a:rPr lang="en-US" b="1">
                <a:latin typeface="Corbel" pitchFamily="34" charset="0"/>
              </a:rPr>
              <a:t>Continued…</a:t>
            </a:r>
          </a:p>
        </p:txBody>
      </p:sp>
      <p:sp>
        <p:nvSpPr>
          <p:cNvPr id="5" name="Rectangle 4"/>
          <p:cNvSpPr/>
          <p:nvPr/>
        </p:nvSpPr>
        <p:spPr>
          <a:xfrm>
            <a:off x="0" y="0"/>
            <a:ext cx="381000" cy="6858000"/>
          </a:xfrm>
          <a:prstGeom prst="rect">
            <a:avLst/>
          </a:prstGeom>
          <a:gradFill flip="none" rotWithShape="1">
            <a:gsLst>
              <a:gs pos="0">
                <a:schemeClr val="bg1"/>
              </a:gs>
              <a:gs pos="50000">
                <a:schemeClr val="accent1">
                  <a:tint val="44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9637" name="TextBox 5"/>
          <p:cNvSpPr txBox="1">
            <a:spLocks noChangeArrowheads="1"/>
          </p:cNvSpPr>
          <p:nvPr/>
        </p:nvSpPr>
        <p:spPr bwMode="auto">
          <a:xfrm>
            <a:off x="0" y="2611438"/>
            <a:ext cx="381000" cy="4246562"/>
          </a:xfrm>
          <a:prstGeom prst="rect">
            <a:avLst/>
          </a:prstGeom>
          <a:noFill/>
          <a:ln w="9525">
            <a:noFill/>
            <a:miter lim="800000"/>
            <a:headEnd/>
            <a:tailEnd/>
          </a:ln>
        </p:spPr>
        <p:txBody>
          <a:bodyPr>
            <a:spAutoFit/>
          </a:bodyPr>
          <a:lstStyle/>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S</a:t>
            </a:r>
          </a:p>
          <a:p>
            <a:pPr algn="ctr"/>
            <a:endParaRPr lang="en-US">
              <a:solidFill>
                <a:schemeClr val="bg1"/>
              </a:solidFill>
              <a:latin typeface="Corbel" pitchFamily="34" charset="0"/>
            </a:endParaRPr>
          </a:p>
          <a:p>
            <a:pPr algn="ctr"/>
            <a:r>
              <a:rPr lang="en-US">
                <a:solidFill>
                  <a:schemeClr val="bg1"/>
                </a:solidFill>
                <a:latin typeface="Corbel" pitchFamily="34" charset="0"/>
              </a:rPr>
              <a:t>O</a:t>
            </a:r>
          </a:p>
          <a:p>
            <a:pPr algn="ctr"/>
            <a:endParaRPr lang="en-US">
              <a:solidFill>
                <a:schemeClr val="bg1"/>
              </a:solidFill>
              <a:latin typeface="Corbel" pitchFamily="34" charset="0"/>
            </a:endParaRPr>
          </a:p>
          <a:p>
            <a:pPr algn="ctr"/>
            <a:r>
              <a:rPr lang="en-US">
                <a:solidFill>
                  <a:schemeClr val="bg1"/>
                </a:solidFill>
                <a:latin typeface="Corbel" pitchFamily="34" charset="0"/>
              </a:rPr>
              <a:t>M</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A</a:t>
            </a:r>
          </a:p>
        </p:txBody>
      </p:sp>
    </p:spTree>
  </p:cSld>
  <p:clrMapOvr>
    <a:masterClrMapping/>
  </p:clrMapOvr>
  <p:transition>
    <p:strips dir="rd"/>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ChangeArrowheads="1"/>
          </p:cNvSpPr>
          <p:nvPr/>
        </p:nvSpPr>
        <p:spPr bwMode="auto">
          <a:xfrm>
            <a:off x="0" y="-85725"/>
            <a:ext cx="9144000" cy="822325"/>
          </a:xfrm>
          <a:prstGeom prst="rect">
            <a:avLst/>
          </a:prstGeom>
          <a:noFill/>
          <a:ln w="9525">
            <a:noFill/>
            <a:miter lim="800000"/>
            <a:headEnd/>
            <a:tailEnd/>
          </a:ln>
        </p:spPr>
        <p:txBody>
          <a:bodyPr>
            <a:spAutoFit/>
          </a:bodyPr>
          <a:lstStyle/>
          <a:p>
            <a:endParaRPr lang="en-US">
              <a:latin typeface="Corbel" pitchFamily="34" charset="0"/>
            </a:endParaRPr>
          </a:p>
          <a:p>
            <a:pPr lvl="1" eaLnBrk="0" hangingPunct="0"/>
            <a:endParaRPr lang="en-US">
              <a:latin typeface="Corbel" pitchFamily="34" charset="0"/>
            </a:endParaRPr>
          </a:p>
        </p:txBody>
      </p:sp>
      <p:sp>
        <p:nvSpPr>
          <p:cNvPr id="70659" name="Rectangle 3"/>
          <p:cNvSpPr>
            <a:spLocks noChangeArrowheads="1"/>
          </p:cNvSpPr>
          <p:nvPr/>
        </p:nvSpPr>
        <p:spPr bwMode="auto">
          <a:xfrm>
            <a:off x="533400" y="-304800"/>
            <a:ext cx="9525000" cy="7135813"/>
          </a:xfrm>
          <a:prstGeom prst="rect">
            <a:avLst/>
          </a:prstGeom>
          <a:noFill/>
          <a:ln w="9525">
            <a:noFill/>
            <a:miter lim="800000"/>
            <a:headEnd/>
            <a:tailEnd/>
          </a:ln>
        </p:spPr>
        <p:txBody>
          <a:bodyPr tIns="0" bIns="0">
            <a:spAutoFit/>
          </a:bodyPr>
          <a:lstStyle/>
          <a:p>
            <a:endParaRPr lang="en-US">
              <a:latin typeface="Corbel" pitchFamily="34" charset="0"/>
            </a:endParaRPr>
          </a:p>
          <a:p>
            <a:pPr eaLnBrk="0" hangingPunct="0"/>
            <a:r>
              <a:rPr lang="en-US" sz="2800" b="1">
                <a:latin typeface="Corbel" pitchFamily="34" charset="0"/>
              </a:rPr>
              <a:t>16. Change in financial status</a:t>
            </a:r>
          </a:p>
          <a:p>
            <a:pPr eaLnBrk="0" hangingPunct="0"/>
            <a:r>
              <a:rPr lang="en-US" sz="2800" b="1">
                <a:latin typeface="Corbel" pitchFamily="34" charset="0"/>
              </a:rPr>
              <a:t>17. Death of a close friend</a:t>
            </a:r>
          </a:p>
          <a:p>
            <a:pPr eaLnBrk="0" hangingPunct="0"/>
            <a:r>
              <a:rPr lang="en-US" sz="2800" b="1">
                <a:latin typeface="Corbel" pitchFamily="34" charset="0"/>
              </a:rPr>
              <a:t>18. Change to different work</a:t>
            </a:r>
          </a:p>
          <a:p>
            <a:pPr eaLnBrk="0" hangingPunct="0"/>
            <a:r>
              <a:rPr lang="en-US" sz="2800" b="1">
                <a:latin typeface="Corbel" pitchFamily="34" charset="0"/>
              </a:rPr>
              <a:t>19. Increased arguments with spouse</a:t>
            </a:r>
          </a:p>
          <a:p>
            <a:pPr eaLnBrk="0" hangingPunct="0"/>
            <a:r>
              <a:rPr lang="en-US" sz="2800" b="1">
                <a:latin typeface="Corbel" pitchFamily="34" charset="0"/>
              </a:rPr>
              <a:t>20. Mortgage or loan for major purchase</a:t>
            </a:r>
          </a:p>
          <a:p>
            <a:pPr eaLnBrk="0" hangingPunct="0"/>
            <a:r>
              <a:rPr lang="en-US" sz="2800" b="1">
                <a:latin typeface="Corbel" pitchFamily="34" charset="0"/>
              </a:rPr>
              <a:t>21. Foreclosure on mortgage or loan</a:t>
            </a:r>
          </a:p>
          <a:p>
            <a:pPr eaLnBrk="0" hangingPunct="0"/>
            <a:r>
              <a:rPr lang="en-US" sz="2800" b="1">
                <a:latin typeface="Corbel" pitchFamily="34" charset="0"/>
              </a:rPr>
              <a:t>22. Change in job responsibilities</a:t>
            </a:r>
          </a:p>
          <a:p>
            <a:pPr eaLnBrk="0" hangingPunct="0"/>
            <a:r>
              <a:rPr lang="en-US" sz="2800" b="1">
                <a:latin typeface="Corbel" pitchFamily="34" charset="0"/>
              </a:rPr>
              <a:t>23. Child leaving home</a:t>
            </a:r>
          </a:p>
          <a:p>
            <a:pPr eaLnBrk="0" hangingPunct="0"/>
            <a:r>
              <a:rPr lang="en-US" sz="2800" b="1">
                <a:latin typeface="Corbel" pitchFamily="34" charset="0"/>
              </a:rPr>
              <a:t>24. Problems with in-laws</a:t>
            </a:r>
          </a:p>
          <a:p>
            <a:pPr eaLnBrk="0" hangingPunct="0"/>
            <a:r>
              <a:rPr lang="en-US" sz="2800" b="1">
                <a:latin typeface="Corbel" pitchFamily="34" charset="0"/>
              </a:rPr>
              <a:t>25. Outstanding personal achievement</a:t>
            </a:r>
          </a:p>
          <a:p>
            <a:pPr eaLnBrk="0" hangingPunct="0"/>
            <a:r>
              <a:rPr lang="en-US" sz="2800" b="1">
                <a:latin typeface="Corbel" pitchFamily="34" charset="0"/>
              </a:rPr>
              <a:t>26. Spouse begins or stops work</a:t>
            </a:r>
          </a:p>
          <a:p>
            <a:pPr eaLnBrk="0" hangingPunct="0"/>
            <a:r>
              <a:rPr lang="en-US" sz="2800" b="1">
                <a:latin typeface="Corbel" pitchFamily="34" charset="0"/>
              </a:rPr>
              <a:t>27. Begin or end school</a:t>
            </a:r>
          </a:p>
          <a:p>
            <a:pPr eaLnBrk="0" hangingPunct="0"/>
            <a:r>
              <a:rPr lang="en-US" sz="2800" b="1">
                <a:latin typeface="Corbel" pitchFamily="34" charset="0"/>
              </a:rPr>
              <a:t>28. Change in living conditions</a:t>
            </a:r>
          </a:p>
          <a:p>
            <a:pPr eaLnBrk="0" hangingPunct="0"/>
            <a:r>
              <a:rPr lang="en-US" sz="2800" b="1">
                <a:latin typeface="Corbel" pitchFamily="34" charset="0"/>
              </a:rPr>
              <a:t>29. Changing personal habits</a:t>
            </a:r>
          </a:p>
          <a:p>
            <a:pPr eaLnBrk="0" hangingPunct="0"/>
            <a:r>
              <a:rPr lang="en-US" sz="2800" b="1">
                <a:latin typeface="Corbel" pitchFamily="34" charset="0"/>
              </a:rPr>
              <a:t>30. Problems with your boss</a:t>
            </a:r>
            <a:endParaRPr lang="en-US" b="1">
              <a:latin typeface="Corbel" pitchFamily="34" charset="0"/>
            </a:endParaRPr>
          </a:p>
          <a:p>
            <a:pPr eaLnBrk="0" hangingPunct="0"/>
            <a:r>
              <a:rPr lang="en-US" b="1">
                <a:latin typeface="Corbel" pitchFamily="34" charset="0"/>
              </a:rPr>
              <a:t>                                                           Continued…</a:t>
            </a:r>
          </a:p>
        </p:txBody>
      </p:sp>
      <p:sp>
        <p:nvSpPr>
          <p:cNvPr id="5" name="Rectangle 4"/>
          <p:cNvSpPr/>
          <p:nvPr/>
        </p:nvSpPr>
        <p:spPr>
          <a:xfrm>
            <a:off x="0" y="0"/>
            <a:ext cx="381000" cy="6858000"/>
          </a:xfrm>
          <a:prstGeom prst="rect">
            <a:avLst/>
          </a:prstGeom>
          <a:gradFill flip="none" rotWithShape="1">
            <a:gsLst>
              <a:gs pos="0">
                <a:schemeClr val="bg1"/>
              </a:gs>
              <a:gs pos="50000">
                <a:schemeClr val="accent1">
                  <a:tint val="44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0661" name="TextBox 5"/>
          <p:cNvSpPr txBox="1">
            <a:spLocks noChangeArrowheads="1"/>
          </p:cNvSpPr>
          <p:nvPr/>
        </p:nvSpPr>
        <p:spPr bwMode="auto">
          <a:xfrm>
            <a:off x="0" y="2611438"/>
            <a:ext cx="381000" cy="4246562"/>
          </a:xfrm>
          <a:prstGeom prst="rect">
            <a:avLst/>
          </a:prstGeom>
          <a:noFill/>
          <a:ln w="9525">
            <a:noFill/>
            <a:miter lim="800000"/>
            <a:headEnd/>
            <a:tailEnd/>
          </a:ln>
        </p:spPr>
        <p:txBody>
          <a:bodyPr>
            <a:spAutoFit/>
          </a:bodyPr>
          <a:lstStyle/>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S</a:t>
            </a:r>
          </a:p>
          <a:p>
            <a:pPr algn="ctr"/>
            <a:endParaRPr lang="en-US">
              <a:solidFill>
                <a:schemeClr val="bg1"/>
              </a:solidFill>
              <a:latin typeface="Corbel" pitchFamily="34" charset="0"/>
            </a:endParaRPr>
          </a:p>
          <a:p>
            <a:pPr algn="ctr"/>
            <a:r>
              <a:rPr lang="en-US">
                <a:solidFill>
                  <a:schemeClr val="bg1"/>
                </a:solidFill>
                <a:latin typeface="Corbel" pitchFamily="34" charset="0"/>
              </a:rPr>
              <a:t>O</a:t>
            </a:r>
          </a:p>
          <a:p>
            <a:pPr algn="ctr"/>
            <a:endParaRPr lang="en-US">
              <a:solidFill>
                <a:schemeClr val="bg1"/>
              </a:solidFill>
              <a:latin typeface="Corbel" pitchFamily="34" charset="0"/>
            </a:endParaRPr>
          </a:p>
          <a:p>
            <a:pPr algn="ctr"/>
            <a:r>
              <a:rPr lang="en-US">
                <a:solidFill>
                  <a:schemeClr val="bg1"/>
                </a:solidFill>
                <a:latin typeface="Corbel" pitchFamily="34" charset="0"/>
              </a:rPr>
              <a:t>M</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A</a:t>
            </a:r>
          </a:p>
        </p:txBody>
      </p:sp>
    </p:spTree>
  </p:cSld>
  <p:clrMapOvr>
    <a:masterClrMapping/>
  </p:clrMapOvr>
  <p:transition>
    <p:strips dir="rd"/>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6"/>
          <p:cNvSpPr>
            <a:spLocks noChangeArrowheads="1"/>
          </p:cNvSpPr>
          <p:nvPr/>
        </p:nvSpPr>
        <p:spPr bwMode="auto">
          <a:xfrm>
            <a:off x="0" y="827088"/>
            <a:ext cx="9144000" cy="822325"/>
          </a:xfrm>
          <a:prstGeom prst="rect">
            <a:avLst/>
          </a:prstGeom>
          <a:noFill/>
          <a:ln w="9525">
            <a:noFill/>
            <a:miter lim="800000"/>
            <a:headEnd/>
            <a:tailEnd/>
          </a:ln>
        </p:spPr>
        <p:txBody>
          <a:bodyPr>
            <a:spAutoFit/>
          </a:bodyPr>
          <a:lstStyle/>
          <a:p>
            <a:endParaRPr lang="en-US">
              <a:latin typeface="Corbel" pitchFamily="34" charset="0"/>
            </a:endParaRPr>
          </a:p>
          <a:p>
            <a:pPr lvl="1" eaLnBrk="0" hangingPunct="0"/>
            <a:endParaRPr lang="en-US">
              <a:latin typeface="Corbel" pitchFamily="34" charset="0"/>
            </a:endParaRPr>
          </a:p>
        </p:txBody>
      </p:sp>
      <p:sp>
        <p:nvSpPr>
          <p:cNvPr id="71683" name="Rectangle 7"/>
          <p:cNvSpPr>
            <a:spLocks noChangeArrowheads="1"/>
          </p:cNvSpPr>
          <p:nvPr/>
        </p:nvSpPr>
        <p:spPr bwMode="auto">
          <a:xfrm>
            <a:off x="685800" y="457200"/>
            <a:ext cx="8610600" cy="5970588"/>
          </a:xfrm>
          <a:prstGeom prst="rect">
            <a:avLst/>
          </a:prstGeom>
          <a:noFill/>
          <a:ln w="9525">
            <a:noFill/>
            <a:miter lim="800000"/>
            <a:headEnd/>
            <a:tailEnd/>
          </a:ln>
        </p:spPr>
        <p:txBody>
          <a:bodyPr tIns="0" bIns="0">
            <a:spAutoFit/>
          </a:bodyPr>
          <a:lstStyle/>
          <a:p>
            <a:endParaRPr lang="en-US">
              <a:latin typeface="Corbel" pitchFamily="34" charset="0"/>
            </a:endParaRPr>
          </a:p>
          <a:p>
            <a:pPr eaLnBrk="0" hangingPunct="0"/>
            <a:r>
              <a:rPr lang="en-US" sz="2800" b="1">
                <a:latin typeface="Corbel" pitchFamily="34" charset="0"/>
              </a:rPr>
              <a:t>31. CHANGE IN WORK </a:t>
            </a:r>
          </a:p>
          <a:p>
            <a:pPr eaLnBrk="0" hangingPunct="0"/>
            <a:r>
              <a:rPr lang="en-US" sz="2800" b="1">
                <a:latin typeface="Corbel" pitchFamily="34" charset="0"/>
              </a:rPr>
              <a:t>32. HOURS/CONDITIONS</a:t>
            </a:r>
          </a:p>
          <a:p>
            <a:pPr eaLnBrk="0" hangingPunct="0"/>
            <a:r>
              <a:rPr lang="en-US" sz="2800" b="1">
                <a:latin typeface="Corbel" pitchFamily="34" charset="0"/>
              </a:rPr>
              <a:t>33. CHANGE IN RESIDENCE OR SCHOOL</a:t>
            </a:r>
          </a:p>
          <a:p>
            <a:pPr eaLnBrk="0" hangingPunct="0"/>
            <a:r>
              <a:rPr lang="en-US" sz="2800" b="1">
                <a:latin typeface="Corbel" pitchFamily="34" charset="0"/>
              </a:rPr>
              <a:t>      RECREATION</a:t>
            </a:r>
          </a:p>
          <a:p>
            <a:pPr eaLnBrk="0" hangingPunct="0"/>
            <a:r>
              <a:rPr lang="en-US" sz="2800" b="1">
                <a:latin typeface="Corbel" pitchFamily="34" charset="0"/>
              </a:rPr>
              <a:t>34. CHURCH OR SOCIAL ACTIVITIES</a:t>
            </a:r>
          </a:p>
          <a:p>
            <a:pPr eaLnBrk="0" hangingPunct="0"/>
            <a:r>
              <a:rPr lang="en-US" sz="2800" b="1">
                <a:latin typeface="Corbel" pitchFamily="34" charset="0"/>
              </a:rPr>
              <a:t>35. MORTGAGE OR LOAN</a:t>
            </a:r>
          </a:p>
          <a:p>
            <a:pPr eaLnBrk="0" hangingPunct="0"/>
            <a:r>
              <a:rPr lang="en-US" sz="2800" b="1">
                <a:latin typeface="Corbel" pitchFamily="34" charset="0"/>
              </a:rPr>
              <a:t>36. CHANGE IN SLEEPING HABITS</a:t>
            </a:r>
          </a:p>
          <a:p>
            <a:pPr eaLnBrk="0" hangingPunct="0"/>
            <a:r>
              <a:rPr lang="en-US" sz="2800" b="1">
                <a:latin typeface="Corbel" pitchFamily="34" charset="0"/>
              </a:rPr>
              <a:t>37. CHANGE IN FAMILY GATHERINGS</a:t>
            </a:r>
          </a:p>
          <a:p>
            <a:pPr eaLnBrk="0" hangingPunct="0"/>
            <a:r>
              <a:rPr lang="en-US" sz="2800" b="1">
                <a:latin typeface="Corbel" pitchFamily="34" charset="0"/>
              </a:rPr>
              <a:t>38. CHANGE IN EATING HABITS</a:t>
            </a:r>
          </a:p>
          <a:p>
            <a:pPr eaLnBrk="0" hangingPunct="0"/>
            <a:r>
              <a:rPr lang="en-US" sz="2800" b="1">
                <a:latin typeface="Corbel" pitchFamily="34" charset="0"/>
              </a:rPr>
              <a:t>39. VACATION</a:t>
            </a:r>
          </a:p>
          <a:p>
            <a:pPr eaLnBrk="0" hangingPunct="0"/>
            <a:r>
              <a:rPr lang="en-US" sz="2800" b="1">
                <a:latin typeface="Corbel" pitchFamily="34" charset="0"/>
              </a:rPr>
              <a:t>40. ANY FESTIVALS</a:t>
            </a:r>
          </a:p>
          <a:p>
            <a:pPr eaLnBrk="0" hangingPunct="0"/>
            <a:r>
              <a:rPr lang="en-US" sz="2800" b="1">
                <a:latin typeface="Corbel" pitchFamily="34" charset="0"/>
              </a:rPr>
              <a:t>41. MINOR LAW VIOLATION</a:t>
            </a:r>
          </a:p>
          <a:p>
            <a:pPr eaLnBrk="0" hangingPunct="0"/>
            <a:r>
              <a:rPr lang="en-US" sz="2800" b="1">
                <a:latin typeface="Corbel" pitchFamily="34" charset="0"/>
              </a:rPr>
              <a:t>42. MID NIGHT CELL PHONES</a:t>
            </a:r>
            <a:endParaRPr lang="en-US" b="1">
              <a:latin typeface="Corbel" pitchFamily="34" charset="0"/>
            </a:endParaRPr>
          </a:p>
        </p:txBody>
      </p:sp>
      <p:sp>
        <p:nvSpPr>
          <p:cNvPr id="5" name="Rectangle 4"/>
          <p:cNvSpPr/>
          <p:nvPr/>
        </p:nvSpPr>
        <p:spPr>
          <a:xfrm>
            <a:off x="0" y="0"/>
            <a:ext cx="381000" cy="6858000"/>
          </a:xfrm>
          <a:prstGeom prst="rect">
            <a:avLst/>
          </a:prstGeom>
          <a:gradFill flip="none" rotWithShape="1">
            <a:gsLst>
              <a:gs pos="0">
                <a:schemeClr val="bg1"/>
              </a:gs>
              <a:gs pos="50000">
                <a:schemeClr val="accent1">
                  <a:tint val="44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1685" name="TextBox 5"/>
          <p:cNvSpPr txBox="1">
            <a:spLocks noChangeArrowheads="1"/>
          </p:cNvSpPr>
          <p:nvPr/>
        </p:nvSpPr>
        <p:spPr bwMode="auto">
          <a:xfrm>
            <a:off x="0" y="2611438"/>
            <a:ext cx="381000" cy="4246562"/>
          </a:xfrm>
          <a:prstGeom prst="rect">
            <a:avLst/>
          </a:prstGeom>
          <a:noFill/>
          <a:ln w="9525">
            <a:noFill/>
            <a:miter lim="800000"/>
            <a:headEnd/>
            <a:tailEnd/>
          </a:ln>
        </p:spPr>
        <p:txBody>
          <a:bodyPr>
            <a:spAutoFit/>
          </a:bodyPr>
          <a:lstStyle/>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S</a:t>
            </a:r>
          </a:p>
          <a:p>
            <a:pPr algn="ctr"/>
            <a:endParaRPr lang="en-US">
              <a:solidFill>
                <a:schemeClr val="bg1"/>
              </a:solidFill>
              <a:latin typeface="Corbel" pitchFamily="34" charset="0"/>
            </a:endParaRPr>
          </a:p>
          <a:p>
            <a:pPr algn="ctr"/>
            <a:r>
              <a:rPr lang="en-US">
                <a:solidFill>
                  <a:schemeClr val="bg1"/>
                </a:solidFill>
                <a:latin typeface="Corbel" pitchFamily="34" charset="0"/>
              </a:rPr>
              <a:t>O</a:t>
            </a:r>
          </a:p>
          <a:p>
            <a:pPr algn="ctr"/>
            <a:endParaRPr lang="en-US">
              <a:solidFill>
                <a:schemeClr val="bg1"/>
              </a:solidFill>
              <a:latin typeface="Corbel" pitchFamily="34" charset="0"/>
            </a:endParaRPr>
          </a:p>
          <a:p>
            <a:pPr algn="ctr"/>
            <a:r>
              <a:rPr lang="en-US">
                <a:solidFill>
                  <a:schemeClr val="bg1"/>
                </a:solidFill>
                <a:latin typeface="Corbel" pitchFamily="34" charset="0"/>
              </a:rPr>
              <a:t>M</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A</a:t>
            </a:r>
          </a:p>
        </p:txBody>
      </p:sp>
    </p:spTree>
  </p:cSld>
  <p:clrMapOvr>
    <a:masterClrMapping/>
  </p:clrMapOvr>
  <p:transition>
    <p:strips dir="rd"/>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51" name="Rectangle 15"/>
          <p:cNvSpPr>
            <a:spLocks noGrp="1" noChangeArrowheads="1"/>
          </p:cNvSpPr>
          <p:nvPr>
            <p:ph type="title"/>
          </p:nvPr>
        </p:nvSpPr>
        <p:spPr>
          <a:xfrm>
            <a:off x="762000" y="228600"/>
            <a:ext cx="7602538" cy="530225"/>
          </a:xfrm>
        </p:spPr>
        <p:txBody>
          <a:bodyPr>
            <a:normAutofit fontScale="90000"/>
          </a:bodyPr>
          <a:lstStyle/>
          <a:p>
            <a:pPr algn="ctr" fontAlgn="auto">
              <a:spcAft>
                <a:spcPts val="0"/>
              </a:spcAft>
              <a:defRPr/>
            </a:pPr>
            <a:r>
              <a:rPr lang="en-US" dirty="0">
                <a:solidFill>
                  <a:schemeClr val="tx2">
                    <a:satMod val="200000"/>
                  </a:schemeClr>
                </a:solidFill>
                <a:latin typeface="Algerian" pitchFamily="82" charset="0"/>
              </a:rPr>
              <a:t>Medications and Substances Associated with Insomnia</a:t>
            </a:r>
          </a:p>
        </p:txBody>
      </p:sp>
      <p:sp>
        <p:nvSpPr>
          <p:cNvPr id="193552" name="Rectangle 16"/>
          <p:cNvSpPr>
            <a:spLocks noGrp="1" noChangeArrowheads="1"/>
          </p:cNvSpPr>
          <p:nvPr>
            <p:ph sz="half" idx="1"/>
          </p:nvPr>
        </p:nvSpPr>
        <p:spPr>
          <a:xfrm>
            <a:off x="1057275" y="1782763"/>
            <a:ext cx="3825875" cy="3167062"/>
          </a:xfrm>
        </p:spPr>
        <p:txBody>
          <a:bodyPr>
            <a:normAutofit lnSpcReduction="10000"/>
          </a:bodyPr>
          <a:lstStyle/>
          <a:p>
            <a:pPr marL="411480" fontAlgn="auto">
              <a:spcBef>
                <a:spcPct val="40000"/>
              </a:spcBef>
              <a:spcAft>
                <a:spcPts val="0"/>
              </a:spcAft>
              <a:buFont typeface="Wingdings"/>
              <a:buChar char=""/>
              <a:defRPr/>
            </a:pPr>
            <a:r>
              <a:rPr lang="en-US" sz="2000" dirty="0"/>
              <a:t>Alcohol</a:t>
            </a:r>
          </a:p>
          <a:p>
            <a:pPr marL="740664" lvl="1" fontAlgn="auto">
              <a:spcAft>
                <a:spcPts val="0"/>
              </a:spcAft>
              <a:buFont typeface="Wingdings"/>
              <a:buChar char=""/>
              <a:defRPr/>
            </a:pPr>
            <a:r>
              <a:rPr lang="en-US" sz="1800" dirty="0"/>
              <a:t>Acute use</a:t>
            </a:r>
          </a:p>
          <a:p>
            <a:pPr marL="740664" lvl="1" fontAlgn="auto">
              <a:spcAft>
                <a:spcPts val="0"/>
              </a:spcAft>
              <a:buFont typeface="Wingdings"/>
              <a:buChar char=""/>
              <a:defRPr/>
            </a:pPr>
            <a:r>
              <a:rPr lang="en-US" sz="1800" dirty="0"/>
              <a:t>Withdrawal</a:t>
            </a:r>
          </a:p>
          <a:p>
            <a:pPr marL="411480" fontAlgn="auto">
              <a:spcBef>
                <a:spcPct val="40000"/>
              </a:spcBef>
              <a:spcAft>
                <a:spcPts val="0"/>
              </a:spcAft>
              <a:buFont typeface="Wingdings"/>
              <a:buChar char=""/>
              <a:defRPr/>
            </a:pPr>
            <a:r>
              <a:rPr lang="en-US" sz="2000" dirty="0"/>
              <a:t>Caffeine</a:t>
            </a:r>
          </a:p>
          <a:p>
            <a:pPr marL="411480" fontAlgn="auto">
              <a:spcBef>
                <a:spcPct val="40000"/>
              </a:spcBef>
              <a:spcAft>
                <a:spcPts val="0"/>
              </a:spcAft>
              <a:buFont typeface="Wingdings"/>
              <a:buChar char=""/>
              <a:defRPr/>
            </a:pPr>
            <a:r>
              <a:rPr lang="en-US" sz="2000" dirty="0"/>
              <a:t>Nicotine</a:t>
            </a:r>
          </a:p>
          <a:p>
            <a:pPr marL="411480" fontAlgn="auto">
              <a:spcBef>
                <a:spcPct val="40000"/>
              </a:spcBef>
              <a:spcAft>
                <a:spcPts val="0"/>
              </a:spcAft>
              <a:buFont typeface="Wingdings"/>
              <a:buChar char=""/>
              <a:defRPr/>
            </a:pPr>
            <a:r>
              <a:rPr lang="en-US" sz="2000" dirty="0"/>
              <a:t>Antidepressants</a:t>
            </a:r>
          </a:p>
          <a:p>
            <a:pPr marL="740664" lvl="1" fontAlgn="auto">
              <a:spcAft>
                <a:spcPts val="0"/>
              </a:spcAft>
              <a:buFont typeface="Wingdings"/>
              <a:buChar char=""/>
              <a:defRPr/>
            </a:pPr>
            <a:r>
              <a:rPr lang="en-US" sz="1800" dirty="0"/>
              <a:t>SSRI</a:t>
            </a:r>
          </a:p>
          <a:p>
            <a:pPr marL="740664" lvl="1" fontAlgn="auto">
              <a:spcAft>
                <a:spcPts val="0"/>
              </a:spcAft>
              <a:buFont typeface="Wingdings"/>
              <a:buChar char=""/>
              <a:defRPr/>
            </a:pPr>
            <a:r>
              <a:rPr lang="en-US" sz="1800" dirty="0"/>
              <a:t>SNRI, atypical</a:t>
            </a:r>
          </a:p>
          <a:p>
            <a:pPr marL="411480" fontAlgn="auto">
              <a:spcBef>
                <a:spcPct val="40000"/>
              </a:spcBef>
              <a:spcAft>
                <a:spcPts val="0"/>
              </a:spcAft>
              <a:buFont typeface="Wingdings"/>
              <a:buChar char=""/>
              <a:defRPr/>
            </a:pPr>
            <a:r>
              <a:rPr lang="en-US" sz="2000" dirty="0"/>
              <a:t>Corticosteroids</a:t>
            </a:r>
          </a:p>
        </p:txBody>
      </p:sp>
      <p:sp>
        <p:nvSpPr>
          <p:cNvPr id="193553" name="Rectangle 17"/>
          <p:cNvSpPr>
            <a:spLocks noGrp="1" noChangeArrowheads="1"/>
          </p:cNvSpPr>
          <p:nvPr>
            <p:ph sz="half" idx="2"/>
          </p:nvPr>
        </p:nvSpPr>
        <p:spPr>
          <a:xfrm>
            <a:off x="5035550" y="1782763"/>
            <a:ext cx="3827463" cy="3232150"/>
          </a:xfrm>
        </p:spPr>
        <p:txBody>
          <a:bodyPr>
            <a:normAutofit lnSpcReduction="10000"/>
          </a:bodyPr>
          <a:lstStyle/>
          <a:p>
            <a:pPr marL="411480" fontAlgn="auto">
              <a:spcBef>
                <a:spcPct val="40000"/>
              </a:spcBef>
              <a:spcAft>
                <a:spcPts val="0"/>
              </a:spcAft>
              <a:buFont typeface="Wingdings"/>
              <a:buChar char=""/>
              <a:defRPr/>
            </a:pPr>
            <a:r>
              <a:rPr lang="en-US" sz="2000"/>
              <a:t>Decongestants</a:t>
            </a:r>
          </a:p>
          <a:p>
            <a:pPr marL="740664" lvl="1" fontAlgn="auto">
              <a:spcAft>
                <a:spcPts val="0"/>
              </a:spcAft>
              <a:buFont typeface="Wingdings"/>
              <a:buChar char=""/>
              <a:defRPr/>
            </a:pPr>
            <a:r>
              <a:rPr lang="en-US" sz="1800"/>
              <a:t>Phenylpropanolamine</a:t>
            </a:r>
          </a:p>
          <a:p>
            <a:pPr marL="740664" lvl="1" fontAlgn="auto">
              <a:spcAft>
                <a:spcPts val="0"/>
              </a:spcAft>
              <a:buFont typeface="Wingdings"/>
              <a:buChar char=""/>
              <a:defRPr/>
            </a:pPr>
            <a:r>
              <a:rPr lang="en-US" sz="1800"/>
              <a:t>Pseudoephedrine</a:t>
            </a:r>
          </a:p>
          <a:p>
            <a:pPr marL="411480" fontAlgn="auto">
              <a:spcBef>
                <a:spcPct val="40000"/>
              </a:spcBef>
              <a:spcAft>
                <a:spcPts val="0"/>
              </a:spcAft>
              <a:buFont typeface="Wingdings"/>
              <a:buChar char=""/>
              <a:defRPr/>
            </a:pPr>
            <a:r>
              <a:rPr lang="el-GR" sz="2000"/>
              <a:t>β</a:t>
            </a:r>
            <a:r>
              <a:rPr lang="en-US" sz="2000"/>
              <a:t> agonists, theophylline derivatives</a:t>
            </a:r>
          </a:p>
          <a:p>
            <a:pPr marL="411480" fontAlgn="auto">
              <a:spcBef>
                <a:spcPct val="40000"/>
              </a:spcBef>
              <a:spcAft>
                <a:spcPts val="0"/>
              </a:spcAft>
              <a:buFont typeface="Wingdings"/>
              <a:buChar char=""/>
              <a:defRPr/>
            </a:pPr>
            <a:r>
              <a:rPr lang="el-GR" sz="2000"/>
              <a:t>β</a:t>
            </a:r>
            <a:r>
              <a:rPr lang="en-US" sz="2000"/>
              <a:t> antagonists</a:t>
            </a:r>
          </a:p>
          <a:p>
            <a:pPr marL="411480" fontAlgn="auto">
              <a:spcBef>
                <a:spcPct val="40000"/>
              </a:spcBef>
              <a:spcAft>
                <a:spcPts val="0"/>
              </a:spcAft>
              <a:buFont typeface="Wingdings"/>
              <a:buChar char=""/>
              <a:defRPr/>
            </a:pPr>
            <a:r>
              <a:rPr lang="en-US" sz="2000"/>
              <a:t>Statins</a:t>
            </a:r>
          </a:p>
          <a:p>
            <a:pPr marL="411480" fontAlgn="auto">
              <a:spcBef>
                <a:spcPct val="40000"/>
              </a:spcBef>
              <a:spcAft>
                <a:spcPts val="0"/>
              </a:spcAft>
              <a:buFont typeface="Wingdings"/>
              <a:buChar char=""/>
              <a:defRPr/>
            </a:pPr>
            <a:r>
              <a:rPr lang="en-US" sz="2000"/>
              <a:t>Stimulants</a:t>
            </a:r>
          </a:p>
          <a:p>
            <a:pPr marL="411480" fontAlgn="auto">
              <a:spcBef>
                <a:spcPct val="40000"/>
              </a:spcBef>
              <a:spcAft>
                <a:spcPts val="0"/>
              </a:spcAft>
              <a:buFont typeface="Wingdings"/>
              <a:buChar char=""/>
              <a:defRPr/>
            </a:pPr>
            <a:r>
              <a:rPr lang="en-US" sz="2000"/>
              <a:t>Dopamine agonists</a:t>
            </a:r>
            <a:endParaRPr lang="el-GR" sz="2000"/>
          </a:p>
        </p:txBody>
      </p:sp>
      <p:sp>
        <p:nvSpPr>
          <p:cNvPr id="72709" name="Text Box 5"/>
          <p:cNvSpPr txBox="1">
            <a:spLocks noChangeArrowheads="1"/>
          </p:cNvSpPr>
          <p:nvPr/>
        </p:nvSpPr>
        <p:spPr bwMode="blackWhite">
          <a:xfrm>
            <a:off x="1001713" y="5230813"/>
            <a:ext cx="7137400" cy="781050"/>
          </a:xfrm>
          <a:prstGeom prst="rect">
            <a:avLst/>
          </a:prstGeom>
          <a:solidFill>
            <a:srgbClr val="000000">
              <a:alpha val="50195"/>
            </a:srgbClr>
          </a:solidFill>
          <a:ln w="28575" algn="ctr">
            <a:solidFill>
              <a:schemeClr val="hlink"/>
            </a:solidFill>
            <a:miter lim="800000"/>
            <a:headEnd/>
            <a:tailEnd/>
          </a:ln>
        </p:spPr>
        <p:txBody>
          <a:bodyPr anchor="ctr"/>
          <a:lstStyle/>
          <a:p>
            <a:r>
              <a:rPr lang="en-US">
                <a:solidFill>
                  <a:srgbClr val="FFFF99"/>
                </a:solidFill>
                <a:latin typeface="Corbel" pitchFamily="34" charset="0"/>
              </a:rPr>
              <a:t>Any drug that crosses the blood brain barrier and affects a neurotransmitter system may be associated with insomnia</a:t>
            </a:r>
          </a:p>
        </p:txBody>
      </p:sp>
      <p:sp>
        <p:nvSpPr>
          <p:cNvPr id="72710" name="Text Box 6"/>
          <p:cNvSpPr txBox="1">
            <a:spLocks noChangeArrowheads="1"/>
          </p:cNvSpPr>
          <p:nvPr/>
        </p:nvSpPr>
        <p:spPr bwMode="auto">
          <a:xfrm>
            <a:off x="460375" y="6254750"/>
            <a:ext cx="5761038" cy="469900"/>
          </a:xfrm>
          <a:prstGeom prst="rect">
            <a:avLst/>
          </a:prstGeom>
          <a:noFill/>
          <a:ln w="9525" algn="ctr">
            <a:noFill/>
            <a:miter lim="800000"/>
            <a:headEnd/>
            <a:tailEnd/>
          </a:ln>
        </p:spPr>
        <p:txBody>
          <a:bodyPr lIns="0" tIns="0" rIns="0" bIns="0" anchor="b">
            <a:spAutoFit/>
          </a:bodyPr>
          <a:lstStyle/>
          <a:p>
            <a:pPr defTabSz="1033463">
              <a:lnSpc>
                <a:spcPct val="90000"/>
              </a:lnSpc>
              <a:spcBef>
                <a:spcPct val="20000"/>
              </a:spcBef>
            </a:pPr>
            <a:r>
              <a:rPr lang="en-US" sz="1000">
                <a:latin typeface="Corbel" pitchFamily="34" charset="0"/>
              </a:rPr>
              <a:t>SSRI = Selective Serotonin Reuptake Inhibitor.</a:t>
            </a:r>
          </a:p>
          <a:p>
            <a:pPr defTabSz="1033463">
              <a:lnSpc>
                <a:spcPct val="90000"/>
              </a:lnSpc>
              <a:spcBef>
                <a:spcPct val="20000"/>
              </a:spcBef>
            </a:pPr>
            <a:r>
              <a:rPr lang="en-US" sz="1000">
                <a:latin typeface="Corbel" pitchFamily="34" charset="0"/>
              </a:rPr>
              <a:t>SNRI = Serotonin and Norepinephrine Reuptake Inhibitor.</a:t>
            </a:r>
          </a:p>
          <a:p>
            <a:pPr defTabSz="1033463">
              <a:lnSpc>
                <a:spcPct val="90000"/>
              </a:lnSpc>
              <a:spcBef>
                <a:spcPct val="20000"/>
              </a:spcBef>
            </a:pPr>
            <a:r>
              <a:rPr lang="en-US" sz="1000">
                <a:latin typeface="Corbel" pitchFamily="34" charset="0"/>
              </a:rPr>
              <a:t>Schweitzer, PPSM.</a:t>
            </a:r>
          </a:p>
        </p:txBody>
      </p:sp>
      <p:sp>
        <p:nvSpPr>
          <p:cNvPr id="8" name="Rectangle 7"/>
          <p:cNvSpPr/>
          <p:nvPr/>
        </p:nvSpPr>
        <p:spPr>
          <a:xfrm>
            <a:off x="0" y="0"/>
            <a:ext cx="381000" cy="6858000"/>
          </a:xfrm>
          <a:prstGeom prst="rect">
            <a:avLst/>
          </a:prstGeom>
          <a:gradFill flip="none" rotWithShape="1">
            <a:gsLst>
              <a:gs pos="0">
                <a:schemeClr val="bg1"/>
              </a:gs>
              <a:gs pos="50000">
                <a:schemeClr val="accent1">
                  <a:tint val="44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2712" name="TextBox 8"/>
          <p:cNvSpPr txBox="1">
            <a:spLocks noChangeArrowheads="1"/>
          </p:cNvSpPr>
          <p:nvPr/>
        </p:nvSpPr>
        <p:spPr bwMode="auto">
          <a:xfrm>
            <a:off x="0" y="2611438"/>
            <a:ext cx="381000" cy="4246562"/>
          </a:xfrm>
          <a:prstGeom prst="rect">
            <a:avLst/>
          </a:prstGeom>
          <a:noFill/>
          <a:ln w="9525">
            <a:noFill/>
            <a:miter lim="800000"/>
            <a:headEnd/>
            <a:tailEnd/>
          </a:ln>
        </p:spPr>
        <p:txBody>
          <a:bodyPr>
            <a:spAutoFit/>
          </a:bodyPr>
          <a:lstStyle/>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S</a:t>
            </a:r>
          </a:p>
          <a:p>
            <a:pPr algn="ctr"/>
            <a:endParaRPr lang="en-US">
              <a:solidFill>
                <a:schemeClr val="bg1"/>
              </a:solidFill>
              <a:latin typeface="Corbel" pitchFamily="34" charset="0"/>
            </a:endParaRPr>
          </a:p>
          <a:p>
            <a:pPr algn="ctr"/>
            <a:r>
              <a:rPr lang="en-US">
                <a:solidFill>
                  <a:schemeClr val="bg1"/>
                </a:solidFill>
                <a:latin typeface="Corbel" pitchFamily="34" charset="0"/>
              </a:rPr>
              <a:t>O</a:t>
            </a:r>
          </a:p>
          <a:p>
            <a:pPr algn="ctr"/>
            <a:endParaRPr lang="en-US">
              <a:solidFill>
                <a:schemeClr val="bg1"/>
              </a:solidFill>
              <a:latin typeface="Corbel" pitchFamily="34" charset="0"/>
            </a:endParaRPr>
          </a:p>
          <a:p>
            <a:pPr algn="ctr"/>
            <a:r>
              <a:rPr lang="en-US">
                <a:solidFill>
                  <a:schemeClr val="bg1"/>
                </a:solidFill>
                <a:latin typeface="Corbel" pitchFamily="34" charset="0"/>
              </a:rPr>
              <a:t>M</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A</a:t>
            </a:r>
          </a:p>
        </p:txBody>
      </p:sp>
    </p:spTree>
  </p:cSld>
  <p:clrMapOvr>
    <a:masterClrMapping/>
  </p:clrMapOvr>
  <p:transition advClick="0">
    <p:strips dir="rd"/>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endParaRPr lang="en-US">
              <a:solidFill>
                <a:schemeClr val="tx2">
                  <a:satMod val="200000"/>
                </a:schemeClr>
              </a:solidFill>
            </a:endParaRPr>
          </a:p>
        </p:txBody>
      </p:sp>
      <p:pic>
        <p:nvPicPr>
          <p:cNvPr id="73731" name="Content Placeholder 3" descr="2494734599_f0dd60799a.jpg"/>
          <p:cNvPicPr>
            <a:picLocks noGrp="1" noChangeAspect="1"/>
          </p:cNvPicPr>
          <p:nvPr>
            <p:ph idx="1"/>
          </p:nvPr>
        </p:nvPicPr>
        <p:blipFill>
          <a:blip r:embed="rId2"/>
          <a:srcRect/>
          <a:stretch>
            <a:fillRect/>
          </a:stretch>
        </p:blipFill>
        <p:spPr>
          <a:xfrm>
            <a:off x="0" y="0"/>
            <a:ext cx="9144000" cy="6858000"/>
          </a:xfrm>
        </p:spPr>
      </p:pic>
    </p:spTree>
  </p:cSld>
  <p:clrMapOvr>
    <a:masterClrMapping/>
  </p:clrMapOvr>
  <p:transition>
    <p:strips dir="rd"/>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endParaRPr lang="en-US">
              <a:solidFill>
                <a:schemeClr val="tx2">
                  <a:satMod val="200000"/>
                </a:schemeClr>
              </a:solidFill>
            </a:endParaRPr>
          </a:p>
        </p:txBody>
      </p:sp>
      <p:pic>
        <p:nvPicPr>
          <p:cNvPr id="74755" name="Content Placeholder 3" descr="Insomnial.jpg"/>
          <p:cNvPicPr>
            <a:picLocks noGrp="1" noChangeAspect="1"/>
          </p:cNvPicPr>
          <p:nvPr>
            <p:ph idx="1"/>
          </p:nvPr>
        </p:nvPicPr>
        <p:blipFill>
          <a:blip r:embed="rId2"/>
          <a:srcRect/>
          <a:stretch>
            <a:fillRect/>
          </a:stretch>
        </p:blipFill>
        <p:spPr>
          <a:xfrm>
            <a:off x="0" y="0"/>
            <a:ext cx="9144000" cy="6858000"/>
          </a:xfrm>
        </p:spPr>
      </p:pic>
    </p:spTree>
  </p:cSld>
  <p:clrMapOvr>
    <a:masterClrMapping/>
  </p:clrMapOvr>
  <p:transition>
    <p:strips dir="rd"/>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endParaRPr lang="en-US">
              <a:solidFill>
                <a:schemeClr val="tx2">
                  <a:satMod val="200000"/>
                </a:schemeClr>
              </a:solidFill>
            </a:endParaRPr>
          </a:p>
        </p:txBody>
      </p:sp>
      <p:pic>
        <p:nvPicPr>
          <p:cNvPr id="75779" name="Content Placeholder 3" descr="Sleep-Apnea-and-Insomnia.jpg"/>
          <p:cNvPicPr>
            <a:picLocks noGrp="1" noChangeAspect="1"/>
          </p:cNvPicPr>
          <p:nvPr>
            <p:ph idx="1"/>
          </p:nvPr>
        </p:nvPicPr>
        <p:blipFill>
          <a:blip r:embed="rId2"/>
          <a:srcRect/>
          <a:stretch>
            <a:fillRect/>
          </a:stretch>
        </p:blipFill>
        <p:spPr>
          <a:xfrm>
            <a:off x="0" y="0"/>
            <a:ext cx="9144000" cy="6897688"/>
          </a:xfrm>
        </p:spPr>
      </p:pic>
    </p:spTree>
  </p:cSld>
  <p:clrMapOvr>
    <a:masterClrMapping/>
  </p:clrMapOvr>
  <p:transition>
    <p:strips dir="rd"/>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Content Placeholder 3" descr="mobile-insomnia-lg1.jpg"/>
          <p:cNvPicPr>
            <a:picLocks noGrp="1" noChangeAspect="1"/>
          </p:cNvPicPr>
          <p:nvPr>
            <p:ph idx="1"/>
          </p:nvPr>
        </p:nvPicPr>
        <p:blipFill>
          <a:blip r:embed="rId2"/>
          <a:srcRect/>
          <a:stretch>
            <a:fillRect/>
          </a:stretch>
        </p:blipFill>
        <p:spPr>
          <a:xfrm>
            <a:off x="2438400" y="0"/>
            <a:ext cx="4926013" cy="6858000"/>
          </a:xfrm>
        </p:spPr>
      </p:pic>
      <p:sp>
        <p:nvSpPr>
          <p:cNvPr id="5" name="Rectangle 4"/>
          <p:cNvSpPr/>
          <p:nvPr/>
        </p:nvSpPr>
        <p:spPr>
          <a:xfrm>
            <a:off x="0" y="0"/>
            <a:ext cx="381000" cy="6858000"/>
          </a:xfrm>
          <a:prstGeom prst="rect">
            <a:avLst/>
          </a:prstGeom>
          <a:gradFill flip="none" rotWithShape="1">
            <a:gsLst>
              <a:gs pos="0">
                <a:schemeClr val="bg1"/>
              </a:gs>
              <a:gs pos="50000">
                <a:schemeClr val="accent1">
                  <a:tint val="44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6804" name="TextBox 5"/>
          <p:cNvSpPr txBox="1">
            <a:spLocks noChangeArrowheads="1"/>
          </p:cNvSpPr>
          <p:nvPr/>
        </p:nvSpPr>
        <p:spPr bwMode="auto">
          <a:xfrm>
            <a:off x="0" y="2611438"/>
            <a:ext cx="381000" cy="4246562"/>
          </a:xfrm>
          <a:prstGeom prst="rect">
            <a:avLst/>
          </a:prstGeom>
          <a:noFill/>
          <a:ln w="9525">
            <a:noFill/>
            <a:miter lim="800000"/>
            <a:headEnd/>
            <a:tailEnd/>
          </a:ln>
        </p:spPr>
        <p:txBody>
          <a:bodyPr>
            <a:spAutoFit/>
          </a:bodyPr>
          <a:lstStyle/>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S</a:t>
            </a:r>
          </a:p>
          <a:p>
            <a:pPr algn="ctr"/>
            <a:endParaRPr lang="en-US">
              <a:solidFill>
                <a:schemeClr val="bg1"/>
              </a:solidFill>
              <a:latin typeface="Corbel" pitchFamily="34" charset="0"/>
            </a:endParaRPr>
          </a:p>
          <a:p>
            <a:pPr algn="ctr"/>
            <a:r>
              <a:rPr lang="en-US">
                <a:solidFill>
                  <a:schemeClr val="bg1"/>
                </a:solidFill>
                <a:latin typeface="Corbel" pitchFamily="34" charset="0"/>
              </a:rPr>
              <a:t>O</a:t>
            </a:r>
          </a:p>
          <a:p>
            <a:pPr algn="ctr"/>
            <a:endParaRPr lang="en-US">
              <a:solidFill>
                <a:schemeClr val="bg1"/>
              </a:solidFill>
              <a:latin typeface="Corbel" pitchFamily="34" charset="0"/>
            </a:endParaRPr>
          </a:p>
          <a:p>
            <a:pPr algn="ctr"/>
            <a:r>
              <a:rPr lang="en-US">
                <a:solidFill>
                  <a:schemeClr val="bg1"/>
                </a:solidFill>
                <a:latin typeface="Corbel" pitchFamily="34" charset="0"/>
              </a:rPr>
              <a:t>M</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A</a:t>
            </a:r>
          </a:p>
        </p:txBody>
      </p:sp>
    </p:spTree>
  </p:cSld>
  <p:clrMapOvr>
    <a:masterClrMapping/>
  </p:clrMapOvr>
  <p:transition>
    <p:strips dir="rd"/>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algn="ctr" fontAlgn="auto">
              <a:spcAft>
                <a:spcPts val="0"/>
              </a:spcAft>
              <a:defRPr/>
            </a:pPr>
            <a:r>
              <a:rPr lang="en-US" dirty="0">
                <a:solidFill>
                  <a:schemeClr val="tx2">
                    <a:satMod val="200000"/>
                  </a:schemeClr>
                </a:solidFill>
                <a:latin typeface="Algerian" pitchFamily="82" charset="0"/>
              </a:rPr>
              <a:t>Consequences </a:t>
            </a:r>
            <a:r>
              <a:rPr lang="en-US" dirty="0" smtClean="0">
                <a:solidFill>
                  <a:schemeClr val="tx2">
                    <a:satMod val="200000"/>
                  </a:schemeClr>
                </a:solidFill>
                <a:latin typeface="Algerian" pitchFamily="82" charset="0"/>
              </a:rPr>
              <a:t> of  insomnia</a:t>
            </a:r>
            <a:endParaRPr lang="en-US" dirty="0">
              <a:solidFill>
                <a:schemeClr val="tx2">
                  <a:satMod val="200000"/>
                </a:schemeClr>
              </a:solidFill>
              <a:latin typeface="Algerian" pitchFamily="82" charset="0"/>
            </a:endParaRPr>
          </a:p>
        </p:txBody>
      </p:sp>
      <p:sp>
        <p:nvSpPr>
          <p:cNvPr id="77827" name="Rectangle 3"/>
          <p:cNvSpPr>
            <a:spLocks noGrp="1" noChangeArrowheads="1"/>
          </p:cNvSpPr>
          <p:nvPr>
            <p:ph idx="1"/>
          </p:nvPr>
        </p:nvSpPr>
        <p:spPr>
          <a:xfrm>
            <a:off x="685800" y="1447800"/>
            <a:ext cx="7772400" cy="4572000"/>
          </a:xfrm>
        </p:spPr>
        <p:txBody>
          <a:bodyPr/>
          <a:lstStyle/>
          <a:p>
            <a:pPr>
              <a:lnSpc>
                <a:spcPct val="90000"/>
              </a:lnSpc>
            </a:pPr>
            <a:r>
              <a:rPr lang="en-US" sz="3200" smtClean="0"/>
              <a:t>Decreases in mental performance and motor functioning</a:t>
            </a:r>
          </a:p>
          <a:p>
            <a:pPr>
              <a:lnSpc>
                <a:spcPct val="90000"/>
              </a:lnSpc>
            </a:pPr>
            <a:r>
              <a:rPr lang="en-US" sz="3200" smtClean="0"/>
              <a:t>Accidents</a:t>
            </a:r>
          </a:p>
          <a:p>
            <a:pPr>
              <a:lnSpc>
                <a:spcPct val="90000"/>
              </a:lnSpc>
            </a:pPr>
            <a:r>
              <a:rPr lang="en-US" sz="3200" smtClean="0"/>
              <a:t>Inability to accomplish daily tasks</a:t>
            </a:r>
          </a:p>
          <a:p>
            <a:pPr>
              <a:lnSpc>
                <a:spcPct val="90000"/>
              </a:lnSpc>
            </a:pPr>
            <a:r>
              <a:rPr lang="en-US" sz="3200" smtClean="0"/>
              <a:t>Mood disturbance</a:t>
            </a:r>
          </a:p>
          <a:p>
            <a:pPr lvl="1">
              <a:lnSpc>
                <a:spcPct val="90000"/>
              </a:lnSpc>
            </a:pPr>
            <a:r>
              <a:rPr lang="en-US" sz="2800" smtClean="0"/>
              <a:t>More sadness, depression, and anxiety</a:t>
            </a:r>
          </a:p>
          <a:p>
            <a:pPr>
              <a:lnSpc>
                <a:spcPct val="90000"/>
              </a:lnSpc>
            </a:pPr>
            <a:r>
              <a:rPr lang="en-US" sz="3200" smtClean="0"/>
              <a:t>Interpersonal difficulties	</a:t>
            </a:r>
          </a:p>
          <a:p>
            <a:pPr lvl="1">
              <a:lnSpc>
                <a:spcPct val="90000"/>
              </a:lnSpc>
            </a:pPr>
            <a:r>
              <a:rPr lang="en-US" sz="2800" smtClean="0"/>
              <a:t>With families, friends, and at work</a:t>
            </a:r>
          </a:p>
        </p:txBody>
      </p:sp>
      <p:sp>
        <p:nvSpPr>
          <p:cNvPr id="5" name="Rectangle 4"/>
          <p:cNvSpPr/>
          <p:nvPr/>
        </p:nvSpPr>
        <p:spPr>
          <a:xfrm>
            <a:off x="0" y="0"/>
            <a:ext cx="381000" cy="6858000"/>
          </a:xfrm>
          <a:prstGeom prst="rect">
            <a:avLst/>
          </a:prstGeom>
          <a:gradFill flip="none" rotWithShape="1">
            <a:gsLst>
              <a:gs pos="0">
                <a:schemeClr val="bg1"/>
              </a:gs>
              <a:gs pos="50000">
                <a:schemeClr val="accent1">
                  <a:tint val="44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7829" name="TextBox 5"/>
          <p:cNvSpPr txBox="1">
            <a:spLocks noChangeArrowheads="1"/>
          </p:cNvSpPr>
          <p:nvPr/>
        </p:nvSpPr>
        <p:spPr bwMode="auto">
          <a:xfrm>
            <a:off x="0" y="2611438"/>
            <a:ext cx="381000" cy="4246562"/>
          </a:xfrm>
          <a:prstGeom prst="rect">
            <a:avLst/>
          </a:prstGeom>
          <a:noFill/>
          <a:ln w="9525">
            <a:noFill/>
            <a:miter lim="800000"/>
            <a:headEnd/>
            <a:tailEnd/>
          </a:ln>
        </p:spPr>
        <p:txBody>
          <a:bodyPr>
            <a:spAutoFit/>
          </a:bodyPr>
          <a:lstStyle/>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S</a:t>
            </a:r>
          </a:p>
          <a:p>
            <a:pPr algn="ctr"/>
            <a:endParaRPr lang="en-US">
              <a:solidFill>
                <a:schemeClr val="bg1"/>
              </a:solidFill>
              <a:latin typeface="Corbel" pitchFamily="34" charset="0"/>
            </a:endParaRPr>
          </a:p>
          <a:p>
            <a:pPr algn="ctr"/>
            <a:r>
              <a:rPr lang="en-US">
                <a:solidFill>
                  <a:schemeClr val="bg1"/>
                </a:solidFill>
                <a:latin typeface="Corbel" pitchFamily="34" charset="0"/>
              </a:rPr>
              <a:t>O</a:t>
            </a:r>
          </a:p>
          <a:p>
            <a:pPr algn="ctr"/>
            <a:endParaRPr lang="en-US">
              <a:solidFill>
                <a:schemeClr val="bg1"/>
              </a:solidFill>
              <a:latin typeface="Corbel" pitchFamily="34" charset="0"/>
            </a:endParaRPr>
          </a:p>
          <a:p>
            <a:pPr algn="ctr"/>
            <a:r>
              <a:rPr lang="en-US">
                <a:solidFill>
                  <a:schemeClr val="bg1"/>
                </a:solidFill>
                <a:latin typeface="Corbel" pitchFamily="34" charset="0"/>
              </a:rPr>
              <a:t>M</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A</a:t>
            </a:r>
          </a:p>
        </p:txBody>
      </p:sp>
    </p:spTree>
  </p:cSld>
  <p:clrMapOvr>
    <a:masterClrMapping/>
  </p:clrMapOvr>
  <p:transition>
    <p:strips dir="rd"/>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9449" name="Rectangle 9"/>
          <p:cNvSpPr>
            <a:spLocks noGrp="1" noChangeArrowheads="1"/>
          </p:cNvSpPr>
          <p:nvPr>
            <p:ph type="title"/>
          </p:nvPr>
        </p:nvSpPr>
        <p:spPr>
          <a:xfrm>
            <a:off x="828675" y="692150"/>
            <a:ext cx="7602538" cy="530225"/>
          </a:xfrm>
        </p:spPr>
        <p:txBody>
          <a:bodyPr>
            <a:normAutofit fontScale="90000"/>
          </a:bodyPr>
          <a:lstStyle/>
          <a:p>
            <a:pPr algn="ctr" fontAlgn="auto">
              <a:spcAft>
                <a:spcPts val="0"/>
              </a:spcAft>
              <a:defRPr/>
            </a:pPr>
            <a:r>
              <a:rPr lang="en-US" dirty="0">
                <a:solidFill>
                  <a:schemeClr val="tx2">
                    <a:satMod val="200000"/>
                  </a:schemeClr>
                </a:solidFill>
                <a:latin typeface="Algerian" pitchFamily="82" charset="0"/>
              </a:rPr>
              <a:t>Medical Disorders </a:t>
            </a:r>
            <a:br>
              <a:rPr lang="en-US" dirty="0">
                <a:solidFill>
                  <a:schemeClr val="tx2">
                    <a:satMod val="200000"/>
                  </a:schemeClr>
                </a:solidFill>
                <a:latin typeface="Algerian" pitchFamily="82" charset="0"/>
              </a:rPr>
            </a:br>
            <a:r>
              <a:rPr lang="en-US" dirty="0" err="1">
                <a:solidFill>
                  <a:schemeClr val="tx2">
                    <a:satMod val="200000"/>
                  </a:schemeClr>
                </a:solidFill>
                <a:latin typeface="Algerian" pitchFamily="82" charset="0"/>
              </a:rPr>
              <a:t>Comorbid</a:t>
            </a:r>
            <a:r>
              <a:rPr lang="en-US" dirty="0">
                <a:solidFill>
                  <a:schemeClr val="tx2">
                    <a:satMod val="200000"/>
                  </a:schemeClr>
                </a:solidFill>
                <a:latin typeface="Algerian" pitchFamily="82" charset="0"/>
              </a:rPr>
              <a:t> with Insomnia</a:t>
            </a:r>
          </a:p>
        </p:txBody>
      </p:sp>
      <p:sp>
        <p:nvSpPr>
          <p:cNvPr id="189450" name="Rectangle 10"/>
          <p:cNvSpPr>
            <a:spLocks noGrp="1" noChangeArrowheads="1"/>
          </p:cNvSpPr>
          <p:nvPr>
            <p:ph idx="1"/>
          </p:nvPr>
        </p:nvSpPr>
        <p:spPr>
          <a:xfrm>
            <a:off x="1057275" y="1990725"/>
            <a:ext cx="7805738" cy="3355975"/>
          </a:xfrm>
        </p:spPr>
        <p:txBody>
          <a:bodyPr>
            <a:normAutofit fontScale="62500" lnSpcReduction="20000"/>
          </a:bodyPr>
          <a:lstStyle/>
          <a:p>
            <a:pPr marL="411480" fontAlgn="auto">
              <a:spcBef>
                <a:spcPct val="50000"/>
              </a:spcBef>
              <a:spcAft>
                <a:spcPts val="0"/>
              </a:spcAft>
              <a:buFont typeface="Wingdings"/>
              <a:buChar char=""/>
              <a:defRPr/>
            </a:pPr>
            <a:r>
              <a:rPr lang="en-US" dirty="0"/>
              <a:t>Arthritis and other chronic pain syndromes</a:t>
            </a:r>
          </a:p>
          <a:p>
            <a:pPr marL="411480" fontAlgn="auto">
              <a:spcBef>
                <a:spcPct val="50000"/>
              </a:spcBef>
              <a:spcAft>
                <a:spcPts val="0"/>
              </a:spcAft>
              <a:buFont typeface="Wingdings"/>
              <a:buChar char=""/>
              <a:defRPr/>
            </a:pPr>
            <a:r>
              <a:rPr lang="en-US" dirty="0"/>
              <a:t>Congestive heart failure</a:t>
            </a:r>
          </a:p>
          <a:p>
            <a:pPr marL="411480" fontAlgn="auto">
              <a:spcBef>
                <a:spcPct val="50000"/>
              </a:spcBef>
              <a:spcAft>
                <a:spcPts val="0"/>
              </a:spcAft>
              <a:buFont typeface="Wingdings"/>
              <a:buChar char=""/>
              <a:defRPr/>
            </a:pPr>
            <a:r>
              <a:rPr lang="en-US" dirty="0" err="1"/>
              <a:t>Cerebrovascular</a:t>
            </a:r>
            <a:r>
              <a:rPr lang="en-US" dirty="0"/>
              <a:t> disease</a:t>
            </a:r>
          </a:p>
          <a:p>
            <a:pPr marL="411480" fontAlgn="auto">
              <a:spcBef>
                <a:spcPct val="50000"/>
              </a:spcBef>
              <a:spcAft>
                <a:spcPts val="0"/>
              </a:spcAft>
              <a:buFont typeface="Wingdings"/>
              <a:buChar char=""/>
              <a:defRPr/>
            </a:pPr>
            <a:r>
              <a:rPr lang="en-US" dirty="0"/>
              <a:t>Chronic pulmonary disease</a:t>
            </a:r>
          </a:p>
          <a:p>
            <a:pPr marL="411480" fontAlgn="auto">
              <a:spcBef>
                <a:spcPct val="50000"/>
              </a:spcBef>
              <a:spcAft>
                <a:spcPts val="0"/>
              </a:spcAft>
              <a:buFont typeface="Wingdings"/>
              <a:buChar char=""/>
              <a:defRPr/>
            </a:pPr>
            <a:r>
              <a:rPr lang="en-US" dirty="0"/>
              <a:t>Renal failure</a:t>
            </a:r>
          </a:p>
          <a:p>
            <a:pPr marL="411480" fontAlgn="auto">
              <a:spcBef>
                <a:spcPct val="50000"/>
              </a:spcBef>
              <a:spcAft>
                <a:spcPts val="0"/>
              </a:spcAft>
              <a:buFont typeface="Wingdings"/>
              <a:buChar char=""/>
              <a:defRPr/>
            </a:pPr>
            <a:r>
              <a:rPr lang="en-US" dirty="0"/>
              <a:t>Parkinson’s disease</a:t>
            </a:r>
          </a:p>
          <a:p>
            <a:pPr marL="411480" fontAlgn="auto">
              <a:spcBef>
                <a:spcPct val="50000"/>
              </a:spcBef>
              <a:spcAft>
                <a:spcPts val="0"/>
              </a:spcAft>
              <a:buFont typeface="Wingdings"/>
              <a:buChar char=""/>
              <a:defRPr/>
            </a:pPr>
            <a:r>
              <a:rPr lang="en-US" dirty="0"/>
              <a:t>Dementia</a:t>
            </a:r>
          </a:p>
          <a:p>
            <a:pPr marL="411480" fontAlgn="auto">
              <a:spcBef>
                <a:spcPct val="50000"/>
              </a:spcBef>
              <a:spcAft>
                <a:spcPts val="0"/>
              </a:spcAft>
              <a:buFont typeface="Wingdings"/>
              <a:buChar char=""/>
              <a:defRPr/>
            </a:pPr>
            <a:r>
              <a:rPr lang="en-US" dirty="0" err="1"/>
              <a:t>Gastroesophageal</a:t>
            </a:r>
            <a:r>
              <a:rPr lang="en-US" dirty="0"/>
              <a:t> </a:t>
            </a:r>
            <a:r>
              <a:rPr lang="en-US" dirty="0" smtClean="0"/>
              <a:t>reflux</a:t>
            </a:r>
          </a:p>
          <a:p>
            <a:pPr marL="411480" fontAlgn="auto">
              <a:spcBef>
                <a:spcPct val="50000"/>
              </a:spcBef>
              <a:spcAft>
                <a:spcPts val="0"/>
              </a:spcAft>
              <a:buFont typeface="Wingdings"/>
              <a:buChar char=""/>
              <a:defRPr/>
            </a:pPr>
            <a:r>
              <a:rPr lang="en-US" dirty="0" smtClean="0"/>
              <a:t>Neoplasm</a:t>
            </a:r>
            <a:endParaRPr lang="en-US" dirty="0"/>
          </a:p>
        </p:txBody>
      </p:sp>
      <p:sp>
        <p:nvSpPr>
          <p:cNvPr id="78852" name="Rectangle 11"/>
          <p:cNvSpPr>
            <a:spLocks noChangeArrowheads="1"/>
          </p:cNvSpPr>
          <p:nvPr/>
        </p:nvSpPr>
        <p:spPr bwMode="blackWhite">
          <a:xfrm>
            <a:off x="1016000" y="5573713"/>
            <a:ext cx="7108825" cy="511175"/>
          </a:xfrm>
          <a:prstGeom prst="rect">
            <a:avLst/>
          </a:prstGeom>
          <a:solidFill>
            <a:srgbClr val="000000">
              <a:alpha val="50195"/>
            </a:srgbClr>
          </a:solidFill>
          <a:ln w="28575" algn="ctr">
            <a:solidFill>
              <a:schemeClr val="hlink"/>
            </a:solidFill>
            <a:miter lim="800000"/>
            <a:headEnd/>
            <a:tailEnd/>
          </a:ln>
        </p:spPr>
        <p:txBody>
          <a:bodyPr anchor="ctr"/>
          <a:lstStyle/>
          <a:p>
            <a:r>
              <a:rPr lang="en-US">
                <a:solidFill>
                  <a:srgbClr val="FFFF99"/>
                </a:solidFill>
                <a:latin typeface="Corbel" pitchFamily="34" charset="0"/>
              </a:rPr>
              <a:t>Think about pain, breathing difficulty, and impaired mobility</a:t>
            </a:r>
          </a:p>
        </p:txBody>
      </p:sp>
      <p:sp>
        <p:nvSpPr>
          <p:cNvPr id="6" name="Rectangle 5"/>
          <p:cNvSpPr/>
          <p:nvPr/>
        </p:nvSpPr>
        <p:spPr>
          <a:xfrm>
            <a:off x="0" y="0"/>
            <a:ext cx="381000" cy="6858000"/>
          </a:xfrm>
          <a:prstGeom prst="rect">
            <a:avLst/>
          </a:prstGeom>
          <a:gradFill flip="none" rotWithShape="1">
            <a:gsLst>
              <a:gs pos="0">
                <a:schemeClr val="bg1"/>
              </a:gs>
              <a:gs pos="50000">
                <a:schemeClr val="accent1">
                  <a:tint val="44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8854" name="TextBox 6"/>
          <p:cNvSpPr txBox="1">
            <a:spLocks noChangeArrowheads="1"/>
          </p:cNvSpPr>
          <p:nvPr/>
        </p:nvSpPr>
        <p:spPr bwMode="auto">
          <a:xfrm>
            <a:off x="0" y="2611438"/>
            <a:ext cx="381000" cy="4246562"/>
          </a:xfrm>
          <a:prstGeom prst="rect">
            <a:avLst/>
          </a:prstGeom>
          <a:noFill/>
          <a:ln w="9525">
            <a:noFill/>
            <a:miter lim="800000"/>
            <a:headEnd/>
            <a:tailEnd/>
          </a:ln>
        </p:spPr>
        <p:txBody>
          <a:bodyPr>
            <a:spAutoFit/>
          </a:bodyPr>
          <a:lstStyle/>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S</a:t>
            </a:r>
          </a:p>
          <a:p>
            <a:pPr algn="ctr"/>
            <a:endParaRPr lang="en-US">
              <a:solidFill>
                <a:schemeClr val="bg1"/>
              </a:solidFill>
              <a:latin typeface="Corbel" pitchFamily="34" charset="0"/>
            </a:endParaRPr>
          </a:p>
          <a:p>
            <a:pPr algn="ctr"/>
            <a:r>
              <a:rPr lang="en-US">
                <a:solidFill>
                  <a:schemeClr val="bg1"/>
                </a:solidFill>
                <a:latin typeface="Corbel" pitchFamily="34" charset="0"/>
              </a:rPr>
              <a:t>O</a:t>
            </a:r>
          </a:p>
          <a:p>
            <a:pPr algn="ctr"/>
            <a:endParaRPr lang="en-US">
              <a:solidFill>
                <a:schemeClr val="bg1"/>
              </a:solidFill>
              <a:latin typeface="Corbel" pitchFamily="34" charset="0"/>
            </a:endParaRPr>
          </a:p>
          <a:p>
            <a:pPr algn="ctr"/>
            <a:r>
              <a:rPr lang="en-US">
                <a:solidFill>
                  <a:schemeClr val="bg1"/>
                </a:solidFill>
                <a:latin typeface="Corbel" pitchFamily="34" charset="0"/>
              </a:rPr>
              <a:t>M</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A</a:t>
            </a:r>
          </a:p>
        </p:txBody>
      </p:sp>
    </p:spTree>
  </p:cSld>
  <p:clrMapOvr>
    <a:masterClrMapping/>
  </p:clrMapOvr>
  <p:transition advClick="0">
    <p:strips dir="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latin typeface="Corbel" pitchFamily="34" charset="0"/>
            </a:endParaRPr>
          </a:p>
        </p:txBody>
      </p:sp>
      <p:sp>
        <p:nvSpPr>
          <p:cNvPr id="18435" name="Rectangle 3"/>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latin typeface="Corbel" pitchFamily="34" charset="0"/>
            </a:endParaRPr>
          </a:p>
        </p:txBody>
      </p:sp>
      <p:sp>
        <p:nvSpPr>
          <p:cNvPr id="18436" name="Rectangle 4"/>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latin typeface="Corbel" pitchFamily="34" charset="0"/>
            </a:endParaRPr>
          </a:p>
        </p:txBody>
      </p:sp>
      <p:sp>
        <p:nvSpPr>
          <p:cNvPr id="18437" name="Rectangle 5"/>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latin typeface="Corbel" pitchFamily="34" charset="0"/>
            </a:endParaRPr>
          </a:p>
        </p:txBody>
      </p:sp>
      <p:sp>
        <p:nvSpPr>
          <p:cNvPr id="103433" name="Rectangle 9"/>
          <p:cNvSpPr>
            <a:spLocks noGrp="1" noChangeArrowheads="1"/>
          </p:cNvSpPr>
          <p:nvPr>
            <p:ph type="title"/>
          </p:nvPr>
        </p:nvSpPr>
        <p:spPr/>
        <p:txBody>
          <a:bodyPr/>
          <a:lstStyle/>
          <a:p>
            <a:pPr algn="ctr" fontAlgn="auto">
              <a:spcAft>
                <a:spcPts val="0"/>
              </a:spcAft>
              <a:defRPr/>
            </a:pPr>
            <a:r>
              <a:rPr lang="en-US" dirty="0">
                <a:solidFill>
                  <a:schemeClr val="tx2">
                    <a:satMod val="200000"/>
                  </a:schemeClr>
                </a:solidFill>
                <a:latin typeface="Algerian" pitchFamily="82" charset="0"/>
              </a:rPr>
              <a:t>Determinants of Sleep</a:t>
            </a:r>
          </a:p>
        </p:txBody>
      </p:sp>
      <p:sp>
        <p:nvSpPr>
          <p:cNvPr id="18439" name="Rectangle 10"/>
          <p:cNvSpPr>
            <a:spLocks noGrp="1" noChangeArrowheads="1"/>
          </p:cNvSpPr>
          <p:nvPr>
            <p:ph idx="1"/>
          </p:nvPr>
        </p:nvSpPr>
        <p:spPr/>
        <p:txBody>
          <a:bodyPr/>
          <a:lstStyle/>
          <a:p>
            <a:r>
              <a:rPr lang="en-US" smtClean="0"/>
              <a:t>Biological Clock</a:t>
            </a:r>
          </a:p>
          <a:p>
            <a:r>
              <a:rPr lang="en-US" smtClean="0"/>
              <a:t>Homeostatic Sleep Drive</a:t>
            </a:r>
          </a:p>
          <a:p>
            <a:r>
              <a:rPr lang="en-US" smtClean="0"/>
              <a:t>Social/External Factors</a:t>
            </a:r>
          </a:p>
          <a:p>
            <a:r>
              <a:rPr lang="en-US" smtClean="0"/>
              <a:t>Intrinsic Illness</a:t>
            </a:r>
          </a:p>
        </p:txBody>
      </p:sp>
      <p:sp>
        <p:nvSpPr>
          <p:cNvPr id="18440" name="Text Box 8"/>
          <p:cNvSpPr txBox="1">
            <a:spLocks noChangeArrowheads="1"/>
          </p:cNvSpPr>
          <p:nvPr/>
        </p:nvSpPr>
        <p:spPr bwMode="auto">
          <a:xfrm>
            <a:off x="457200" y="6157913"/>
            <a:ext cx="8305800" cy="457200"/>
          </a:xfrm>
          <a:prstGeom prst="rect">
            <a:avLst/>
          </a:prstGeom>
          <a:noFill/>
          <a:ln w="9525">
            <a:noFill/>
            <a:miter lim="800000"/>
            <a:headEnd/>
            <a:tailEnd/>
          </a:ln>
        </p:spPr>
        <p:txBody>
          <a:bodyPr>
            <a:spAutoFit/>
          </a:bodyPr>
          <a:lstStyle/>
          <a:p>
            <a:pPr>
              <a:spcBef>
                <a:spcPct val="50000"/>
              </a:spcBef>
            </a:pPr>
            <a:r>
              <a:rPr lang="en-US" sz="1200">
                <a:solidFill>
                  <a:schemeClr val="bg1"/>
                </a:solidFill>
                <a:latin typeface="Corbel" pitchFamily="34" charset="0"/>
              </a:rPr>
              <a:t>Kryger MH, Roth T, Dement WC, eds. </a:t>
            </a:r>
            <a:r>
              <a:rPr lang="en-US" sz="1200" i="1">
                <a:solidFill>
                  <a:schemeClr val="bg1"/>
                </a:solidFill>
                <a:latin typeface="Corbel" pitchFamily="34" charset="0"/>
              </a:rPr>
              <a:t>Principles and Practice of Sleep Medicine</a:t>
            </a:r>
            <a:r>
              <a:rPr lang="en-US" sz="1200">
                <a:solidFill>
                  <a:schemeClr val="bg1"/>
                </a:solidFill>
                <a:latin typeface="Corbel" pitchFamily="34" charset="0"/>
              </a:rPr>
              <a:t>. Philadelphia, </a:t>
            </a:r>
            <a:br>
              <a:rPr lang="en-US" sz="1200">
                <a:solidFill>
                  <a:schemeClr val="bg1"/>
                </a:solidFill>
                <a:latin typeface="Corbel" pitchFamily="34" charset="0"/>
              </a:rPr>
            </a:br>
            <a:r>
              <a:rPr lang="en-US" sz="1200">
                <a:solidFill>
                  <a:schemeClr val="bg1"/>
                </a:solidFill>
                <a:latin typeface="Corbel" pitchFamily="34" charset="0"/>
              </a:rPr>
              <a:t>Pa: Elsevier Saunders; 2005. </a:t>
            </a:r>
          </a:p>
        </p:txBody>
      </p:sp>
      <p:sp>
        <p:nvSpPr>
          <p:cNvPr id="10" name="Rectangle 9"/>
          <p:cNvSpPr/>
          <p:nvPr/>
        </p:nvSpPr>
        <p:spPr>
          <a:xfrm>
            <a:off x="0" y="0"/>
            <a:ext cx="381000" cy="6858000"/>
          </a:xfrm>
          <a:prstGeom prst="rect">
            <a:avLst/>
          </a:prstGeom>
          <a:gradFill flip="none" rotWithShape="1">
            <a:gsLst>
              <a:gs pos="0">
                <a:schemeClr val="bg1"/>
              </a:gs>
              <a:gs pos="50000">
                <a:schemeClr val="accent1">
                  <a:tint val="44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442" name="TextBox 10"/>
          <p:cNvSpPr txBox="1">
            <a:spLocks noChangeArrowheads="1"/>
          </p:cNvSpPr>
          <p:nvPr/>
        </p:nvSpPr>
        <p:spPr bwMode="auto">
          <a:xfrm>
            <a:off x="0" y="2611438"/>
            <a:ext cx="381000" cy="4246562"/>
          </a:xfrm>
          <a:prstGeom prst="rect">
            <a:avLst/>
          </a:prstGeom>
          <a:noFill/>
          <a:ln w="9525">
            <a:noFill/>
            <a:miter lim="800000"/>
            <a:headEnd/>
            <a:tailEnd/>
          </a:ln>
        </p:spPr>
        <p:txBody>
          <a:bodyPr>
            <a:spAutoFit/>
          </a:bodyPr>
          <a:lstStyle/>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S</a:t>
            </a:r>
          </a:p>
          <a:p>
            <a:pPr algn="ctr"/>
            <a:endParaRPr lang="en-US">
              <a:solidFill>
                <a:schemeClr val="bg1"/>
              </a:solidFill>
              <a:latin typeface="Corbel" pitchFamily="34" charset="0"/>
            </a:endParaRPr>
          </a:p>
          <a:p>
            <a:pPr algn="ctr"/>
            <a:r>
              <a:rPr lang="en-US">
                <a:solidFill>
                  <a:schemeClr val="bg1"/>
                </a:solidFill>
                <a:latin typeface="Corbel" pitchFamily="34" charset="0"/>
              </a:rPr>
              <a:t>O</a:t>
            </a:r>
          </a:p>
          <a:p>
            <a:pPr algn="ctr"/>
            <a:endParaRPr lang="en-US">
              <a:solidFill>
                <a:schemeClr val="bg1"/>
              </a:solidFill>
              <a:latin typeface="Corbel" pitchFamily="34" charset="0"/>
            </a:endParaRPr>
          </a:p>
          <a:p>
            <a:pPr algn="ctr"/>
            <a:r>
              <a:rPr lang="en-US">
                <a:solidFill>
                  <a:schemeClr val="bg1"/>
                </a:solidFill>
                <a:latin typeface="Corbel" pitchFamily="34" charset="0"/>
              </a:rPr>
              <a:t>M</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A</a:t>
            </a:r>
          </a:p>
        </p:txBody>
      </p:sp>
    </p:spTree>
  </p:cSld>
  <p:clrMapOvr>
    <a:masterClrMapping/>
  </p:clrMapOvr>
  <p:transition>
    <p:strips dir="rd"/>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2"/>
          <p:cNvSpPr>
            <a:spLocks noGrp="1" noChangeArrowheads="1"/>
          </p:cNvSpPr>
          <p:nvPr>
            <p:ph type="title"/>
          </p:nvPr>
        </p:nvSpPr>
        <p:spPr>
          <a:xfrm>
            <a:off x="971550" y="606425"/>
            <a:ext cx="7543800" cy="1143000"/>
          </a:xfrm>
        </p:spPr>
        <p:txBody>
          <a:bodyPr>
            <a:normAutofit/>
          </a:bodyPr>
          <a:lstStyle/>
          <a:p>
            <a:pPr algn="ctr" fontAlgn="auto">
              <a:spcAft>
                <a:spcPts val="0"/>
              </a:spcAft>
              <a:defRPr/>
            </a:pPr>
            <a:r>
              <a:rPr lang="en-US" sz="3600" dirty="0" smtClean="0">
                <a:solidFill>
                  <a:schemeClr val="tx2">
                    <a:satMod val="200000"/>
                  </a:schemeClr>
                </a:solidFill>
                <a:latin typeface="Algerian" pitchFamily="82" charset="0"/>
              </a:rPr>
              <a:t>Management  of  insomnia</a:t>
            </a:r>
            <a:endParaRPr lang="en-US" sz="3600" dirty="0" smtClean="0">
              <a:solidFill>
                <a:srgbClr val="FD1503"/>
              </a:solidFill>
              <a:latin typeface="Algerian" pitchFamily="82" charset="0"/>
            </a:endParaRPr>
          </a:p>
        </p:txBody>
      </p:sp>
      <p:sp>
        <p:nvSpPr>
          <p:cNvPr id="93187" name="Rectangle 3"/>
          <p:cNvSpPr>
            <a:spLocks noGrp="1" noChangeArrowheads="1"/>
          </p:cNvSpPr>
          <p:nvPr>
            <p:ph idx="1"/>
          </p:nvPr>
        </p:nvSpPr>
        <p:spPr>
          <a:xfrm>
            <a:off x="957263" y="1895475"/>
            <a:ext cx="7491412" cy="4527550"/>
          </a:xfrm>
        </p:spPr>
        <p:txBody>
          <a:bodyPr>
            <a:normAutofit/>
          </a:bodyPr>
          <a:lstStyle/>
          <a:p>
            <a:pPr marL="411480" fontAlgn="auto">
              <a:lnSpc>
                <a:spcPts val="3500"/>
              </a:lnSpc>
              <a:spcBef>
                <a:spcPts val="600"/>
              </a:spcBef>
              <a:spcAft>
                <a:spcPts val="600"/>
              </a:spcAft>
              <a:buFont typeface="Wingdings"/>
              <a:buChar char=""/>
              <a:defRPr/>
            </a:pPr>
            <a:r>
              <a:rPr lang="en-US" sz="2600" dirty="0">
                <a:solidFill>
                  <a:schemeClr val="tx1">
                    <a:lumMod val="95000"/>
                  </a:schemeClr>
                </a:solidFill>
              </a:rPr>
              <a:t>Treat underlying Medical Condition</a:t>
            </a:r>
          </a:p>
          <a:p>
            <a:pPr marL="411480" fontAlgn="auto">
              <a:lnSpc>
                <a:spcPts val="3500"/>
              </a:lnSpc>
              <a:spcBef>
                <a:spcPts val="600"/>
              </a:spcBef>
              <a:spcAft>
                <a:spcPts val="600"/>
              </a:spcAft>
              <a:buFont typeface="Wingdings"/>
              <a:buChar char=""/>
              <a:defRPr/>
            </a:pPr>
            <a:r>
              <a:rPr lang="en-US" sz="2600" dirty="0">
                <a:solidFill>
                  <a:schemeClr val="tx1">
                    <a:lumMod val="95000"/>
                  </a:schemeClr>
                </a:solidFill>
              </a:rPr>
              <a:t>Treat underlying Psychiatric Condition </a:t>
            </a:r>
          </a:p>
          <a:p>
            <a:pPr marL="411480" fontAlgn="auto">
              <a:lnSpc>
                <a:spcPts val="3500"/>
              </a:lnSpc>
              <a:spcBef>
                <a:spcPts val="600"/>
              </a:spcBef>
              <a:spcAft>
                <a:spcPts val="600"/>
              </a:spcAft>
              <a:buFont typeface="Wingdings"/>
              <a:buChar char=""/>
              <a:defRPr/>
            </a:pPr>
            <a:r>
              <a:rPr lang="en-US" sz="2600" dirty="0" smtClean="0">
                <a:solidFill>
                  <a:schemeClr val="tx1">
                    <a:lumMod val="95000"/>
                  </a:schemeClr>
                </a:solidFill>
              </a:rPr>
              <a:t>Change environment</a:t>
            </a:r>
          </a:p>
          <a:p>
            <a:pPr marL="411480" fontAlgn="auto">
              <a:lnSpc>
                <a:spcPts val="3500"/>
              </a:lnSpc>
              <a:spcBef>
                <a:spcPts val="600"/>
              </a:spcBef>
              <a:spcAft>
                <a:spcPts val="600"/>
              </a:spcAft>
              <a:buFont typeface="Wingdings"/>
              <a:buChar char=""/>
              <a:defRPr/>
            </a:pPr>
            <a:r>
              <a:rPr lang="en-US" sz="2600" dirty="0" smtClean="0">
                <a:solidFill>
                  <a:schemeClr val="tx1">
                    <a:lumMod val="95000"/>
                  </a:schemeClr>
                </a:solidFill>
              </a:rPr>
              <a:t>Manage Insomnia By-</a:t>
            </a:r>
            <a:endParaRPr lang="en-US" sz="2600" dirty="0">
              <a:solidFill>
                <a:schemeClr val="tx1">
                  <a:lumMod val="95000"/>
                </a:schemeClr>
              </a:solidFill>
            </a:endParaRPr>
          </a:p>
          <a:p>
            <a:pPr marL="740664" lvl="1" fontAlgn="auto">
              <a:lnSpc>
                <a:spcPts val="3500"/>
              </a:lnSpc>
              <a:spcBef>
                <a:spcPts val="600"/>
              </a:spcBef>
              <a:spcAft>
                <a:spcPts val="600"/>
              </a:spcAft>
              <a:buFont typeface="Wingdings"/>
              <a:buChar char=""/>
              <a:defRPr/>
            </a:pPr>
            <a:r>
              <a:rPr lang="en-US" sz="3200" dirty="0" smtClean="0">
                <a:solidFill>
                  <a:srgbClr val="FF0000"/>
                </a:solidFill>
              </a:rPr>
              <a:t>Non-Pharmacological </a:t>
            </a:r>
            <a:endParaRPr lang="en-US" sz="3200" dirty="0">
              <a:solidFill>
                <a:srgbClr val="FF0000"/>
              </a:solidFill>
            </a:endParaRPr>
          </a:p>
          <a:p>
            <a:pPr marL="740664" lvl="1" fontAlgn="auto">
              <a:lnSpc>
                <a:spcPts val="3500"/>
              </a:lnSpc>
              <a:spcBef>
                <a:spcPts val="600"/>
              </a:spcBef>
              <a:spcAft>
                <a:spcPts val="600"/>
              </a:spcAft>
              <a:buFont typeface="Wingdings"/>
              <a:buChar char=""/>
              <a:defRPr/>
            </a:pPr>
            <a:r>
              <a:rPr lang="en-US" sz="3200" dirty="0" smtClean="0">
                <a:solidFill>
                  <a:srgbClr val="FF0000"/>
                </a:solidFill>
              </a:rPr>
              <a:t>Pharmacological Approach</a:t>
            </a:r>
            <a:endParaRPr lang="en-US" sz="3200" dirty="0">
              <a:solidFill>
                <a:srgbClr val="FF0000"/>
              </a:solidFill>
            </a:endParaRPr>
          </a:p>
        </p:txBody>
      </p:sp>
      <p:sp>
        <p:nvSpPr>
          <p:cNvPr id="5" name="Rectangle 4"/>
          <p:cNvSpPr/>
          <p:nvPr/>
        </p:nvSpPr>
        <p:spPr>
          <a:xfrm>
            <a:off x="0" y="0"/>
            <a:ext cx="381000" cy="6858000"/>
          </a:xfrm>
          <a:prstGeom prst="rect">
            <a:avLst/>
          </a:prstGeom>
          <a:gradFill flip="none" rotWithShape="1">
            <a:gsLst>
              <a:gs pos="0">
                <a:schemeClr val="bg1"/>
              </a:gs>
              <a:gs pos="50000">
                <a:schemeClr val="accent1">
                  <a:tint val="44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9877" name="TextBox 5"/>
          <p:cNvSpPr txBox="1">
            <a:spLocks noChangeArrowheads="1"/>
          </p:cNvSpPr>
          <p:nvPr/>
        </p:nvSpPr>
        <p:spPr bwMode="auto">
          <a:xfrm>
            <a:off x="0" y="2611438"/>
            <a:ext cx="381000" cy="4246562"/>
          </a:xfrm>
          <a:prstGeom prst="rect">
            <a:avLst/>
          </a:prstGeom>
          <a:noFill/>
          <a:ln w="9525">
            <a:noFill/>
            <a:miter lim="800000"/>
            <a:headEnd/>
            <a:tailEnd/>
          </a:ln>
        </p:spPr>
        <p:txBody>
          <a:bodyPr>
            <a:spAutoFit/>
          </a:bodyPr>
          <a:lstStyle/>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S</a:t>
            </a:r>
          </a:p>
          <a:p>
            <a:pPr algn="ctr"/>
            <a:endParaRPr lang="en-US">
              <a:solidFill>
                <a:schemeClr val="bg1"/>
              </a:solidFill>
              <a:latin typeface="Corbel" pitchFamily="34" charset="0"/>
            </a:endParaRPr>
          </a:p>
          <a:p>
            <a:pPr algn="ctr"/>
            <a:r>
              <a:rPr lang="en-US">
                <a:solidFill>
                  <a:schemeClr val="bg1"/>
                </a:solidFill>
                <a:latin typeface="Corbel" pitchFamily="34" charset="0"/>
              </a:rPr>
              <a:t>O</a:t>
            </a:r>
          </a:p>
          <a:p>
            <a:pPr algn="ctr"/>
            <a:endParaRPr lang="en-US">
              <a:solidFill>
                <a:schemeClr val="bg1"/>
              </a:solidFill>
              <a:latin typeface="Corbel" pitchFamily="34" charset="0"/>
            </a:endParaRPr>
          </a:p>
          <a:p>
            <a:pPr algn="ctr"/>
            <a:r>
              <a:rPr lang="en-US">
                <a:solidFill>
                  <a:schemeClr val="bg1"/>
                </a:solidFill>
                <a:latin typeface="Corbel" pitchFamily="34" charset="0"/>
              </a:rPr>
              <a:t>M</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A</a:t>
            </a:r>
          </a:p>
        </p:txBody>
      </p:sp>
    </p:spTree>
  </p:cSld>
  <p:clrMapOvr>
    <a:masterClrMapping/>
  </p:clrMapOvr>
  <p:transition>
    <p:strips dir="rd"/>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7" name="Rectangle 5"/>
          <p:cNvSpPr>
            <a:spLocks noGrp="1" noChangeArrowheads="1"/>
          </p:cNvSpPr>
          <p:nvPr>
            <p:ph type="title"/>
          </p:nvPr>
        </p:nvSpPr>
        <p:spPr/>
        <p:txBody>
          <a:bodyPr>
            <a:normAutofit fontScale="90000"/>
          </a:bodyPr>
          <a:lstStyle/>
          <a:p>
            <a:pPr algn="ctr" fontAlgn="auto">
              <a:spcAft>
                <a:spcPts val="0"/>
              </a:spcAft>
              <a:defRPr/>
            </a:pPr>
            <a:r>
              <a:rPr lang="en-US" dirty="0" err="1" smtClean="0">
                <a:solidFill>
                  <a:schemeClr val="tx2">
                    <a:satMod val="200000"/>
                  </a:schemeClr>
                </a:solidFill>
                <a:latin typeface="Algerian" pitchFamily="82" charset="0"/>
              </a:rPr>
              <a:t>NonpharmacologicAL</a:t>
            </a:r>
            <a:r>
              <a:rPr lang="en-US" dirty="0" smtClean="0">
                <a:solidFill>
                  <a:schemeClr val="tx2">
                    <a:satMod val="200000"/>
                  </a:schemeClr>
                </a:solidFill>
                <a:latin typeface="Algerian" pitchFamily="82" charset="0"/>
              </a:rPr>
              <a:t> </a:t>
            </a:r>
            <a:r>
              <a:rPr lang="en-US" dirty="0">
                <a:solidFill>
                  <a:schemeClr val="tx2">
                    <a:satMod val="200000"/>
                  </a:schemeClr>
                </a:solidFill>
                <a:latin typeface="Algerian" pitchFamily="82" charset="0"/>
              </a:rPr>
              <a:t>Treatment </a:t>
            </a:r>
            <a:br>
              <a:rPr lang="en-US" dirty="0">
                <a:solidFill>
                  <a:schemeClr val="tx2">
                    <a:satMod val="200000"/>
                  </a:schemeClr>
                </a:solidFill>
                <a:latin typeface="Algerian" pitchFamily="82" charset="0"/>
              </a:rPr>
            </a:br>
            <a:r>
              <a:rPr lang="en-US" dirty="0">
                <a:solidFill>
                  <a:schemeClr val="tx2">
                    <a:satMod val="200000"/>
                  </a:schemeClr>
                </a:solidFill>
                <a:latin typeface="Algerian" pitchFamily="82" charset="0"/>
              </a:rPr>
              <a:t>of Insomnia</a:t>
            </a:r>
          </a:p>
        </p:txBody>
      </p:sp>
      <p:sp>
        <p:nvSpPr>
          <p:cNvPr id="80899" name="Rectangle 6"/>
          <p:cNvSpPr>
            <a:spLocks noGrp="1" noChangeArrowheads="1"/>
          </p:cNvSpPr>
          <p:nvPr>
            <p:ph idx="1"/>
          </p:nvPr>
        </p:nvSpPr>
        <p:spPr/>
        <p:txBody>
          <a:bodyPr/>
          <a:lstStyle/>
          <a:p>
            <a:r>
              <a:rPr lang="en-US" smtClean="0"/>
              <a:t>Sleep Hygiene</a:t>
            </a:r>
            <a:endParaRPr lang="en-US" baseline="30000" smtClean="0"/>
          </a:p>
          <a:p>
            <a:r>
              <a:rPr lang="en-US" smtClean="0"/>
              <a:t>Sleep Restriction</a:t>
            </a:r>
            <a:endParaRPr lang="en-US" baseline="30000" smtClean="0"/>
          </a:p>
          <a:p>
            <a:r>
              <a:rPr lang="en-US" smtClean="0"/>
              <a:t>Stimulus Control</a:t>
            </a:r>
            <a:endParaRPr lang="en-US" baseline="30000" smtClean="0"/>
          </a:p>
          <a:p>
            <a:r>
              <a:rPr lang="en-US" smtClean="0"/>
              <a:t>Cognitive Behavioral Therapy</a:t>
            </a:r>
            <a:endParaRPr lang="en-US" baseline="30000" smtClean="0"/>
          </a:p>
          <a:p>
            <a:r>
              <a:rPr lang="en-US" smtClean="0"/>
              <a:t>Relaxation</a:t>
            </a:r>
            <a:endParaRPr lang="en-US" baseline="30000" smtClean="0"/>
          </a:p>
          <a:p>
            <a:r>
              <a:rPr lang="en-US" smtClean="0"/>
              <a:t>Paradoxical Intention</a:t>
            </a:r>
            <a:endParaRPr lang="en-US" baseline="30000" smtClean="0"/>
          </a:p>
          <a:p>
            <a:endParaRPr lang="en-US" smtClean="0"/>
          </a:p>
        </p:txBody>
      </p:sp>
      <p:sp>
        <p:nvSpPr>
          <p:cNvPr id="80900" name="Text Box 4"/>
          <p:cNvSpPr txBox="1">
            <a:spLocks noChangeArrowheads="1"/>
          </p:cNvSpPr>
          <p:nvPr/>
        </p:nvSpPr>
        <p:spPr bwMode="auto">
          <a:xfrm>
            <a:off x="457200" y="6153150"/>
            <a:ext cx="8153400" cy="457200"/>
          </a:xfrm>
          <a:prstGeom prst="rect">
            <a:avLst/>
          </a:prstGeom>
          <a:noFill/>
          <a:ln w="9525">
            <a:noFill/>
            <a:miter lim="800000"/>
            <a:headEnd/>
            <a:tailEnd/>
          </a:ln>
        </p:spPr>
        <p:txBody>
          <a:bodyPr>
            <a:spAutoFit/>
          </a:bodyPr>
          <a:lstStyle/>
          <a:p>
            <a:r>
              <a:rPr lang="de-DE" sz="1200">
                <a:solidFill>
                  <a:schemeClr val="bg1"/>
                </a:solidFill>
                <a:latin typeface="Corbel" pitchFamily="34" charset="0"/>
              </a:rPr>
              <a:t>1. Morin CM, Culbert JP, Schwartz SM</a:t>
            </a:r>
            <a:r>
              <a:rPr lang="en-US" sz="1200">
                <a:solidFill>
                  <a:schemeClr val="bg1"/>
                </a:solidFill>
                <a:latin typeface="Corbel" pitchFamily="34" charset="0"/>
              </a:rPr>
              <a:t>. </a:t>
            </a:r>
            <a:r>
              <a:rPr lang="en-US" sz="1200" i="1">
                <a:solidFill>
                  <a:schemeClr val="bg1"/>
                </a:solidFill>
                <a:latin typeface="Corbel" pitchFamily="34" charset="0"/>
              </a:rPr>
              <a:t>Am J Psychiatry.</a:t>
            </a:r>
            <a:r>
              <a:rPr lang="en-US" sz="1200">
                <a:solidFill>
                  <a:schemeClr val="bg1"/>
                </a:solidFill>
                <a:latin typeface="Corbel" pitchFamily="34" charset="0"/>
              </a:rPr>
              <a:t> 1994;151(8):1172-1180.</a:t>
            </a:r>
          </a:p>
          <a:p>
            <a:r>
              <a:rPr lang="en-US" sz="1200">
                <a:solidFill>
                  <a:schemeClr val="bg1"/>
                </a:solidFill>
                <a:latin typeface="Corbel" pitchFamily="34" charset="0"/>
              </a:rPr>
              <a:t>2. Murtagh DR, Greenwood KM. </a:t>
            </a:r>
            <a:r>
              <a:rPr lang="en-US" sz="1200" i="1">
                <a:solidFill>
                  <a:schemeClr val="bg1"/>
                </a:solidFill>
                <a:latin typeface="Corbel" pitchFamily="34" charset="0"/>
              </a:rPr>
              <a:t>J Consult Clin Psychol.</a:t>
            </a:r>
            <a:r>
              <a:rPr lang="en-US" sz="1200">
                <a:solidFill>
                  <a:schemeClr val="bg1"/>
                </a:solidFill>
                <a:latin typeface="Corbel" pitchFamily="34" charset="0"/>
              </a:rPr>
              <a:t> 1995;63(1):79-89.</a:t>
            </a:r>
          </a:p>
        </p:txBody>
      </p:sp>
      <p:sp>
        <p:nvSpPr>
          <p:cNvPr id="6" name="Rectangle 5"/>
          <p:cNvSpPr/>
          <p:nvPr/>
        </p:nvSpPr>
        <p:spPr>
          <a:xfrm>
            <a:off x="0" y="0"/>
            <a:ext cx="381000" cy="6858000"/>
          </a:xfrm>
          <a:prstGeom prst="rect">
            <a:avLst/>
          </a:prstGeom>
          <a:gradFill flip="none" rotWithShape="1">
            <a:gsLst>
              <a:gs pos="0">
                <a:schemeClr val="bg1"/>
              </a:gs>
              <a:gs pos="50000">
                <a:schemeClr val="accent1">
                  <a:tint val="44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0902" name="TextBox 6"/>
          <p:cNvSpPr txBox="1">
            <a:spLocks noChangeArrowheads="1"/>
          </p:cNvSpPr>
          <p:nvPr/>
        </p:nvSpPr>
        <p:spPr bwMode="auto">
          <a:xfrm>
            <a:off x="0" y="2611438"/>
            <a:ext cx="381000" cy="4246562"/>
          </a:xfrm>
          <a:prstGeom prst="rect">
            <a:avLst/>
          </a:prstGeom>
          <a:noFill/>
          <a:ln w="9525">
            <a:noFill/>
            <a:miter lim="800000"/>
            <a:headEnd/>
            <a:tailEnd/>
          </a:ln>
        </p:spPr>
        <p:txBody>
          <a:bodyPr>
            <a:spAutoFit/>
          </a:bodyPr>
          <a:lstStyle/>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S</a:t>
            </a:r>
          </a:p>
          <a:p>
            <a:pPr algn="ctr"/>
            <a:endParaRPr lang="en-US">
              <a:solidFill>
                <a:schemeClr val="bg1"/>
              </a:solidFill>
              <a:latin typeface="Corbel" pitchFamily="34" charset="0"/>
            </a:endParaRPr>
          </a:p>
          <a:p>
            <a:pPr algn="ctr"/>
            <a:r>
              <a:rPr lang="en-US">
                <a:solidFill>
                  <a:schemeClr val="bg1"/>
                </a:solidFill>
                <a:latin typeface="Corbel" pitchFamily="34" charset="0"/>
              </a:rPr>
              <a:t>O</a:t>
            </a:r>
          </a:p>
          <a:p>
            <a:pPr algn="ctr"/>
            <a:endParaRPr lang="en-US">
              <a:solidFill>
                <a:schemeClr val="bg1"/>
              </a:solidFill>
              <a:latin typeface="Corbel" pitchFamily="34" charset="0"/>
            </a:endParaRPr>
          </a:p>
          <a:p>
            <a:pPr algn="ctr"/>
            <a:r>
              <a:rPr lang="en-US">
                <a:solidFill>
                  <a:schemeClr val="bg1"/>
                </a:solidFill>
                <a:latin typeface="Corbel" pitchFamily="34" charset="0"/>
              </a:rPr>
              <a:t>M</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A</a:t>
            </a:r>
          </a:p>
        </p:txBody>
      </p:sp>
    </p:spTree>
  </p:cSld>
  <p:clrMapOvr>
    <a:masterClrMapping/>
  </p:clrMapOvr>
  <p:transition>
    <p:strips dir="rd"/>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algn="ctr" fontAlgn="auto">
              <a:spcAft>
                <a:spcPts val="0"/>
              </a:spcAft>
              <a:defRPr/>
            </a:pPr>
            <a:r>
              <a:rPr lang="en-US" dirty="0">
                <a:solidFill>
                  <a:schemeClr val="tx2">
                    <a:satMod val="200000"/>
                  </a:schemeClr>
                </a:solidFill>
                <a:latin typeface="Algerian" pitchFamily="82" charset="0"/>
              </a:rPr>
              <a:t>Relaxation Therapy</a:t>
            </a:r>
          </a:p>
        </p:txBody>
      </p:sp>
      <p:sp>
        <p:nvSpPr>
          <p:cNvPr id="81923" name="Rectangle 3"/>
          <p:cNvSpPr>
            <a:spLocks noGrp="1" noChangeArrowheads="1"/>
          </p:cNvSpPr>
          <p:nvPr>
            <p:ph idx="1"/>
          </p:nvPr>
        </p:nvSpPr>
        <p:spPr/>
        <p:txBody>
          <a:bodyPr/>
          <a:lstStyle/>
          <a:p>
            <a:r>
              <a:rPr lang="en-US" smtClean="0"/>
              <a:t>Recognize and control tension through systematically tensing and relaxing various muscle groups</a:t>
            </a:r>
          </a:p>
          <a:p>
            <a:r>
              <a:rPr lang="en-US" smtClean="0"/>
              <a:t>Guided imagery and meditation</a:t>
            </a:r>
          </a:p>
          <a:p>
            <a:r>
              <a:rPr lang="en-US" smtClean="0"/>
              <a:t>Biofeedback</a:t>
            </a:r>
          </a:p>
        </p:txBody>
      </p:sp>
      <p:sp>
        <p:nvSpPr>
          <p:cNvPr id="6" name="Rectangle 5"/>
          <p:cNvSpPr/>
          <p:nvPr/>
        </p:nvSpPr>
        <p:spPr>
          <a:xfrm>
            <a:off x="0" y="0"/>
            <a:ext cx="381000" cy="6858000"/>
          </a:xfrm>
          <a:prstGeom prst="rect">
            <a:avLst/>
          </a:prstGeom>
          <a:gradFill flip="none" rotWithShape="1">
            <a:gsLst>
              <a:gs pos="0">
                <a:schemeClr val="bg1"/>
              </a:gs>
              <a:gs pos="50000">
                <a:schemeClr val="accent1">
                  <a:tint val="44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1925" name="TextBox 6"/>
          <p:cNvSpPr txBox="1">
            <a:spLocks noChangeArrowheads="1"/>
          </p:cNvSpPr>
          <p:nvPr/>
        </p:nvSpPr>
        <p:spPr bwMode="auto">
          <a:xfrm>
            <a:off x="0" y="2611438"/>
            <a:ext cx="381000" cy="4246562"/>
          </a:xfrm>
          <a:prstGeom prst="rect">
            <a:avLst/>
          </a:prstGeom>
          <a:noFill/>
          <a:ln w="9525">
            <a:noFill/>
            <a:miter lim="800000"/>
            <a:headEnd/>
            <a:tailEnd/>
          </a:ln>
        </p:spPr>
        <p:txBody>
          <a:bodyPr>
            <a:spAutoFit/>
          </a:bodyPr>
          <a:lstStyle/>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S</a:t>
            </a:r>
          </a:p>
          <a:p>
            <a:pPr algn="ctr"/>
            <a:endParaRPr lang="en-US">
              <a:solidFill>
                <a:schemeClr val="bg1"/>
              </a:solidFill>
              <a:latin typeface="Corbel" pitchFamily="34" charset="0"/>
            </a:endParaRPr>
          </a:p>
          <a:p>
            <a:pPr algn="ctr"/>
            <a:r>
              <a:rPr lang="en-US">
                <a:solidFill>
                  <a:schemeClr val="bg1"/>
                </a:solidFill>
                <a:latin typeface="Corbel" pitchFamily="34" charset="0"/>
              </a:rPr>
              <a:t>O</a:t>
            </a:r>
          </a:p>
          <a:p>
            <a:pPr algn="ctr"/>
            <a:endParaRPr lang="en-US">
              <a:solidFill>
                <a:schemeClr val="bg1"/>
              </a:solidFill>
              <a:latin typeface="Corbel" pitchFamily="34" charset="0"/>
            </a:endParaRPr>
          </a:p>
          <a:p>
            <a:pPr algn="ctr"/>
            <a:r>
              <a:rPr lang="en-US">
                <a:solidFill>
                  <a:schemeClr val="bg1"/>
                </a:solidFill>
                <a:latin typeface="Corbel" pitchFamily="34" charset="0"/>
              </a:rPr>
              <a:t>M</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A</a:t>
            </a:r>
          </a:p>
        </p:txBody>
      </p:sp>
    </p:spTree>
  </p:cSld>
  <p:clrMapOvr>
    <a:masterClrMapping/>
  </p:clrMapOvr>
  <p:transition>
    <p:strips dir="rd"/>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algn="ctr" fontAlgn="auto">
              <a:spcAft>
                <a:spcPts val="0"/>
              </a:spcAft>
              <a:defRPr/>
            </a:pPr>
            <a:r>
              <a:rPr lang="en-US" dirty="0">
                <a:solidFill>
                  <a:schemeClr val="tx2">
                    <a:satMod val="200000"/>
                  </a:schemeClr>
                </a:solidFill>
                <a:latin typeface="Algerian" pitchFamily="82" charset="0"/>
              </a:rPr>
              <a:t>Relaxation training</a:t>
            </a:r>
          </a:p>
        </p:txBody>
      </p:sp>
      <p:sp>
        <p:nvSpPr>
          <p:cNvPr id="82947" name="Rectangle 3"/>
          <p:cNvSpPr>
            <a:spLocks noGrp="1" noChangeArrowheads="1"/>
          </p:cNvSpPr>
          <p:nvPr>
            <p:ph idx="1"/>
          </p:nvPr>
        </p:nvSpPr>
        <p:spPr/>
        <p:txBody>
          <a:bodyPr/>
          <a:lstStyle/>
          <a:p>
            <a:pPr>
              <a:lnSpc>
                <a:spcPct val="90000"/>
              </a:lnSpc>
            </a:pPr>
            <a:r>
              <a:rPr lang="en-US" sz="2800" smtClean="0"/>
              <a:t>More effective than no treatment, but not as effective as sleep restriction</a:t>
            </a:r>
          </a:p>
          <a:p>
            <a:pPr>
              <a:lnSpc>
                <a:spcPct val="90000"/>
              </a:lnSpc>
            </a:pPr>
            <a:r>
              <a:rPr lang="en-US" sz="2800" smtClean="0"/>
              <a:t>More useful with younger compared with older adults</a:t>
            </a:r>
          </a:p>
          <a:p>
            <a:pPr>
              <a:lnSpc>
                <a:spcPct val="90000"/>
              </a:lnSpc>
            </a:pPr>
            <a:r>
              <a:rPr lang="en-US" sz="2800" smtClean="0"/>
              <a:t>Engage in any activities that you find relaxing shortly before bed or while in bed</a:t>
            </a:r>
          </a:p>
          <a:p>
            <a:pPr lvl="1">
              <a:lnSpc>
                <a:spcPct val="90000"/>
              </a:lnSpc>
            </a:pPr>
            <a:r>
              <a:rPr lang="en-US" sz="2400" smtClean="0"/>
              <a:t>Can include listening to a relaxation tape, soothing music, muscle relaxation exercises, a pleasant image</a:t>
            </a:r>
          </a:p>
          <a:p>
            <a:pPr>
              <a:lnSpc>
                <a:spcPct val="90000"/>
              </a:lnSpc>
            </a:pPr>
            <a:endParaRPr lang="en-US" sz="2800" smtClean="0"/>
          </a:p>
        </p:txBody>
      </p:sp>
      <p:sp>
        <p:nvSpPr>
          <p:cNvPr id="5" name="Rectangle 4"/>
          <p:cNvSpPr/>
          <p:nvPr/>
        </p:nvSpPr>
        <p:spPr>
          <a:xfrm>
            <a:off x="0" y="0"/>
            <a:ext cx="381000" cy="6858000"/>
          </a:xfrm>
          <a:prstGeom prst="rect">
            <a:avLst/>
          </a:prstGeom>
          <a:gradFill flip="none" rotWithShape="1">
            <a:gsLst>
              <a:gs pos="0">
                <a:schemeClr val="bg1"/>
              </a:gs>
              <a:gs pos="50000">
                <a:schemeClr val="accent1">
                  <a:tint val="44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2949" name="TextBox 5"/>
          <p:cNvSpPr txBox="1">
            <a:spLocks noChangeArrowheads="1"/>
          </p:cNvSpPr>
          <p:nvPr/>
        </p:nvSpPr>
        <p:spPr bwMode="auto">
          <a:xfrm>
            <a:off x="0" y="2611438"/>
            <a:ext cx="381000" cy="4246562"/>
          </a:xfrm>
          <a:prstGeom prst="rect">
            <a:avLst/>
          </a:prstGeom>
          <a:noFill/>
          <a:ln w="9525">
            <a:noFill/>
            <a:miter lim="800000"/>
            <a:headEnd/>
            <a:tailEnd/>
          </a:ln>
        </p:spPr>
        <p:txBody>
          <a:bodyPr>
            <a:spAutoFit/>
          </a:bodyPr>
          <a:lstStyle/>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S</a:t>
            </a:r>
          </a:p>
          <a:p>
            <a:pPr algn="ctr"/>
            <a:endParaRPr lang="en-US">
              <a:solidFill>
                <a:schemeClr val="bg1"/>
              </a:solidFill>
              <a:latin typeface="Corbel" pitchFamily="34" charset="0"/>
            </a:endParaRPr>
          </a:p>
          <a:p>
            <a:pPr algn="ctr"/>
            <a:r>
              <a:rPr lang="en-US">
                <a:solidFill>
                  <a:schemeClr val="bg1"/>
                </a:solidFill>
                <a:latin typeface="Corbel" pitchFamily="34" charset="0"/>
              </a:rPr>
              <a:t>O</a:t>
            </a:r>
          </a:p>
          <a:p>
            <a:pPr algn="ctr"/>
            <a:endParaRPr lang="en-US">
              <a:solidFill>
                <a:schemeClr val="bg1"/>
              </a:solidFill>
              <a:latin typeface="Corbel" pitchFamily="34" charset="0"/>
            </a:endParaRPr>
          </a:p>
          <a:p>
            <a:pPr algn="ctr"/>
            <a:r>
              <a:rPr lang="en-US">
                <a:solidFill>
                  <a:schemeClr val="bg1"/>
                </a:solidFill>
                <a:latin typeface="Corbel" pitchFamily="34" charset="0"/>
              </a:rPr>
              <a:t>M</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A</a:t>
            </a:r>
          </a:p>
        </p:txBody>
      </p:sp>
    </p:spTree>
  </p:cSld>
  <p:clrMapOvr>
    <a:masterClrMapping/>
  </p:clrMapOvr>
  <p:transition>
    <p:strips dir="rd"/>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1524000" y="457200"/>
            <a:ext cx="6934200" cy="1295400"/>
          </a:xfrm>
        </p:spPr>
        <p:txBody>
          <a:bodyPr/>
          <a:lstStyle/>
          <a:p>
            <a:pPr algn="ctr" fontAlgn="auto">
              <a:spcAft>
                <a:spcPts val="0"/>
              </a:spcAft>
              <a:defRPr/>
            </a:pPr>
            <a:r>
              <a:rPr lang="en-US" dirty="0">
                <a:solidFill>
                  <a:schemeClr val="tx2">
                    <a:satMod val="200000"/>
                  </a:schemeClr>
                </a:solidFill>
                <a:latin typeface="Algerian" pitchFamily="82" charset="0"/>
              </a:rPr>
              <a:t>Stimulus Control Therapy</a:t>
            </a:r>
          </a:p>
        </p:txBody>
      </p:sp>
      <p:sp>
        <p:nvSpPr>
          <p:cNvPr id="83971" name="Rectangle 3"/>
          <p:cNvSpPr>
            <a:spLocks noGrp="1" noChangeArrowheads="1"/>
          </p:cNvSpPr>
          <p:nvPr>
            <p:ph idx="1"/>
          </p:nvPr>
        </p:nvSpPr>
        <p:spPr/>
        <p:txBody>
          <a:bodyPr/>
          <a:lstStyle/>
          <a:p>
            <a:pPr>
              <a:lnSpc>
                <a:spcPct val="90000"/>
              </a:lnSpc>
            </a:pPr>
            <a:r>
              <a:rPr lang="en-US" smtClean="0"/>
              <a:t>Reassociate the bed with sleepiness rather than wakefulness</a:t>
            </a:r>
          </a:p>
          <a:p>
            <a:pPr lvl="1">
              <a:lnSpc>
                <a:spcPct val="90000"/>
              </a:lnSpc>
            </a:pPr>
            <a:r>
              <a:rPr lang="en-US" smtClean="0"/>
              <a:t>No reading, TV, eating or working in bed</a:t>
            </a:r>
          </a:p>
          <a:p>
            <a:pPr lvl="1">
              <a:lnSpc>
                <a:spcPct val="90000"/>
              </a:lnSpc>
            </a:pPr>
            <a:r>
              <a:rPr lang="en-US" smtClean="0"/>
              <a:t>Lying down only when sleepy</a:t>
            </a:r>
          </a:p>
          <a:p>
            <a:pPr lvl="1">
              <a:lnSpc>
                <a:spcPct val="90000"/>
              </a:lnSpc>
            </a:pPr>
            <a:r>
              <a:rPr lang="en-US" smtClean="0"/>
              <a:t>If unable to sleep after 15-20 minutes, get out of bed and do something else</a:t>
            </a:r>
          </a:p>
        </p:txBody>
      </p:sp>
      <p:sp>
        <p:nvSpPr>
          <p:cNvPr id="6" name="Rectangle 5"/>
          <p:cNvSpPr/>
          <p:nvPr/>
        </p:nvSpPr>
        <p:spPr>
          <a:xfrm>
            <a:off x="0" y="0"/>
            <a:ext cx="381000" cy="6858000"/>
          </a:xfrm>
          <a:prstGeom prst="rect">
            <a:avLst/>
          </a:prstGeom>
          <a:gradFill flip="none" rotWithShape="1">
            <a:gsLst>
              <a:gs pos="0">
                <a:schemeClr val="bg1"/>
              </a:gs>
              <a:gs pos="50000">
                <a:schemeClr val="accent1">
                  <a:tint val="44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3973" name="TextBox 6"/>
          <p:cNvSpPr txBox="1">
            <a:spLocks noChangeArrowheads="1"/>
          </p:cNvSpPr>
          <p:nvPr/>
        </p:nvSpPr>
        <p:spPr bwMode="auto">
          <a:xfrm>
            <a:off x="0" y="2611438"/>
            <a:ext cx="381000" cy="4246562"/>
          </a:xfrm>
          <a:prstGeom prst="rect">
            <a:avLst/>
          </a:prstGeom>
          <a:noFill/>
          <a:ln w="9525">
            <a:noFill/>
            <a:miter lim="800000"/>
            <a:headEnd/>
            <a:tailEnd/>
          </a:ln>
        </p:spPr>
        <p:txBody>
          <a:bodyPr>
            <a:spAutoFit/>
          </a:bodyPr>
          <a:lstStyle/>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S</a:t>
            </a:r>
          </a:p>
          <a:p>
            <a:pPr algn="ctr"/>
            <a:endParaRPr lang="en-US">
              <a:solidFill>
                <a:schemeClr val="bg1"/>
              </a:solidFill>
              <a:latin typeface="Corbel" pitchFamily="34" charset="0"/>
            </a:endParaRPr>
          </a:p>
          <a:p>
            <a:pPr algn="ctr"/>
            <a:r>
              <a:rPr lang="en-US">
                <a:solidFill>
                  <a:schemeClr val="bg1"/>
                </a:solidFill>
                <a:latin typeface="Corbel" pitchFamily="34" charset="0"/>
              </a:rPr>
              <a:t>O</a:t>
            </a:r>
          </a:p>
          <a:p>
            <a:pPr algn="ctr"/>
            <a:endParaRPr lang="en-US">
              <a:solidFill>
                <a:schemeClr val="bg1"/>
              </a:solidFill>
              <a:latin typeface="Corbel" pitchFamily="34" charset="0"/>
            </a:endParaRPr>
          </a:p>
          <a:p>
            <a:pPr algn="ctr"/>
            <a:r>
              <a:rPr lang="en-US">
                <a:solidFill>
                  <a:schemeClr val="bg1"/>
                </a:solidFill>
                <a:latin typeface="Corbel" pitchFamily="34" charset="0"/>
              </a:rPr>
              <a:t>M</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A</a:t>
            </a:r>
          </a:p>
        </p:txBody>
      </p:sp>
    </p:spTree>
  </p:cSld>
  <p:clrMapOvr>
    <a:masterClrMapping/>
  </p:clrMapOvr>
  <p:transition>
    <p:strips dir="rd"/>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normAutofit fontScale="90000"/>
          </a:bodyPr>
          <a:lstStyle/>
          <a:p>
            <a:pPr algn="ctr" fontAlgn="auto">
              <a:spcAft>
                <a:spcPts val="0"/>
              </a:spcAft>
              <a:defRPr/>
            </a:pPr>
            <a:r>
              <a:rPr lang="en-US" dirty="0">
                <a:solidFill>
                  <a:schemeClr val="tx2">
                    <a:satMod val="200000"/>
                  </a:schemeClr>
                </a:solidFill>
                <a:latin typeface="Algerian" pitchFamily="82" charset="0"/>
              </a:rPr>
              <a:t>Stimulus Control - You can do this on your own</a:t>
            </a:r>
          </a:p>
        </p:txBody>
      </p:sp>
      <p:sp>
        <p:nvSpPr>
          <p:cNvPr id="84995" name="Rectangle 3"/>
          <p:cNvSpPr>
            <a:spLocks noGrp="1" noChangeArrowheads="1"/>
          </p:cNvSpPr>
          <p:nvPr>
            <p:ph idx="1"/>
          </p:nvPr>
        </p:nvSpPr>
        <p:spPr/>
        <p:txBody>
          <a:bodyPr/>
          <a:lstStyle/>
          <a:p>
            <a:r>
              <a:rPr lang="en-US" smtClean="0"/>
              <a:t>Go to bed only when sleepy</a:t>
            </a:r>
          </a:p>
          <a:p>
            <a:r>
              <a:rPr lang="en-US" smtClean="0"/>
              <a:t>Use the bed only for sleeping</a:t>
            </a:r>
          </a:p>
          <a:p>
            <a:r>
              <a:rPr lang="en-US" smtClean="0"/>
              <a:t>If unable to sleep, move to another room</a:t>
            </a:r>
          </a:p>
          <a:p>
            <a:r>
              <a:rPr lang="en-US" smtClean="0"/>
              <a:t>Return to bed only when sleepy</a:t>
            </a:r>
          </a:p>
          <a:p>
            <a:r>
              <a:rPr lang="en-US" smtClean="0"/>
              <a:t>Repeat the above as often as necessary</a:t>
            </a:r>
          </a:p>
          <a:p>
            <a:r>
              <a:rPr lang="en-US" smtClean="0"/>
              <a:t>Get up at the same time every morning</a:t>
            </a:r>
          </a:p>
        </p:txBody>
      </p:sp>
      <p:sp>
        <p:nvSpPr>
          <p:cNvPr id="5" name="Rectangle 4"/>
          <p:cNvSpPr/>
          <p:nvPr/>
        </p:nvSpPr>
        <p:spPr>
          <a:xfrm>
            <a:off x="0" y="0"/>
            <a:ext cx="381000" cy="6858000"/>
          </a:xfrm>
          <a:prstGeom prst="rect">
            <a:avLst/>
          </a:prstGeom>
          <a:gradFill flip="none" rotWithShape="1">
            <a:gsLst>
              <a:gs pos="0">
                <a:schemeClr val="bg1"/>
              </a:gs>
              <a:gs pos="50000">
                <a:schemeClr val="accent1">
                  <a:tint val="44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4997" name="TextBox 5"/>
          <p:cNvSpPr txBox="1">
            <a:spLocks noChangeArrowheads="1"/>
          </p:cNvSpPr>
          <p:nvPr/>
        </p:nvSpPr>
        <p:spPr bwMode="auto">
          <a:xfrm>
            <a:off x="0" y="2611438"/>
            <a:ext cx="381000" cy="4246562"/>
          </a:xfrm>
          <a:prstGeom prst="rect">
            <a:avLst/>
          </a:prstGeom>
          <a:noFill/>
          <a:ln w="9525">
            <a:noFill/>
            <a:miter lim="800000"/>
            <a:headEnd/>
            <a:tailEnd/>
          </a:ln>
        </p:spPr>
        <p:txBody>
          <a:bodyPr>
            <a:spAutoFit/>
          </a:bodyPr>
          <a:lstStyle/>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S</a:t>
            </a:r>
          </a:p>
          <a:p>
            <a:pPr algn="ctr"/>
            <a:endParaRPr lang="en-US">
              <a:solidFill>
                <a:schemeClr val="bg1"/>
              </a:solidFill>
              <a:latin typeface="Corbel" pitchFamily="34" charset="0"/>
            </a:endParaRPr>
          </a:p>
          <a:p>
            <a:pPr algn="ctr"/>
            <a:r>
              <a:rPr lang="en-US">
                <a:solidFill>
                  <a:schemeClr val="bg1"/>
                </a:solidFill>
                <a:latin typeface="Corbel" pitchFamily="34" charset="0"/>
              </a:rPr>
              <a:t>O</a:t>
            </a:r>
          </a:p>
          <a:p>
            <a:pPr algn="ctr"/>
            <a:endParaRPr lang="en-US">
              <a:solidFill>
                <a:schemeClr val="bg1"/>
              </a:solidFill>
              <a:latin typeface="Corbel" pitchFamily="34" charset="0"/>
            </a:endParaRPr>
          </a:p>
          <a:p>
            <a:pPr algn="ctr"/>
            <a:r>
              <a:rPr lang="en-US">
                <a:solidFill>
                  <a:schemeClr val="bg1"/>
                </a:solidFill>
                <a:latin typeface="Corbel" pitchFamily="34" charset="0"/>
              </a:rPr>
              <a:t>M</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A</a:t>
            </a:r>
          </a:p>
        </p:txBody>
      </p:sp>
    </p:spTree>
  </p:cSld>
  <p:clrMapOvr>
    <a:masterClrMapping/>
  </p:clrMapOvr>
  <p:transition>
    <p:strips dir="rd"/>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algn="ctr" fontAlgn="auto">
              <a:spcAft>
                <a:spcPts val="0"/>
              </a:spcAft>
              <a:defRPr/>
            </a:pPr>
            <a:r>
              <a:rPr lang="en-US" dirty="0">
                <a:solidFill>
                  <a:schemeClr val="tx2">
                    <a:satMod val="200000"/>
                  </a:schemeClr>
                </a:solidFill>
                <a:latin typeface="Algerian" pitchFamily="82" charset="0"/>
              </a:rPr>
              <a:t>Sleep-restriction Therapy</a:t>
            </a:r>
          </a:p>
        </p:txBody>
      </p:sp>
      <p:sp>
        <p:nvSpPr>
          <p:cNvPr id="86019" name="Rectangle 3"/>
          <p:cNvSpPr>
            <a:spLocks noGrp="1" noChangeArrowheads="1"/>
          </p:cNvSpPr>
          <p:nvPr>
            <p:ph idx="1"/>
          </p:nvPr>
        </p:nvSpPr>
        <p:spPr/>
        <p:txBody>
          <a:bodyPr/>
          <a:lstStyle/>
          <a:p>
            <a:r>
              <a:rPr lang="en-US" smtClean="0"/>
              <a:t>Eliminate excess time in bed awake</a:t>
            </a:r>
          </a:p>
          <a:p>
            <a:r>
              <a:rPr lang="en-US" smtClean="0"/>
              <a:t>Purposefully limit sleep, which leads to more efficient and effective sleep habits.</a:t>
            </a:r>
          </a:p>
          <a:p>
            <a:r>
              <a:rPr lang="en-US" smtClean="0"/>
              <a:t>Gradually allow more time in bed as insomnia resolves</a:t>
            </a:r>
          </a:p>
          <a:p>
            <a:r>
              <a:rPr lang="en-US" smtClean="0"/>
              <a:t>Do not nap</a:t>
            </a:r>
          </a:p>
          <a:p>
            <a:endParaRPr lang="en-US" smtClean="0"/>
          </a:p>
        </p:txBody>
      </p:sp>
      <p:sp>
        <p:nvSpPr>
          <p:cNvPr id="6" name="Rectangle 5"/>
          <p:cNvSpPr/>
          <p:nvPr/>
        </p:nvSpPr>
        <p:spPr>
          <a:xfrm>
            <a:off x="0" y="0"/>
            <a:ext cx="381000" cy="6858000"/>
          </a:xfrm>
          <a:prstGeom prst="rect">
            <a:avLst/>
          </a:prstGeom>
          <a:gradFill flip="none" rotWithShape="1">
            <a:gsLst>
              <a:gs pos="0">
                <a:schemeClr val="bg1"/>
              </a:gs>
              <a:gs pos="50000">
                <a:schemeClr val="accent1">
                  <a:tint val="44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6021" name="TextBox 6"/>
          <p:cNvSpPr txBox="1">
            <a:spLocks noChangeArrowheads="1"/>
          </p:cNvSpPr>
          <p:nvPr/>
        </p:nvSpPr>
        <p:spPr bwMode="auto">
          <a:xfrm>
            <a:off x="0" y="2611438"/>
            <a:ext cx="381000" cy="4246562"/>
          </a:xfrm>
          <a:prstGeom prst="rect">
            <a:avLst/>
          </a:prstGeom>
          <a:noFill/>
          <a:ln w="9525">
            <a:noFill/>
            <a:miter lim="800000"/>
            <a:headEnd/>
            <a:tailEnd/>
          </a:ln>
        </p:spPr>
        <p:txBody>
          <a:bodyPr>
            <a:spAutoFit/>
          </a:bodyPr>
          <a:lstStyle/>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S</a:t>
            </a:r>
          </a:p>
          <a:p>
            <a:pPr algn="ctr"/>
            <a:endParaRPr lang="en-US">
              <a:solidFill>
                <a:schemeClr val="bg1"/>
              </a:solidFill>
              <a:latin typeface="Corbel" pitchFamily="34" charset="0"/>
            </a:endParaRPr>
          </a:p>
          <a:p>
            <a:pPr algn="ctr"/>
            <a:r>
              <a:rPr lang="en-US">
                <a:solidFill>
                  <a:schemeClr val="bg1"/>
                </a:solidFill>
                <a:latin typeface="Corbel" pitchFamily="34" charset="0"/>
              </a:rPr>
              <a:t>O</a:t>
            </a:r>
          </a:p>
          <a:p>
            <a:pPr algn="ctr"/>
            <a:endParaRPr lang="en-US">
              <a:solidFill>
                <a:schemeClr val="bg1"/>
              </a:solidFill>
              <a:latin typeface="Corbel" pitchFamily="34" charset="0"/>
            </a:endParaRPr>
          </a:p>
          <a:p>
            <a:pPr algn="ctr"/>
            <a:r>
              <a:rPr lang="en-US">
                <a:solidFill>
                  <a:schemeClr val="bg1"/>
                </a:solidFill>
                <a:latin typeface="Corbel" pitchFamily="34" charset="0"/>
              </a:rPr>
              <a:t>M</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A</a:t>
            </a:r>
          </a:p>
        </p:txBody>
      </p:sp>
    </p:spTree>
  </p:cSld>
  <p:clrMapOvr>
    <a:masterClrMapping/>
  </p:clrMapOvr>
  <p:transition>
    <p:strips dir="rd"/>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normAutofit fontScale="90000"/>
          </a:bodyPr>
          <a:lstStyle/>
          <a:p>
            <a:pPr algn="ctr" fontAlgn="auto">
              <a:spcAft>
                <a:spcPts val="0"/>
              </a:spcAft>
              <a:defRPr/>
            </a:pPr>
            <a:r>
              <a:rPr lang="en-US" dirty="0">
                <a:solidFill>
                  <a:schemeClr val="tx2">
                    <a:satMod val="200000"/>
                  </a:schemeClr>
                </a:solidFill>
                <a:latin typeface="Algerian" pitchFamily="82" charset="0"/>
              </a:rPr>
              <a:t>Sleep Restriction - best if done with a professional</a:t>
            </a:r>
          </a:p>
        </p:txBody>
      </p:sp>
      <p:sp>
        <p:nvSpPr>
          <p:cNvPr id="87043" name="Rectangle 3"/>
          <p:cNvSpPr>
            <a:spLocks noGrp="1" noChangeArrowheads="1"/>
          </p:cNvSpPr>
          <p:nvPr>
            <p:ph idx="1"/>
          </p:nvPr>
        </p:nvSpPr>
        <p:spPr>
          <a:xfrm>
            <a:off x="838200" y="1752600"/>
            <a:ext cx="7772400" cy="4572000"/>
          </a:xfrm>
        </p:spPr>
        <p:txBody>
          <a:bodyPr/>
          <a:lstStyle/>
          <a:p>
            <a:r>
              <a:rPr lang="en-US" smtClean="0"/>
              <a:t>Cut bedtime to the actual amount of time you spend asleep (not in bed), but no less than 4 hours per night</a:t>
            </a:r>
          </a:p>
          <a:p>
            <a:r>
              <a:rPr lang="en-US" smtClean="0"/>
              <a:t>No additional sleep is allowed outside these hours</a:t>
            </a:r>
          </a:p>
          <a:p>
            <a:r>
              <a:rPr lang="en-US" smtClean="0"/>
              <a:t>Record on your daily sleep log the actual amount of sleep obtained</a:t>
            </a:r>
          </a:p>
        </p:txBody>
      </p:sp>
      <p:sp>
        <p:nvSpPr>
          <p:cNvPr id="5" name="Rectangle 4"/>
          <p:cNvSpPr/>
          <p:nvPr/>
        </p:nvSpPr>
        <p:spPr>
          <a:xfrm>
            <a:off x="0" y="0"/>
            <a:ext cx="381000" cy="6858000"/>
          </a:xfrm>
          <a:prstGeom prst="rect">
            <a:avLst/>
          </a:prstGeom>
          <a:gradFill flip="none" rotWithShape="1">
            <a:gsLst>
              <a:gs pos="0">
                <a:schemeClr val="bg1"/>
              </a:gs>
              <a:gs pos="50000">
                <a:schemeClr val="accent1">
                  <a:tint val="44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7045" name="TextBox 5"/>
          <p:cNvSpPr txBox="1">
            <a:spLocks noChangeArrowheads="1"/>
          </p:cNvSpPr>
          <p:nvPr/>
        </p:nvSpPr>
        <p:spPr bwMode="auto">
          <a:xfrm>
            <a:off x="0" y="2611438"/>
            <a:ext cx="381000" cy="4246562"/>
          </a:xfrm>
          <a:prstGeom prst="rect">
            <a:avLst/>
          </a:prstGeom>
          <a:noFill/>
          <a:ln w="9525">
            <a:noFill/>
            <a:miter lim="800000"/>
            <a:headEnd/>
            <a:tailEnd/>
          </a:ln>
        </p:spPr>
        <p:txBody>
          <a:bodyPr>
            <a:spAutoFit/>
          </a:bodyPr>
          <a:lstStyle/>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S</a:t>
            </a:r>
          </a:p>
          <a:p>
            <a:pPr algn="ctr"/>
            <a:endParaRPr lang="en-US">
              <a:solidFill>
                <a:schemeClr val="bg1"/>
              </a:solidFill>
              <a:latin typeface="Corbel" pitchFamily="34" charset="0"/>
            </a:endParaRPr>
          </a:p>
          <a:p>
            <a:pPr algn="ctr"/>
            <a:r>
              <a:rPr lang="en-US">
                <a:solidFill>
                  <a:schemeClr val="bg1"/>
                </a:solidFill>
                <a:latin typeface="Corbel" pitchFamily="34" charset="0"/>
              </a:rPr>
              <a:t>O</a:t>
            </a:r>
          </a:p>
          <a:p>
            <a:pPr algn="ctr"/>
            <a:endParaRPr lang="en-US">
              <a:solidFill>
                <a:schemeClr val="bg1"/>
              </a:solidFill>
              <a:latin typeface="Corbel" pitchFamily="34" charset="0"/>
            </a:endParaRPr>
          </a:p>
          <a:p>
            <a:pPr algn="ctr"/>
            <a:r>
              <a:rPr lang="en-US">
                <a:solidFill>
                  <a:schemeClr val="bg1"/>
                </a:solidFill>
                <a:latin typeface="Corbel" pitchFamily="34" charset="0"/>
              </a:rPr>
              <a:t>M</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A</a:t>
            </a:r>
          </a:p>
        </p:txBody>
      </p:sp>
    </p:spTree>
  </p:cSld>
  <p:clrMapOvr>
    <a:masterClrMapping/>
  </p:clrMapOvr>
  <p:transition>
    <p:strips dir="rd"/>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algn="ctr" fontAlgn="auto">
              <a:spcAft>
                <a:spcPts val="0"/>
              </a:spcAft>
              <a:defRPr/>
            </a:pPr>
            <a:r>
              <a:rPr lang="en-US" dirty="0">
                <a:solidFill>
                  <a:schemeClr val="tx2">
                    <a:satMod val="200000"/>
                  </a:schemeClr>
                </a:solidFill>
                <a:latin typeface="Algerian" pitchFamily="82" charset="0"/>
              </a:rPr>
              <a:t>Sleep Restriction (cont’d)</a:t>
            </a:r>
          </a:p>
        </p:txBody>
      </p:sp>
      <p:sp>
        <p:nvSpPr>
          <p:cNvPr id="88067" name="Rectangle 3"/>
          <p:cNvSpPr>
            <a:spLocks noGrp="1" noChangeArrowheads="1"/>
          </p:cNvSpPr>
          <p:nvPr>
            <p:ph idx="1"/>
          </p:nvPr>
        </p:nvSpPr>
        <p:spPr/>
        <p:txBody>
          <a:bodyPr/>
          <a:lstStyle/>
          <a:p>
            <a:r>
              <a:rPr lang="en-US" smtClean="0"/>
              <a:t>Compute sleep efficiency (total time asleep divided by total time in bed)</a:t>
            </a:r>
          </a:p>
          <a:p>
            <a:r>
              <a:rPr lang="en-US" smtClean="0"/>
              <a:t>Based on average of 5 nights’ sleep efficiency, increase sleep time by 15 minutes if efficiency is &gt;85%</a:t>
            </a:r>
          </a:p>
          <a:p>
            <a:r>
              <a:rPr lang="en-US" smtClean="0"/>
              <a:t>With elderly, increase sleep time if efficiency &gt;80% and allow 30 minute nap.</a:t>
            </a:r>
          </a:p>
        </p:txBody>
      </p:sp>
      <p:sp>
        <p:nvSpPr>
          <p:cNvPr id="5" name="Rectangle 4"/>
          <p:cNvSpPr/>
          <p:nvPr/>
        </p:nvSpPr>
        <p:spPr>
          <a:xfrm>
            <a:off x="0" y="0"/>
            <a:ext cx="381000" cy="6858000"/>
          </a:xfrm>
          <a:prstGeom prst="rect">
            <a:avLst/>
          </a:prstGeom>
          <a:gradFill flip="none" rotWithShape="1">
            <a:gsLst>
              <a:gs pos="0">
                <a:schemeClr val="bg1"/>
              </a:gs>
              <a:gs pos="50000">
                <a:schemeClr val="accent1">
                  <a:tint val="44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8069" name="TextBox 5"/>
          <p:cNvSpPr txBox="1">
            <a:spLocks noChangeArrowheads="1"/>
          </p:cNvSpPr>
          <p:nvPr/>
        </p:nvSpPr>
        <p:spPr bwMode="auto">
          <a:xfrm>
            <a:off x="0" y="2611438"/>
            <a:ext cx="381000" cy="4246562"/>
          </a:xfrm>
          <a:prstGeom prst="rect">
            <a:avLst/>
          </a:prstGeom>
          <a:noFill/>
          <a:ln w="9525">
            <a:noFill/>
            <a:miter lim="800000"/>
            <a:headEnd/>
            <a:tailEnd/>
          </a:ln>
        </p:spPr>
        <p:txBody>
          <a:bodyPr>
            <a:spAutoFit/>
          </a:bodyPr>
          <a:lstStyle/>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S</a:t>
            </a:r>
          </a:p>
          <a:p>
            <a:pPr algn="ctr"/>
            <a:endParaRPr lang="en-US">
              <a:solidFill>
                <a:schemeClr val="bg1"/>
              </a:solidFill>
              <a:latin typeface="Corbel" pitchFamily="34" charset="0"/>
            </a:endParaRPr>
          </a:p>
          <a:p>
            <a:pPr algn="ctr"/>
            <a:r>
              <a:rPr lang="en-US">
                <a:solidFill>
                  <a:schemeClr val="bg1"/>
                </a:solidFill>
                <a:latin typeface="Corbel" pitchFamily="34" charset="0"/>
              </a:rPr>
              <a:t>O</a:t>
            </a:r>
          </a:p>
          <a:p>
            <a:pPr algn="ctr"/>
            <a:endParaRPr lang="en-US">
              <a:solidFill>
                <a:schemeClr val="bg1"/>
              </a:solidFill>
              <a:latin typeface="Corbel" pitchFamily="34" charset="0"/>
            </a:endParaRPr>
          </a:p>
          <a:p>
            <a:pPr algn="ctr"/>
            <a:r>
              <a:rPr lang="en-US">
                <a:solidFill>
                  <a:schemeClr val="bg1"/>
                </a:solidFill>
                <a:latin typeface="Corbel" pitchFamily="34" charset="0"/>
              </a:rPr>
              <a:t>M</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A</a:t>
            </a:r>
          </a:p>
        </p:txBody>
      </p:sp>
    </p:spTree>
  </p:cSld>
  <p:clrMapOvr>
    <a:masterClrMapping/>
  </p:clrMapOvr>
  <p:transition>
    <p:strips dir="rd"/>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normAutofit fontScale="90000"/>
          </a:bodyPr>
          <a:lstStyle/>
          <a:p>
            <a:pPr algn="ctr" fontAlgn="auto">
              <a:spcAft>
                <a:spcPts val="0"/>
              </a:spcAft>
              <a:defRPr/>
            </a:pPr>
            <a:r>
              <a:rPr lang="en-US" dirty="0">
                <a:solidFill>
                  <a:schemeClr val="tx2">
                    <a:satMod val="200000"/>
                  </a:schemeClr>
                </a:solidFill>
                <a:latin typeface="Algerian" pitchFamily="82" charset="0"/>
              </a:rPr>
              <a:t>Healthy sleep habits </a:t>
            </a:r>
            <a:br>
              <a:rPr lang="en-US" dirty="0">
                <a:solidFill>
                  <a:schemeClr val="tx2">
                    <a:satMod val="200000"/>
                  </a:schemeClr>
                </a:solidFill>
                <a:latin typeface="Algerian" pitchFamily="82" charset="0"/>
              </a:rPr>
            </a:br>
            <a:r>
              <a:rPr lang="en-US" dirty="0">
                <a:solidFill>
                  <a:schemeClr val="tx2">
                    <a:satMod val="200000"/>
                  </a:schemeClr>
                </a:solidFill>
                <a:latin typeface="Algerian" pitchFamily="82" charset="0"/>
              </a:rPr>
              <a:t>(sleep hygiene)</a:t>
            </a:r>
          </a:p>
        </p:txBody>
      </p:sp>
      <p:sp>
        <p:nvSpPr>
          <p:cNvPr id="23555" name="Rectangle 3"/>
          <p:cNvSpPr>
            <a:spLocks noGrp="1" noChangeArrowheads="1"/>
          </p:cNvSpPr>
          <p:nvPr>
            <p:ph idx="1"/>
          </p:nvPr>
        </p:nvSpPr>
        <p:spPr/>
        <p:txBody>
          <a:bodyPr>
            <a:normAutofit fontScale="92500" lnSpcReduction="10000"/>
          </a:bodyPr>
          <a:lstStyle/>
          <a:p>
            <a:pPr marL="411480" fontAlgn="auto">
              <a:lnSpc>
                <a:spcPct val="90000"/>
              </a:lnSpc>
              <a:spcAft>
                <a:spcPts val="0"/>
              </a:spcAft>
              <a:buFont typeface="Wingdings"/>
              <a:buChar char=""/>
              <a:defRPr/>
            </a:pPr>
            <a:r>
              <a:rPr lang="en-US" sz="2800"/>
              <a:t>Avoid alcohol, nicotine, caffeine, chocolate</a:t>
            </a:r>
          </a:p>
          <a:p>
            <a:pPr marL="740664" lvl="1" fontAlgn="auto">
              <a:lnSpc>
                <a:spcPct val="90000"/>
              </a:lnSpc>
              <a:spcAft>
                <a:spcPts val="0"/>
              </a:spcAft>
              <a:buFont typeface="Wingdings"/>
              <a:buChar char=""/>
              <a:defRPr/>
            </a:pPr>
            <a:r>
              <a:rPr lang="en-US" sz="2400"/>
              <a:t>For several hours before bedtime</a:t>
            </a:r>
          </a:p>
          <a:p>
            <a:pPr marL="411480" fontAlgn="auto">
              <a:lnSpc>
                <a:spcPct val="90000"/>
              </a:lnSpc>
              <a:spcAft>
                <a:spcPts val="0"/>
              </a:spcAft>
              <a:buFont typeface="Wingdings"/>
              <a:buChar char=""/>
              <a:defRPr/>
            </a:pPr>
            <a:r>
              <a:rPr lang="en-US" sz="2800"/>
              <a:t>Cut down on non-sleeping time in bed</a:t>
            </a:r>
          </a:p>
          <a:p>
            <a:pPr marL="740664" lvl="1" fontAlgn="auto">
              <a:lnSpc>
                <a:spcPct val="90000"/>
              </a:lnSpc>
              <a:spcAft>
                <a:spcPts val="0"/>
              </a:spcAft>
              <a:buFont typeface="Wingdings"/>
              <a:buChar char=""/>
              <a:defRPr/>
            </a:pPr>
            <a:r>
              <a:rPr lang="en-US" sz="2400"/>
              <a:t>Bed only for sleep and satisfying sex</a:t>
            </a:r>
          </a:p>
          <a:p>
            <a:pPr marL="411480" fontAlgn="auto">
              <a:lnSpc>
                <a:spcPct val="90000"/>
              </a:lnSpc>
              <a:spcAft>
                <a:spcPts val="0"/>
              </a:spcAft>
              <a:buFont typeface="Wingdings"/>
              <a:buChar char=""/>
              <a:defRPr/>
            </a:pPr>
            <a:r>
              <a:rPr lang="en-US" sz="2800"/>
              <a:t>Avoid trying to sleep</a:t>
            </a:r>
          </a:p>
          <a:p>
            <a:pPr marL="740664" lvl="1" fontAlgn="auto">
              <a:lnSpc>
                <a:spcPct val="90000"/>
              </a:lnSpc>
              <a:spcAft>
                <a:spcPts val="0"/>
              </a:spcAft>
              <a:buFont typeface="Wingdings"/>
              <a:buChar char=""/>
              <a:defRPr/>
            </a:pPr>
            <a:r>
              <a:rPr lang="en-US" sz="2400"/>
              <a:t>You can’t make yourself sleep, but you can set the stage for sleep to occur naturally</a:t>
            </a:r>
          </a:p>
          <a:p>
            <a:pPr marL="411480" fontAlgn="auto">
              <a:lnSpc>
                <a:spcPct val="90000"/>
              </a:lnSpc>
              <a:spcAft>
                <a:spcPts val="0"/>
              </a:spcAft>
              <a:buFont typeface="Wingdings"/>
              <a:buChar char=""/>
              <a:defRPr/>
            </a:pPr>
            <a:r>
              <a:rPr lang="en-US" sz="2800"/>
              <a:t>Avoid a visible bedroom clock with a lighted dial</a:t>
            </a:r>
          </a:p>
          <a:p>
            <a:pPr marL="740664" lvl="1" fontAlgn="auto">
              <a:lnSpc>
                <a:spcPct val="90000"/>
              </a:lnSpc>
              <a:spcAft>
                <a:spcPts val="0"/>
              </a:spcAft>
              <a:buFont typeface="Wingdings"/>
              <a:buChar char=""/>
              <a:defRPr/>
            </a:pPr>
            <a:r>
              <a:rPr lang="en-US" sz="2400"/>
              <a:t>Don’t let yourself repeatedly check the time!</a:t>
            </a:r>
          </a:p>
          <a:p>
            <a:pPr marL="740664" lvl="1" fontAlgn="auto">
              <a:lnSpc>
                <a:spcPct val="90000"/>
              </a:lnSpc>
              <a:spcAft>
                <a:spcPts val="0"/>
              </a:spcAft>
              <a:buFont typeface="Wingdings"/>
              <a:buChar char=""/>
              <a:defRPr/>
            </a:pPr>
            <a:r>
              <a:rPr lang="en-US" sz="2400"/>
              <a:t>Can turn the clock around or put it under the bed</a:t>
            </a:r>
          </a:p>
          <a:p>
            <a:pPr marL="740664" lvl="1" fontAlgn="auto">
              <a:lnSpc>
                <a:spcPct val="90000"/>
              </a:lnSpc>
              <a:spcAft>
                <a:spcPts val="0"/>
              </a:spcAft>
              <a:buFont typeface="Wingdings"/>
              <a:buChar char=""/>
              <a:defRPr/>
            </a:pPr>
            <a:endParaRPr lang="en-US" sz="2400"/>
          </a:p>
          <a:p>
            <a:pPr marL="411480" fontAlgn="auto">
              <a:lnSpc>
                <a:spcPct val="90000"/>
              </a:lnSpc>
              <a:spcAft>
                <a:spcPts val="0"/>
              </a:spcAft>
              <a:buFont typeface="Wingdings" pitchFamily="2" charset="2"/>
              <a:buNone/>
              <a:defRPr/>
            </a:pPr>
            <a:r>
              <a:rPr lang="en-US" sz="2800"/>
              <a:t>		</a:t>
            </a:r>
          </a:p>
        </p:txBody>
      </p:sp>
      <p:sp>
        <p:nvSpPr>
          <p:cNvPr id="5" name="Rectangle 4"/>
          <p:cNvSpPr/>
          <p:nvPr/>
        </p:nvSpPr>
        <p:spPr>
          <a:xfrm>
            <a:off x="0" y="0"/>
            <a:ext cx="381000" cy="6858000"/>
          </a:xfrm>
          <a:prstGeom prst="rect">
            <a:avLst/>
          </a:prstGeom>
          <a:gradFill flip="none" rotWithShape="1">
            <a:gsLst>
              <a:gs pos="0">
                <a:schemeClr val="bg1"/>
              </a:gs>
              <a:gs pos="50000">
                <a:schemeClr val="accent1">
                  <a:tint val="44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9093" name="TextBox 5"/>
          <p:cNvSpPr txBox="1">
            <a:spLocks noChangeArrowheads="1"/>
          </p:cNvSpPr>
          <p:nvPr/>
        </p:nvSpPr>
        <p:spPr bwMode="auto">
          <a:xfrm>
            <a:off x="0" y="2611438"/>
            <a:ext cx="381000" cy="4246562"/>
          </a:xfrm>
          <a:prstGeom prst="rect">
            <a:avLst/>
          </a:prstGeom>
          <a:noFill/>
          <a:ln w="9525">
            <a:noFill/>
            <a:miter lim="800000"/>
            <a:headEnd/>
            <a:tailEnd/>
          </a:ln>
        </p:spPr>
        <p:txBody>
          <a:bodyPr>
            <a:spAutoFit/>
          </a:bodyPr>
          <a:lstStyle/>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S</a:t>
            </a:r>
          </a:p>
          <a:p>
            <a:pPr algn="ctr"/>
            <a:endParaRPr lang="en-US">
              <a:solidFill>
                <a:schemeClr val="bg1"/>
              </a:solidFill>
              <a:latin typeface="Corbel" pitchFamily="34" charset="0"/>
            </a:endParaRPr>
          </a:p>
          <a:p>
            <a:pPr algn="ctr"/>
            <a:r>
              <a:rPr lang="en-US">
                <a:solidFill>
                  <a:schemeClr val="bg1"/>
                </a:solidFill>
                <a:latin typeface="Corbel" pitchFamily="34" charset="0"/>
              </a:rPr>
              <a:t>O</a:t>
            </a:r>
          </a:p>
          <a:p>
            <a:pPr algn="ctr"/>
            <a:endParaRPr lang="en-US">
              <a:solidFill>
                <a:schemeClr val="bg1"/>
              </a:solidFill>
              <a:latin typeface="Corbel" pitchFamily="34" charset="0"/>
            </a:endParaRPr>
          </a:p>
          <a:p>
            <a:pPr algn="ctr"/>
            <a:r>
              <a:rPr lang="en-US">
                <a:solidFill>
                  <a:schemeClr val="bg1"/>
                </a:solidFill>
                <a:latin typeface="Corbel" pitchFamily="34" charset="0"/>
              </a:rPr>
              <a:t>M</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A</a:t>
            </a:r>
          </a:p>
        </p:txBody>
      </p:sp>
    </p:spTree>
  </p:cSld>
  <p:clrMapOvr>
    <a:masterClrMapping/>
  </p:clrMapOvr>
  <p:transition>
    <p:strips dir="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algn="ctr" fontAlgn="auto">
              <a:spcAft>
                <a:spcPts val="0"/>
              </a:spcAft>
              <a:defRPr/>
            </a:pPr>
            <a:r>
              <a:rPr lang="en-US" dirty="0">
                <a:solidFill>
                  <a:schemeClr val="tx2">
                    <a:satMod val="200000"/>
                  </a:schemeClr>
                </a:solidFill>
                <a:latin typeface="Algerian" pitchFamily="82" charset="0"/>
              </a:rPr>
              <a:t>Sleep Requirements</a:t>
            </a:r>
          </a:p>
        </p:txBody>
      </p:sp>
      <p:sp>
        <p:nvSpPr>
          <p:cNvPr id="19459" name="Rectangle 3"/>
          <p:cNvSpPr>
            <a:spLocks noGrp="1" noChangeArrowheads="1"/>
          </p:cNvSpPr>
          <p:nvPr>
            <p:ph idx="1"/>
          </p:nvPr>
        </p:nvSpPr>
        <p:spPr>
          <a:xfrm>
            <a:off x="1295400" y="1828800"/>
            <a:ext cx="6781800" cy="4114800"/>
          </a:xfrm>
        </p:spPr>
        <p:txBody>
          <a:bodyPr/>
          <a:lstStyle/>
          <a:p>
            <a:pPr>
              <a:lnSpc>
                <a:spcPct val="90000"/>
              </a:lnSpc>
            </a:pPr>
            <a:r>
              <a:rPr lang="en-US" sz="2800" smtClean="0"/>
              <a:t>Average - 7 to 8 hrs/night</a:t>
            </a:r>
          </a:p>
          <a:p>
            <a:pPr>
              <a:lnSpc>
                <a:spcPct val="90000"/>
              </a:lnSpc>
            </a:pPr>
            <a:r>
              <a:rPr lang="en-US" sz="2800" smtClean="0"/>
              <a:t>Range (for adults) - 5-9 hrs/night</a:t>
            </a:r>
          </a:p>
          <a:p>
            <a:pPr>
              <a:lnSpc>
                <a:spcPct val="90000"/>
              </a:lnSpc>
            </a:pPr>
            <a:r>
              <a:rPr lang="en-US" sz="2800" smtClean="0"/>
              <a:t>Steadily decreases from birth to old age</a:t>
            </a:r>
          </a:p>
          <a:p>
            <a:pPr>
              <a:lnSpc>
                <a:spcPct val="90000"/>
              </a:lnSpc>
            </a:pPr>
            <a:r>
              <a:rPr lang="en-US" sz="2800" smtClean="0"/>
              <a:t>newborns sleep 14-16 hours/24 hours</a:t>
            </a:r>
          </a:p>
          <a:p>
            <a:pPr>
              <a:lnSpc>
                <a:spcPct val="90000"/>
              </a:lnSpc>
            </a:pPr>
            <a:r>
              <a:rPr lang="en-US" sz="2800" smtClean="0"/>
              <a:t>Elderly spend less time sleeping per night, but increase in sleep latency and more frequent arousals make their requirement in bed longer.</a:t>
            </a:r>
          </a:p>
          <a:p>
            <a:pPr>
              <a:lnSpc>
                <a:spcPct val="90000"/>
              </a:lnSpc>
            </a:pPr>
            <a:endParaRPr lang="en-US" sz="2800" smtClean="0"/>
          </a:p>
        </p:txBody>
      </p:sp>
      <p:sp>
        <p:nvSpPr>
          <p:cNvPr id="6" name="Rectangle 5"/>
          <p:cNvSpPr/>
          <p:nvPr/>
        </p:nvSpPr>
        <p:spPr>
          <a:xfrm>
            <a:off x="0" y="0"/>
            <a:ext cx="381000" cy="6858000"/>
          </a:xfrm>
          <a:prstGeom prst="rect">
            <a:avLst/>
          </a:prstGeom>
          <a:gradFill flip="none" rotWithShape="1">
            <a:gsLst>
              <a:gs pos="0">
                <a:schemeClr val="bg1"/>
              </a:gs>
              <a:gs pos="50000">
                <a:schemeClr val="accent1">
                  <a:tint val="44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461" name="TextBox 6"/>
          <p:cNvSpPr txBox="1">
            <a:spLocks noChangeArrowheads="1"/>
          </p:cNvSpPr>
          <p:nvPr/>
        </p:nvSpPr>
        <p:spPr bwMode="auto">
          <a:xfrm>
            <a:off x="0" y="2611438"/>
            <a:ext cx="381000" cy="4246562"/>
          </a:xfrm>
          <a:prstGeom prst="rect">
            <a:avLst/>
          </a:prstGeom>
          <a:noFill/>
          <a:ln w="9525">
            <a:noFill/>
            <a:miter lim="800000"/>
            <a:headEnd/>
            <a:tailEnd/>
          </a:ln>
        </p:spPr>
        <p:txBody>
          <a:bodyPr>
            <a:spAutoFit/>
          </a:bodyPr>
          <a:lstStyle/>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S</a:t>
            </a:r>
          </a:p>
          <a:p>
            <a:pPr algn="ctr"/>
            <a:endParaRPr lang="en-US">
              <a:solidFill>
                <a:schemeClr val="bg1"/>
              </a:solidFill>
              <a:latin typeface="Corbel" pitchFamily="34" charset="0"/>
            </a:endParaRPr>
          </a:p>
          <a:p>
            <a:pPr algn="ctr"/>
            <a:r>
              <a:rPr lang="en-US">
                <a:solidFill>
                  <a:schemeClr val="bg1"/>
                </a:solidFill>
                <a:latin typeface="Corbel" pitchFamily="34" charset="0"/>
              </a:rPr>
              <a:t>O</a:t>
            </a:r>
          </a:p>
          <a:p>
            <a:pPr algn="ctr"/>
            <a:endParaRPr lang="en-US">
              <a:solidFill>
                <a:schemeClr val="bg1"/>
              </a:solidFill>
              <a:latin typeface="Corbel" pitchFamily="34" charset="0"/>
            </a:endParaRPr>
          </a:p>
          <a:p>
            <a:pPr algn="ctr"/>
            <a:r>
              <a:rPr lang="en-US">
                <a:solidFill>
                  <a:schemeClr val="bg1"/>
                </a:solidFill>
                <a:latin typeface="Corbel" pitchFamily="34" charset="0"/>
              </a:rPr>
              <a:t>M</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A</a:t>
            </a:r>
          </a:p>
        </p:txBody>
      </p:sp>
    </p:spTree>
  </p:cSld>
  <p:clrMapOvr>
    <a:masterClrMapping/>
  </p:clrMapOvr>
  <p:transition>
    <p:strips dir="rd"/>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latin typeface="Corbel" pitchFamily="34" charset="0"/>
            </a:endParaRPr>
          </a:p>
        </p:txBody>
      </p:sp>
      <p:sp>
        <p:nvSpPr>
          <p:cNvPr id="90115" name="Rectangle 3"/>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latin typeface="Corbel" pitchFamily="34" charset="0"/>
            </a:endParaRPr>
          </a:p>
        </p:txBody>
      </p:sp>
      <p:sp>
        <p:nvSpPr>
          <p:cNvPr id="90116" name="Rectangle 4"/>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latin typeface="Corbel" pitchFamily="34" charset="0"/>
            </a:endParaRPr>
          </a:p>
        </p:txBody>
      </p:sp>
      <p:sp>
        <p:nvSpPr>
          <p:cNvPr id="90117" name="Rectangle 5"/>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latin typeface="Corbel" pitchFamily="34" charset="0"/>
            </a:endParaRPr>
          </a:p>
        </p:txBody>
      </p:sp>
      <p:sp>
        <p:nvSpPr>
          <p:cNvPr id="116748" name="Rectangle 12"/>
          <p:cNvSpPr>
            <a:spLocks noGrp="1" noChangeArrowheads="1"/>
          </p:cNvSpPr>
          <p:nvPr>
            <p:ph type="title"/>
          </p:nvPr>
        </p:nvSpPr>
        <p:spPr/>
        <p:txBody>
          <a:bodyPr/>
          <a:lstStyle/>
          <a:p>
            <a:pPr algn="ctr" fontAlgn="auto">
              <a:spcAft>
                <a:spcPts val="0"/>
              </a:spcAft>
              <a:defRPr/>
            </a:pPr>
            <a:r>
              <a:rPr lang="en-US" dirty="0">
                <a:solidFill>
                  <a:schemeClr val="tx2">
                    <a:satMod val="200000"/>
                  </a:schemeClr>
                </a:solidFill>
                <a:latin typeface="Algerian" pitchFamily="82" charset="0"/>
              </a:rPr>
              <a:t>Principles of Sleep Hygiene</a:t>
            </a:r>
          </a:p>
        </p:txBody>
      </p:sp>
      <p:sp>
        <p:nvSpPr>
          <p:cNvPr id="116749" name="Rectangle 13"/>
          <p:cNvSpPr>
            <a:spLocks noGrp="1" noChangeArrowheads="1"/>
          </p:cNvSpPr>
          <p:nvPr>
            <p:ph idx="1"/>
          </p:nvPr>
        </p:nvSpPr>
        <p:spPr/>
        <p:txBody>
          <a:bodyPr>
            <a:normAutofit lnSpcReduction="10000"/>
          </a:bodyPr>
          <a:lstStyle/>
          <a:p>
            <a:pPr marL="411480" fontAlgn="auto">
              <a:spcAft>
                <a:spcPts val="0"/>
              </a:spcAft>
              <a:buFont typeface="Wingdings"/>
              <a:buChar char=""/>
              <a:defRPr/>
            </a:pPr>
            <a:r>
              <a:rPr lang="en-US" sz="2000"/>
              <a:t>Awaken at approximately the same time each day (biological clock)</a:t>
            </a:r>
          </a:p>
          <a:p>
            <a:pPr marL="411480" fontAlgn="auto">
              <a:spcAft>
                <a:spcPts val="0"/>
              </a:spcAft>
              <a:buFont typeface="Wingdings"/>
              <a:buChar char=""/>
              <a:defRPr/>
            </a:pPr>
            <a:r>
              <a:rPr lang="en-US" sz="2000"/>
              <a:t>Exposure to bright light during desired daytime hours </a:t>
            </a:r>
            <a:br>
              <a:rPr lang="en-US" sz="2000"/>
            </a:br>
            <a:r>
              <a:rPr lang="en-US" sz="2000"/>
              <a:t>(biological clock)</a:t>
            </a:r>
          </a:p>
          <a:p>
            <a:pPr marL="411480" fontAlgn="auto">
              <a:spcAft>
                <a:spcPts val="0"/>
              </a:spcAft>
              <a:buFont typeface="Wingdings"/>
              <a:buChar char=""/>
              <a:defRPr/>
            </a:pPr>
            <a:r>
              <a:rPr lang="en-US" sz="2000"/>
              <a:t>Limit napping if insomnia is present </a:t>
            </a:r>
            <a:br>
              <a:rPr lang="en-US" sz="2000"/>
            </a:br>
            <a:r>
              <a:rPr lang="en-US" sz="2000"/>
              <a:t>(maximize homeostatic sleep drive)</a:t>
            </a:r>
          </a:p>
          <a:p>
            <a:pPr marL="411480" fontAlgn="auto">
              <a:spcAft>
                <a:spcPts val="0"/>
              </a:spcAft>
              <a:buFont typeface="Wingdings"/>
              <a:buChar char=""/>
              <a:defRPr/>
            </a:pPr>
            <a:r>
              <a:rPr lang="en-US" sz="2000"/>
              <a:t>Limit or eliminate caffeine, nicotine, ethanol (external factors)</a:t>
            </a:r>
          </a:p>
          <a:p>
            <a:pPr marL="411480" fontAlgn="auto">
              <a:spcAft>
                <a:spcPts val="0"/>
              </a:spcAft>
              <a:buFont typeface="Wingdings"/>
              <a:buChar char=""/>
              <a:defRPr/>
            </a:pPr>
            <a:r>
              <a:rPr lang="en-US" sz="2000"/>
              <a:t>Go to bed only when sleepy (maximize homeostatic sleep drive)</a:t>
            </a:r>
          </a:p>
          <a:p>
            <a:pPr marL="411480" fontAlgn="auto">
              <a:spcAft>
                <a:spcPts val="0"/>
              </a:spcAft>
              <a:buFont typeface="Wingdings"/>
              <a:buChar char=""/>
              <a:defRPr/>
            </a:pPr>
            <a:r>
              <a:rPr lang="en-US" sz="2000"/>
              <a:t>Exercise daily </a:t>
            </a:r>
          </a:p>
          <a:p>
            <a:pPr marL="411480" fontAlgn="auto">
              <a:spcAft>
                <a:spcPts val="0"/>
              </a:spcAft>
              <a:buFont typeface="Wingdings"/>
              <a:buChar char=""/>
              <a:defRPr/>
            </a:pPr>
            <a:r>
              <a:rPr lang="en-US" sz="2000"/>
              <a:t>Shut down your day at least 1 hour before bedtime </a:t>
            </a:r>
            <a:br>
              <a:rPr lang="en-US" sz="2000"/>
            </a:br>
            <a:r>
              <a:rPr lang="en-US" sz="2000"/>
              <a:t>(minimize cognitive arousals)</a:t>
            </a:r>
          </a:p>
          <a:p>
            <a:pPr marL="411480" fontAlgn="auto">
              <a:spcAft>
                <a:spcPts val="0"/>
              </a:spcAft>
              <a:buFont typeface="Wingdings"/>
              <a:buChar char=""/>
              <a:defRPr/>
            </a:pPr>
            <a:r>
              <a:rPr lang="en-US" sz="2000"/>
              <a:t>Worry time (minimize cognitive arousals)</a:t>
            </a:r>
          </a:p>
          <a:p>
            <a:pPr marL="411480" fontAlgn="auto">
              <a:spcAft>
                <a:spcPts val="0"/>
              </a:spcAft>
              <a:buFont typeface="Wingdings"/>
              <a:buChar char=""/>
              <a:defRPr/>
            </a:pPr>
            <a:r>
              <a:rPr lang="en-US" sz="2000"/>
              <a:t>Comfortable bedroom used only for sleeping </a:t>
            </a:r>
            <a:br>
              <a:rPr lang="en-US" sz="2000"/>
            </a:br>
            <a:r>
              <a:rPr lang="en-US" sz="2000"/>
              <a:t>(minimize cognitive arousals, stimulus control)</a:t>
            </a:r>
          </a:p>
        </p:txBody>
      </p:sp>
      <p:sp>
        <p:nvSpPr>
          <p:cNvPr id="90120" name="Text Box 9"/>
          <p:cNvSpPr txBox="1">
            <a:spLocks noChangeArrowheads="1"/>
          </p:cNvSpPr>
          <p:nvPr/>
        </p:nvSpPr>
        <p:spPr bwMode="auto">
          <a:xfrm>
            <a:off x="457200" y="6324600"/>
            <a:ext cx="8153400" cy="274638"/>
          </a:xfrm>
          <a:prstGeom prst="rect">
            <a:avLst/>
          </a:prstGeom>
          <a:noFill/>
          <a:ln w="9525">
            <a:noFill/>
            <a:miter lim="800000"/>
            <a:headEnd/>
            <a:tailEnd/>
          </a:ln>
        </p:spPr>
        <p:txBody>
          <a:bodyPr>
            <a:spAutoFit/>
          </a:bodyPr>
          <a:lstStyle/>
          <a:p>
            <a:r>
              <a:rPr lang="de-DE" sz="1200">
                <a:solidFill>
                  <a:schemeClr val="bg1"/>
                </a:solidFill>
                <a:latin typeface="Corbel" pitchFamily="34" charset="0"/>
              </a:rPr>
              <a:t>Morin CM. </a:t>
            </a:r>
            <a:r>
              <a:rPr lang="de-DE" sz="1200" i="1">
                <a:solidFill>
                  <a:schemeClr val="bg1"/>
                </a:solidFill>
                <a:latin typeface="Corbel" pitchFamily="34" charset="0"/>
              </a:rPr>
              <a:t>J Clin Psy.</a:t>
            </a:r>
            <a:r>
              <a:rPr lang="de-DE" sz="1200">
                <a:solidFill>
                  <a:schemeClr val="bg1"/>
                </a:solidFill>
                <a:latin typeface="Corbel" pitchFamily="34" charset="0"/>
              </a:rPr>
              <a:t> 2004;65(suppl 16):33-40.</a:t>
            </a:r>
            <a:endParaRPr lang="en-US" sz="1200">
              <a:solidFill>
                <a:schemeClr val="bg1"/>
              </a:solidFill>
              <a:latin typeface="Corbel" pitchFamily="34" charset="0"/>
            </a:endParaRPr>
          </a:p>
        </p:txBody>
      </p:sp>
      <p:sp>
        <p:nvSpPr>
          <p:cNvPr id="10" name="Rectangle 9"/>
          <p:cNvSpPr/>
          <p:nvPr/>
        </p:nvSpPr>
        <p:spPr>
          <a:xfrm>
            <a:off x="0" y="0"/>
            <a:ext cx="381000" cy="6858000"/>
          </a:xfrm>
          <a:prstGeom prst="rect">
            <a:avLst/>
          </a:prstGeom>
          <a:gradFill flip="none" rotWithShape="1">
            <a:gsLst>
              <a:gs pos="0">
                <a:schemeClr val="bg1"/>
              </a:gs>
              <a:gs pos="50000">
                <a:schemeClr val="accent1">
                  <a:tint val="44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0122" name="TextBox 10"/>
          <p:cNvSpPr txBox="1">
            <a:spLocks noChangeArrowheads="1"/>
          </p:cNvSpPr>
          <p:nvPr/>
        </p:nvSpPr>
        <p:spPr bwMode="auto">
          <a:xfrm>
            <a:off x="0" y="2611438"/>
            <a:ext cx="381000" cy="4246562"/>
          </a:xfrm>
          <a:prstGeom prst="rect">
            <a:avLst/>
          </a:prstGeom>
          <a:noFill/>
          <a:ln w="9525">
            <a:noFill/>
            <a:miter lim="800000"/>
            <a:headEnd/>
            <a:tailEnd/>
          </a:ln>
        </p:spPr>
        <p:txBody>
          <a:bodyPr>
            <a:spAutoFit/>
          </a:bodyPr>
          <a:lstStyle/>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S</a:t>
            </a:r>
          </a:p>
          <a:p>
            <a:pPr algn="ctr"/>
            <a:endParaRPr lang="en-US">
              <a:solidFill>
                <a:schemeClr val="bg1"/>
              </a:solidFill>
              <a:latin typeface="Corbel" pitchFamily="34" charset="0"/>
            </a:endParaRPr>
          </a:p>
          <a:p>
            <a:pPr algn="ctr"/>
            <a:r>
              <a:rPr lang="en-US">
                <a:solidFill>
                  <a:schemeClr val="bg1"/>
                </a:solidFill>
                <a:latin typeface="Corbel" pitchFamily="34" charset="0"/>
              </a:rPr>
              <a:t>O</a:t>
            </a:r>
          </a:p>
          <a:p>
            <a:pPr algn="ctr"/>
            <a:endParaRPr lang="en-US">
              <a:solidFill>
                <a:schemeClr val="bg1"/>
              </a:solidFill>
              <a:latin typeface="Corbel" pitchFamily="34" charset="0"/>
            </a:endParaRPr>
          </a:p>
          <a:p>
            <a:pPr algn="ctr"/>
            <a:r>
              <a:rPr lang="en-US">
                <a:solidFill>
                  <a:schemeClr val="bg1"/>
                </a:solidFill>
                <a:latin typeface="Corbel" pitchFamily="34" charset="0"/>
              </a:rPr>
              <a:t>M</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A</a:t>
            </a:r>
          </a:p>
        </p:txBody>
      </p:sp>
    </p:spTree>
  </p:cSld>
  <p:clrMapOvr>
    <a:masterClrMapping/>
  </p:clrMapOvr>
  <p:transition>
    <p:strips dir="rd"/>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latin typeface="Corbel" pitchFamily="34" charset="0"/>
            </a:endParaRPr>
          </a:p>
        </p:txBody>
      </p:sp>
      <p:sp>
        <p:nvSpPr>
          <p:cNvPr id="91139" name="Rectangle 3"/>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latin typeface="Corbel" pitchFamily="34" charset="0"/>
            </a:endParaRPr>
          </a:p>
        </p:txBody>
      </p:sp>
      <p:sp>
        <p:nvSpPr>
          <p:cNvPr id="91140" name="Rectangle 4"/>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latin typeface="Corbel" pitchFamily="34" charset="0"/>
            </a:endParaRPr>
          </a:p>
        </p:txBody>
      </p:sp>
      <p:sp>
        <p:nvSpPr>
          <p:cNvPr id="91141" name="Rectangle 5"/>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latin typeface="Corbel" pitchFamily="34" charset="0"/>
            </a:endParaRPr>
          </a:p>
        </p:txBody>
      </p:sp>
      <p:sp>
        <p:nvSpPr>
          <p:cNvPr id="116748" name="Rectangle 12"/>
          <p:cNvSpPr>
            <a:spLocks noGrp="1" noChangeArrowheads="1"/>
          </p:cNvSpPr>
          <p:nvPr>
            <p:ph type="title"/>
          </p:nvPr>
        </p:nvSpPr>
        <p:spPr/>
        <p:txBody>
          <a:bodyPr/>
          <a:lstStyle/>
          <a:p>
            <a:pPr algn="ctr" fontAlgn="auto">
              <a:spcAft>
                <a:spcPts val="0"/>
              </a:spcAft>
              <a:defRPr/>
            </a:pPr>
            <a:r>
              <a:rPr lang="en-US" dirty="0">
                <a:solidFill>
                  <a:schemeClr val="tx2">
                    <a:satMod val="200000"/>
                  </a:schemeClr>
                </a:solidFill>
                <a:latin typeface="Algerian" pitchFamily="82" charset="0"/>
              </a:rPr>
              <a:t>Principles of Sleep Hygiene</a:t>
            </a:r>
          </a:p>
        </p:txBody>
      </p:sp>
      <p:sp>
        <p:nvSpPr>
          <p:cNvPr id="116749" name="Rectangle 13"/>
          <p:cNvSpPr>
            <a:spLocks noGrp="1" noChangeArrowheads="1"/>
          </p:cNvSpPr>
          <p:nvPr>
            <p:ph idx="1"/>
          </p:nvPr>
        </p:nvSpPr>
        <p:spPr/>
        <p:txBody>
          <a:bodyPr>
            <a:normAutofit lnSpcReduction="10000"/>
          </a:bodyPr>
          <a:lstStyle/>
          <a:p>
            <a:pPr marL="411480" fontAlgn="auto">
              <a:spcAft>
                <a:spcPts val="0"/>
              </a:spcAft>
              <a:buFont typeface="Wingdings"/>
              <a:buChar char=""/>
              <a:defRPr/>
            </a:pPr>
            <a:r>
              <a:rPr lang="en-US" sz="2000"/>
              <a:t>Awaken at approximately the same time each day (biological clock)</a:t>
            </a:r>
          </a:p>
          <a:p>
            <a:pPr marL="411480" fontAlgn="auto">
              <a:spcAft>
                <a:spcPts val="0"/>
              </a:spcAft>
              <a:buFont typeface="Wingdings"/>
              <a:buChar char=""/>
              <a:defRPr/>
            </a:pPr>
            <a:r>
              <a:rPr lang="en-US" sz="2000"/>
              <a:t>Exposure to bright light during desired daytime hours </a:t>
            </a:r>
            <a:br>
              <a:rPr lang="en-US" sz="2000"/>
            </a:br>
            <a:r>
              <a:rPr lang="en-US" sz="2000"/>
              <a:t>(biological clock)</a:t>
            </a:r>
          </a:p>
          <a:p>
            <a:pPr marL="411480" fontAlgn="auto">
              <a:spcAft>
                <a:spcPts val="0"/>
              </a:spcAft>
              <a:buFont typeface="Wingdings"/>
              <a:buChar char=""/>
              <a:defRPr/>
            </a:pPr>
            <a:r>
              <a:rPr lang="en-US" sz="2000"/>
              <a:t>Limit napping if insomnia is present </a:t>
            </a:r>
            <a:br>
              <a:rPr lang="en-US" sz="2000"/>
            </a:br>
            <a:r>
              <a:rPr lang="en-US" sz="2000"/>
              <a:t>(maximize homeostatic sleep drive)</a:t>
            </a:r>
          </a:p>
          <a:p>
            <a:pPr marL="411480" fontAlgn="auto">
              <a:spcAft>
                <a:spcPts val="0"/>
              </a:spcAft>
              <a:buFont typeface="Wingdings"/>
              <a:buChar char=""/>
              <a:defRPr/>
            </a:pPr>
            <a:r>
              <a:rPr lang="en-US" sz="2000"/>
              <a:t>Limit or eliminate caffeine, nicotine, ethanol (external factors)</a:t>
            </a:r>
          </a:p>
          <a:p>
            <a:pPr marL="411480" fontAlgn="auto">
              <a:spcAft>
                <a:spcPts val="0"/>
              </a:spcAft>
              <a:buFont typeface="Wingdings"/>
              <a:buChar char=""/>
              <a:defRPr/>
            </a:pPr>
            <a:r>
              <a:rPr lang="en-US" sz="2000"/>
              <a:t>Go to bed only when sleepy (maximize homeostatic sleep drive)</a:t>
            </a:r>
          </a:p>
          <a:p>
            <a:pPr marL="411480" fontAlgn="auto">
              <a:spcAft>
                <a:spcPts val="0"/>
              </a:spcAft>
              <a:buFont typeface="Wingdings"/>
              <a:buChar char=""/>
              <a:defRPr/>
            </a:pPr>
            <a:r>
              <a:rPr lang="en-US" sz="2000"/>
              <a:t>Exercise daily </a:t>
            </a:r>
          </a:p>
          <a:p>
            <a:pPr marL="411480" fontAlgn="auto">
              <a:spcAft>
                <a:spcPts val="0"/>
              </a:spcAft>
              <a:buFont typeface="Wingdings"/>
              <a:buChar char=""/>
              <a:defRPr/>
            </a:pPr>
            <a:r>
              <a:rPr lang="en-US" sz="2000"/>
              <a:t>Shut down your day at least 1 hour before bedtime </a:t>
            </a:r>
            <a:br>
              <a:rPr lang="en-US" sz="2000"/>
            </a:br>
            <a:r>
              <a:rPr lang="en-US" sz="2000"/>
              <a:t>(minimize cognitive arousals)</a:t>
            </a:r>
          </a:p>
          <a:p>
            <a:pPr marL="411480" fontAlgn="auto">
              <a:spcAft>
                <a:spcPts val="0"/>
              </a:spcAft>
              <a:buFont typeface="Wingdings"/>
              <a:buChar char=""/>
              <a:defRPr/>
            </a:pPr>
            <a:r>
              <a:rPr lang="en-US" sz="2000"/>
              <a:t>Worry time (minimize cognitive arousals)</a:t>
            </a:r>
          </a:p>
          <a:p>
            <a:pPr marL="411480" fontAlgn="auto">
              <a:spcAft>
                <a:spcPts val="0"/>
              </a:spcAft>
              <a:buFont typeface="Wingdings"/>
              <a:buChar char=""/>
              <a:defRPr/>
            </a:pPr>
            <a:r>
              <a:rPr lang="en-US" sz="2000"/>
              <a:t>Comfortable bedroom used only for sleeping </a:t>
            </a:r>
            <a:br>
              <a:rPr lang="en-US" sz="2000"/>
            </a:br>
            <a:r>
              <a:rPr lang="en-US" sz="2000"/>
              <a:t>(minimize cognitive arousals, stimulus control)</a:t>
            </a:r>
          </a:p>
        </p:txBody>
      </p:sp>
      <p:sp>
        <p:nvSpPr>
          <p:cNvPr id="91144" name="Text Box 9"/>
          <p:cNvSpPr txBox="1">
            <a:spLocks noChangeArrowheads="1"/>
          </p:cNvSpPr>
          <p:nvPr/>
        </p:nvSpPr>
        <p:spPr bwMode="auto">
          <a:xfrm>
            <a:off x="457200" y="6324600"/>
            <a:ext cx="8153400" cy="274638"/>
          </a:xfrm>
          <a:prstGeom prst="rect">
            <a:avLst/>
          </a:prstGeom>
          <a:noFill/>
          <a:ln w="9525">
            <a:noFill/>
            <a:miter lim="800000"/>
            <a:headEnd/>
            <a:tailEnd/>
          </a:ln>
        </p:spPr>
        <p:txBody>
          <a:bodyPr>
            <a:spAutoFit/>
          </a:bodyPr>
          <a:lstStyle/>
          <a:p>
            <a:r>
              <a:rPr lang="de-DE" sz="1200">
                <a:solidFill>
                  <a:schemeClr val="bg1"/>
                </a:solidFill>
                <a:latin typeface="Corbel" pitchFamily="34" charset="0"/>
              </a:rPr>
              <a:t>Morin CM. </a:t>
            </a:r>
            <a:r>
              <a:rPr lang="de-DE" sz="1200" i="1">
                <a:solidFill>
                  <a:schemeClr val="bg1"/>
                </a:solidFill>
                <a:latin typeface="Corbel" pitchFamily="34" charset="0"/>
              </a:rPr>
              <a:t>J Clin Psy.</a:t>
            </a:r>
            <a:r>
              <a:rPr lang="de-DE" sz="1200">
                <a:solidFill>
                  <a:schemeClr val="bg1"/>
                </a:solidFill>
                <a:latin typeface="Corbel" pitchFamily="34" charset="0"/>
              </a:rPr>
              <a:t> 2004;65(suppl 16):33-40.</a:t>
            </a:r>
            <a:endParaRPr lang="en-US" sz="1200">
              <a:solidFill>
                <a:schemeClr val="bg1"/>
              </a:solidFill>
              <a:latin typeface="Corbel" pitchFamily="34" charset="0"/>
            </a:endParaRPr>
          </a:p>
        </p:txBody>
      </p:sp>
      <p:sp>
        <p:nvSpPr>
          <p:cNvPr id="10" name="Rectangle 9"/>
          <p:cNvSpPr/>
          <p:nvPr/>
        </p:nvSpPr>
        <p:spPr>
          <a:xfrm>
            <a:off x="0" y="0"/>
            <a:ext cx="381000" cy="6858000"/>
          </a:xfrm>
          <a:prstGeom prst="rect">
            <a:avLst/>
          </a:prstGeom>
          <a:gradFill flip="none" rotWithShape="1">
            <a:gsLst>
              <a:gs pos="0">
                <a:schemeClr val="bg1"/>
              </a:gs>
              <a:gs pos="50000">
                <a:schemeClr val="accent1">
                  <a:tint val="44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1146" name="TextBox 10"/>
          <p:cNvSpPr txBox="1">
            <a:spLocks noChangeArrowheads="1"/>
          </p:cNvSpPr>
          <p:nvPr/>
        </p:nvSpPr>
        <p:spPr bwMode="auto">
          <a:xfrm>
            <a:off x="0" y="2611438"/>
            <a:ext cx="381000" cy="4246562"/>
          </a:xfrm>
          <a:prstGeom prst="rect">
            <a:avLst/>
          </a:prstGeom>
          <a:noFill/>
          <a:ln w="9525">
            <a:noFill/>
            <a:miter lim="800000"/>
            <a:headEnd/>
            <a:tailEnd/>
          </a:ln>
        </p:spPr>
        <p:txBody>
          <a:bodyPr>
            <a:spAutoFit/>
          </a:bodyPr>
          <a:lstStyle/>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S</a:t>
            </a:r>
          </a:p>
          <a:p>
            <a:pPr algn="ctr"/>
            <a:endParaRPr lang="en-US">
              <a:solidFill>
                <a:schemeClr val="bg1"/>
              </a:solidFill>
              <a:latin typeface="Corbel" pitchFamily="34" charset="0"/>
            </a:endParaRPr>
          </a:p>
          <a:p>
            <a:pPr algn="ctr"/>
            <a:r>
              <a:rPr lang="en-US">
                <a:solidFill>
                  <a:schemeClr val="bg1"/>
                </a:solidFill>
                <a:latin typeface="Corbel" pitchFamily="34" charset="0"/>
              </a:rPr>
              <a:t>O</a:t>
            </a:r>
          </a:p>
          <a:p>
            <a:pPr algn="ctr"/>
            <a:endParaRPr lang="en-US">
              <a:solidFill>
                <a:schemeClr val="bg1"/>
              </a:solidFill>
              <a:latin typeface="Corbel" pitchFamily="34" charset="0"/>
            </a:endParaRPr>
          </a:p>
          <a:p>
            <a:pPr algn="ctr"/>
            <a:r>
              <a:rPr lang="en-US">
                <a:solidFill>
                  <a:schemeClr val="bg1"/>
                </a:solidFill>
                <a:latin typeface="Corbel" pitchFamily="34" charset="0"/>
              </a:rPr>
              <a:t>M</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A</a:t>
            </a:r>
          </a:p>
        </p:txBody>
      </p:sp>
    </p:spTree>
  </p:cSld>
  <p:clrMapOvr>
    <a:masterClrMapping/>
  </p:clrMapOvr>
  <p:transition>
    <p:strips dir="rd"/>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3" name="Picture 4"/>
          <p:cNvPicPr>
            <a:picLocks noGrp="1" noRot="1" noChangeAspect="1" noChangeArrowheads="1"/>
          </p:cNvPicPr>
          <p:nvPr>
            <p:ph/>
          </p:nvPr>
        </p:nvPicPr>
        <p:blipFill>
          <a:blip r:embed="rId2"/>
          <a:stretch>
            <a:fillRect/>
          </a:stretch>
        </p:blipFill>
        <p:spPr>
          <a:xfrm>
            <a:off x="381000" y="-1"/>
            <a:ext cx="8763000" cy="6858001"/>
          </a:xfrm>
          <a:effectLst>
            <a:softEdge rad="112500"/>
          </a:effectLst>
        </p:spPr>
      </p:pic>
      <p:sp>
        <p:nvSpPr>
          <p:cNvPr id="6" name="Rectangle 5"/>
          <p:cNvSpPr/>
          <p:nvPr/>
        </p:nvSpPr>
        <p:spPr>
          <a:xfrm>
            <a:off x="0" y="0"/>
            <a:ext cx="381000" cy="6858000"/>
          </a:xfrm>
          <a:prstGeom prst="rect">
            <a:avLst/>
          </a:prstGeom>
          <a:gradFill flip="none" rotWithShape="1">
            <a:gsLst>
              <a:gs pos="0">
                <a:schemeClr val="bg1"/>
              </a:gs>
              <a:gs pos="50000">
                <a:schemeClr val="accent1">
                  <a:tint val="44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2164" name="TextBox 6"/>
          <p:cNvSpPr txBox="1">
            <a:spLocks noChangeArrowheads="1"/>
          </p:cNvSpPr>
          <p:nvPr/>
        </p:nvSpPr>
        <p:spPr bwMode="auto">
          <a:xfrm>
            <a:off x="0" y="2611438"/>
            <a:ext cx="381000" cy="4246562"/>
          </a:xfrm>
          <a:prstGeom prst="rect">
            <a:avLst/>
          </a:prstGeom>
          <a:noFill/>
          <a:ln w="9525">
            <a:noFill/>
            <a:miter lim="800000"/>
            <a:headEnd/>
            <a:tailEnd/>
          </a:ln>
        </p:spPr>
        <p:txBody>
          <a:bodyPr>
            <a:spAutoFit/>
          </a:bodyPr>
          <a:lstStyle/>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S</a:t>
            </a:r>
          </a:p>
          <a:p>
            <a:pPr algn="ctr"/>
            <a:endParaRPr lang="en-US">
              <a:solidFill>
                <a:schemeClr val="bg1"/>
              </a:solidFill>
              <a:latin typeface="Corbel" pitchFamily="34" charset="0"/>
            </a:endParaRPr>
          </a:p>
          <a:p>
            <a:pPr algn="ctr"/>
            <a:r>
              <a:rPr lang="en-US">
                <a:solidFill>
                  <a:schemeClr val="bg1"/>
                </a:solidFill>
                <a:latin typeface="Corbel" pitchFamily="34" charset="0"/>
              </a:rPr>
              <a:t>O</a:t>
            </a:r>
          </a:p>
          <a:p>
            <a:pPr algn="ctr"/>
            <a:endParaRPr lang="en-US">
              <a:solidFill>
                <a:schemeClr val="bg1"/>
              </a:solidFill>
              <a:latin typeface="Corbel" pitchFamily="34" charset="0"/>
            </a:endParaRPr>
          </a:p>
          <a:p>
            <a:pPr algn="ctr"/>
            <a:r>
              <a:rPr lang="en-US">
                <a:solidFill>
                  <a:schemeClr val="bg1"/>
                </a:solidFill>
                <a:latin typeface="Corbel" pitchFamily="34" charset="0"/>
              </a:rPr>
              <a:t>M</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A</a:t>
            </a:r>
          </a:p>
        </p:txBody>
      </p:sp>
    </p:spTree>
  </p:cSld>
  <p:clrMapOvr>
    <a:masterClrMapping/>
  </p:clrMapOvr>
  <p:transition>
    <p:strips dir="rd"/>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algn="ctr" fontAlgn="auto">
              <a:spcAft>
                <a:spcPts val="0"/>
              </a:spcAft>
              <a:defRPr/>
            </a:pPr>
            <a:r>
              <a:rPr lang="en-US" dirty="0">
                <a:solidFill>
                  <a:schemeClr val="tx2">
                    <a:satMod val="200000"/>
                  </a:schemeClr>
                </a:solidFill>
                <a:latin typeface="Algerian" pitchFamily="82" charset="0"/>
              </a:rPr>
              <a:t>Pharmacologic Therapies</a:t>
            </a:r>
          </a:p>
        </p:txBody>
      </p:sp>
      <p:sp>
        <p:nvSpPr>
          <p:cNvPr id="93187" name="Rectangle 3"/>
          <p:cNvSpPr>
            <a:spLocks noGrp="1" noChangeArrowheads="1"/>
          </p:cNvSpPr>
          <p:nvPr>
            <p:ph idx="1"/>
          </p:nvPr>
        </p:nvSpPr>
        <p:spPr/>
        <p:txBody>
          <a:bodyPr/>
          <a:lstStyle/>
          <a:p>
            <a:r>
              <a:rPr lang="en-US" smtClean="0">
                <a:solidFill>
                  <a:srgbClr val="FF0000"/>
                </a:solidFill>
              </a:rPr>
              <a:t>Benzodiazepines</a:t>
            </a:r>
          </a:p>
          <a:p>
            <a:r>
              <a:rPr lang="en-US" smtClean="0"/>
              <a:t>Non-benzodiazepine hypnotics</a:t>
            </a:r>
          </a:p>
          <a:p>
            <a:r>
              <a:rPr lang="en-US" smtClean="0"/>
              <a:t>Antidepressants</a:t>
            </a:r>
          </a:p>
          <a:p>
            <a:r>
              <a:rPr lang="en-US" smtClean="0"/>
              <a:t>Antipsychotics</a:t>
            </a:r>
          </a:p>
          <a:p>
            <a:r>
              <a:rPr lang="en-US" smtClean="0"/>
              <a:t>Antihistamines</a:t>
            </a:r>
          </a:p>
          <a:p>
            <a:r>
              <a:rPr lang="en-US" smtClean="0"/>
              <a:t>Melatonin receptor agonists</a:t>
            </a:r>
          </a:p>
        </p:txBody>
      </p:sp>
      <p:sp>
        <p:nvSpPr>
          <p:cNvPr id="5" name="Rectangle 4"/>
          <p:cNvSpPr/>
          <p:nvPr/>
        </p:nvSpPr>
        <p:spPr>
          <a:xfrm>
            <a:off x="0" y="0"/>
            <a:ext cx="381000" cy="6858000"/>
          </a:xfrm>
          <a:prstGeom prst="rect">
            <a:avLst/>
          </a:prstGeom>
          <a:gradFill flip="none" rotWithShape="1">
            <a:gsLst>
              <a:gs pos="0">
                <a:schemeClr val="bg1"/>
              </a:gs>
              <a:gs pos="50000">
                <a:schemeClr val="accent1">
                  <a:tint val="44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3189" name="TextBox 5"/>
          <p:cNvSpPr txBox="1">
            <a:spLocks noChangeArrowheads="1"/>
          </p:cNvSpPr>
          <p:nvPr/>
        </p:nvSpPr>
        <p:spPr bwMode="auto">
          <a:xfrm>
            <a:off x="0" y="2611438"/>
            <a:ext cx="381000" cy="4246562"/>
          </a:xfrm>
          <a:prstGeom prst="rect">
            <a:avLst/>
          </a:prstGeom>
          <a:noFill/>
          <a:ln w="9525">
            <a:noFill/>
            <a:miter lim="800000"/>
            <a:headEnd/>
            <a:tailEnd/>
          </a:ln>
        </p:spPr>
        <p:txBody>
          <a:bodyPr>
            <a:spAutoFit/>
          </a:bodyPr>
          <a:lstStyle/>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S</a:t>
            </a:r>
          </a:p>
          <a:p>
            <a:pPr algn="ctr"/>
            <a:endParaRPr lang="en-US">
              <a:solidFill>
                <a:schemeClr val="bg1"/>
              </a:solidFill>
              <a:latin typeface="Corbel" pitchFamily="34" charset="0"/>
            </a:endParaRPr>
          </a:p>
          <a:p>
            <a:pPr algn="ctr"/>
            <a:r>
              <a:rPr lang="en-US">
                <a:solidFill>
                  <a:schemeClr val="bg1"/>
                </a:solidFill>
                <a:latin typeface="Corbel" pitchFamily="34" charset="0"/>
              </a:rPr>
              <a:t>O</a:t>
            </a:r>
          </a:p>
          <a:p>
            <a:pPr algn="ctr"/>
            <a:endParaRPr lang="en-US">
              <a:solidFill>
                <a:schemeClr val="bg1"/>
              </a:solidFill>
              <a:latin typeface="Corbel" pitchFamily="34" charset="0"/>
            </a:endParaRPr>
          </a:p>
          <a:p>
            <a:pPr algn="ctr"/>
            <a:r>
              <a:rPr lang="en-US">
                <a:solidFill>
                  <a:schemeClr val="bg1"/>
                </a:solidFill>
                <a:latin typeface="Corbel" pitchFamily="34" charset="0"/>
              </a:rPr>
              <a:t>M</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A</a:t>
            </a:r>
          </a:p>
        </p:txBody>
      </p:sp>
    </p:spTree>
  </p:cSld>
  <p:clrMapOvr>
    <a:masterClrMapping/>
  </p:clrMapOvr>
  <p:transition>
    <p:strips dir="rd"/>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algn="ctr" fontAlgn="auto">
              <a:spcAft>
                <a:spcPts val="0"/>
              </a:spcAft>
              <a:defRPr/>
            </a:pPr>
            <a:r>
              <a:rPr lang="en-US" dirty="0">
                <a:solidFill>
                  <a:schemeClr val="tx2">
                    <a:satMod val="200000"/>
                  </a:schemeClr>
                </a:solidFill>
                <a:latin typeface="Algerian" pitchFamily="82" charset="0"/>
              </a:rPr>
              <a:t>GABA receptor</a:t>
            </a:r>
          </a:p>
        </p:txBody>
      </p:sp>
      <p:sp>
        <p:nvSpPr>
          <p:cNvPr id="94211" name="Rectangle 3"/>
          <p:cNvSpPr>
            <a:spLocks noGrp="1" noChangeArrowheads="1"/>
          </p:cNvSpPr>
          <p:nvPr>
            <p:ph idx="1"/>
          </p:nvPr>
        </p:nvSpPr>
        <p:spPr/>
        <p:txBody>
          <a:bodyPr/>
          <a:lstStyle/>
          <a:p>
            <a:endParaRPr lang="en-US" smtClean="0"/>
          </a:p>
          <a:p>
            <a:endParaRPr lang="en-US" smtClean="0"/>
          </a:p>
        </p:txBody>
      </p:sp>
      <p:pic>
        <p:nvPicPr>
          <p:cNvPr id="94212" name="Picture 5"/>
          <p:cNvPicPr>
            <a:picLocks noChangeAspect="1" noChangeArrowheads="1"/>
          </p:cNvPicPr>
          <p:nvPr/>
        </p:nvPicPr>
        <p:blipFill>
          <a:blip r:embed="rId3"/>
          <a:srcRect/>
          <a:stretch>
            <a:fillRect/>
          </a:stretch>
        </p:blipFill>
        <p:spPr bwMode="auto">
          <a:xfrm>
            <a:off x="2362200" y="1828800"/>
            <a:ext cx="4495800" cy="4416425"/>
          </a:xfrm>
          <a:prstGeom prst="rect">
            <a:avLst/>
          </a:prstGeom>
          <a:noFill/>
          <a:ln w="9525">
            <a:noFill/>
            <a:miter lim="800000"/>
            <a:headEnd/>
            <a:tailEnd/>
          </a:ln>
        </p:spPr>
      </p:pic>
      <p:sp>
        <p:nvSpPr>
          <p:cNvPr id="6" name="Rectangle 5"/>
          <p:cNvSpPr/>
          <p:nvPr/>
        </p:nvSpPr>
        <p:spPr>
          <a:xfrm>
            <a:off x="0" y="0"/>
            <a:ext cx="381000" cy="6858000"/>
          </a:xfrm>
          <a:prstGeom prst="rect">
            <a:avLst/>
          </a:prstGeom>
          <a:gradFill flip="none" rotWithShape="1">
            <a:gsLst>
              <a:gs pos="0">
                <a:schemeClr val="bg1"/>
              </a:gs>
              <a:gs pos="50000">
                <a:schemeClr val="accent1">
                  <a:tint val="44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4214" name="TextBox 6"/>
          <p:cNvSpPr txBox="1">
            <a:spLocks noChangeArrowheads="1"/>
          </p:cNvSpPr>
          <p:nvPr/>
        </p:nvSpPr>
        <p:spPr bwMode="auto">
          <a:xfrm>
            <a:off x="0" y="2611438"/>
            <a:ext cx="381000" cy="4246562"/>
          </a:xfrm>
          <a:prstGeom prst="rect">
            <a:avLst/>
          </a:prstGeom>
          <a:noFill/>
          <a:ln w="9525">
            <a:noFill/>
            <a:miter lim="800000"/>
            <a:headEnd/>
            <a:tailEnd/>
          </a:ln>
        </p:spPr>
        <p:txBody>
          <a:bodyPr>
            <a:spAutoFit/>
          </a:bodyPr>
          <a:lstStyle/>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S</a:t>
            </a:r>
          </a:p>
          <a:p>
            <a:pPr algn="ctr"/>
            <a:endParaRPr lang="en-US">
              <a:solidFill>
                <a:schemeClr val="bg1"/>
              </a:solidFill>
              <a:latin typeface="Corbel" pitchFamily="34" charset="0"/>
            </a:endParaRPr>
          </a:p>
          <a:p>
            <a:pPr algn="ctr"/>
            <a:r>
              <a:rPr lang="en-US">
                <a:solidFill>
                  <a:schemeClr val="bg1"/>
                </a:solidFill>
                <a:latin typeface="Corbel" pitchFamily="34" charset="0"/>
              </a:rPr>
              <a:t>O</a:t>
            </a:r>
          </a:p>
          <a:p>
            <a:pPr algn="ctr"/>
            <a:endParaRPr lang="en-US">
              <a:solidFill>
                <a:schemeClr val="bg1"/>
              </a:solidFill>
              <a:latin typeface="Corbel" pitchFamily="34" charset="0"/>
            </a:endParaRPr>
          </a:p>
          <a:p>
            <a:pPr algn="ctr"/>
            <a:r>
              <a:rPr lang="en-US">
                <a:solidFill>
                  <a:schemeClr val="bg1"/>
                </a:solidFill>
                <a:latin typeface="Corbel" pitchFamily="34" charset="0"/>
              </a:rPr>
              <a:t>M</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A</a:t>
            </a:r>
          </a:p>
        </p:txBody>
      </p:sp>
    </p:spTree>
  </p:cSld>
  <p:clrMapOvr>
    <a:masterClrMapping/>
  </p:clrMapOvr>
  <p:transition>
    <p:strips dir="rd"/>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Content Placeholder 4" descr="Scan-1.jpg"/>
          <p:cNvPicPr>
            <a:picLocks noGrp="1" noChangeAspect="1"/>
          </p:cNvPicPr>
          <p:nvPr>
            <p:ph/>
          </p:nvPr>
        </p:nvPicPr>
        <p:blipFill>
          <a:blip r:embed="rId2"/>
          <a:srcRect/>
          <a:stretch>
            <a:fillRect/>
          </a:stretch>
        </p:blipFill>
        <p:spPr>
          <a:xfrm>
            <a:off x="0" y="0"/>
            <a:ext cx="9166225" cy="6858000"/>
          </a:xfrm>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7" name="Rectangle 3"/>
          <p:cNvSpPr>
            <a:spLocks noGrp="1" noChangeArrowheads="1"/>
          </p:cNvSpPr>
          <p:nvPr>
            <p:ph type="title"/>
          </p:nvPr>
        </p:nvSpPr>
        <p:spPr>
          <a:xfrm>
            <a:off x="457200" y="512763"/>
            <a:ext cx="8229600" cy="914400"/>
          </a:xfrm>
        </p:spPr>
        <p:txBody>
          <a:bodyPr/>
          <a:lstStyle/>
          <a:p>
            <a:pPr algn="ctr" fontAlgn="auto">
              <a:spcAft>
                <a:spcPts val="0"/>
              </a:spcAft>
              <a:defRPr/>
            </a:pPr>
            <a:r>
              <a:rPr lang="en-US" sz="3600" dirty="0">
                <a:solidFill>
                  <a:schemeClr val="tx2">
                    <a:satMod val="200000"/>
                  </a:schemeClr>
                </a:solidFill>
                <a:latin typeface="Algerian" pitchFamily="82" charset="0"/>
              </a:rPr>
              <a:t>Characteristics of an “Ideal” Hypnotic</a:t>
            </a:r>
          </a:p>
        </p:txBody>
      </p:sp>
      <p:sp>
        <p:nvSpPr>
          <p:cNvPr id="96259" name="Rectangle 12"/>
          <p:cNvSpPr>
            <a:spLocks noGrp="1" noChangeArrowheads="1"/>
          </p:cNvSpPr>
          <p:nvPr>
            <p:ph sz="half" idx="1"/>
          </p:nvPr>
        </p:nvSpPr>
        <p:spPr>
          <a:xfrm>
            <a:off x="228600" y="3389313"/>
            <a:ext cx="2819400" cy="1792287"/>
          </a:xfrm>
          <a:ln>
            <a:solidFill>
              <a:schemeClr val="tx1"/>
            </a:solidFill>
          </a:ln>
        </p:spPr>
        <p:txBody>
          <a:bodyPr/>
          <a:lstStyle/>
          <a:p>
            <a:r>
              <a:rPr lang="en-US" sz="1800" smtClean="0"/>
              <a:t>Rapid absorption</a:t>
            </a:r>
          </a:p>
          <a:p>
            <a:r>
              <a:rPr lang="en-US" sz="1800" smtClean="0"/>
              <a:t>No active metabolites</a:t>
            </a:r>
          </a:p>
          <a:p>
            <a:r>
              <a:rPr lang="en-US" sz="1800" smtClean="0"/>
              <a:t>Optimal half-life</a:t>
            </a:r>
          </a:p>
        </p:txBody>
      </p:sp>
      <p:sp>
        <p:nvSpPr>
          <p:cNvPr id="96260" name="Text Box 4"/>
          <p:cNvSpPr txBox="1">
            <a:spLocks noChangeArrowheads="1"/>
          </p:cNvSpPr>
          <p:nvPr/>
        </p:nvSpPr>
        <p:spPr bwMode="auto">
          <a:xfrm>
            <a:off x="471488" y="6142038"/>
            <a:ext cx="8153400" cy="457200"/>
          </a:xfrm>
          <a:prstGeom prst="rect">
            <a:avLst/>
          </a:prstGeom>
          <a:noFill/>
          <a:ln w="9525">
            <a:solidFill>
              <a:schemeClr val="tx1"/>
            </a:solidFill>
            <a:miter lim="800000"/>
            <a:headEnd/>
            <a:tailEnd/>
          </a:ln>
        </p:spPr>
        <p:txBody>
          <a:bodyPr>
            <a:spAutoFit/>
          </a:bodyPr>
          <a:lstStyle/>
          <a:p>
            <a:r>
              <a:rPr lang="de-DE" sz="1200">
                <a:latin typeface="Corbel" pitchFamily="34" charset="0"/>
              </a:rPr>
              <a:t>Adapted from Bartholini G. In: Sauvanet JP, Langer SZ, Morselli PL, </a:t>
            </a:r>
            <a:br>
              <a:rPr lang="de-DE" sz="1200">
                <a:latin typeface="Corbel" pitchFamily="34" charset="0"/>
              </a:rPr>
            </a:br>
            <a:r>
              <a:rPr lang="de-DE" sz="1200">
                <a:latin typeface="Corbel" pitchFamily="34" charset="0"/>
              </a:rPr>
              <a:t>eds. </a:t>
            </a:r>
            <a:r>
              <a:rPr lang="de-DE" sz="1200" i="1">
                <a:latin typeface="Corbel" pitchFamily="34" charset="0"/>
              </a:rPr>
              <a:t>Imidazopyridines in Sleep Disorders</a:t>
            </a:r>
            <a:r>
              <a:rPr lang="de-DE" sz="1200">
                <a:latin typeface="Corbel" pitchFamily="34" charset="0"/>
              </a:rPr>
              <a:t>. 1988:1-9.</a:t>
            </a:r>
            <a:endParaRPr lang="en-US" sz="1200">
              <a:latin typeface="Corbel" pitchFamily="34" charset="0"/>
            </a:endParaRPr>
          </a:p>
        </p:txBody>
      </p:sp>
      <p:sp>
        <p:nvSpPr>
          <p:cNvPr id="96261" name="Line 10"/>
          <p:cNvSpPr>
            <a:spLocks noChangeShapeType="1"/>
          </p:cNvSpPr>
          <p:nvPr/>
        </p:nvSpPr>
        <p:spPr bwMode="auto">
          <a:xfrm flipH="1">
            <a:off x="2133600" y="2362200"/>
            <a:ext cx="1524000" cy="381000"/>
          </a:xfrm>
          <a:prstGeom prst="line">
            <a:avLst/>
          </a:prstGeom>
          <a:noFill/>
          <a:ln w="12700">
            <a:solidFill>
              <a:schemeClr val="tx1"/>
            </a:solidFill>
            <a:round/>
            <a:headEnd/>
            <a:tailEnd type="triangle" w="med" len="med"/>
          </a:ln>
        </p:spPr>
        <p:txBody>
          <a:bodyPr/>
          <a:lstStyle/>
          <a:p>
            <a:endParaRPr lang="en-US"/>
          </a:p>
        </p:txBody>
      </p:sp>
      <p:sp>
        <p:nvSpPr>
          <p:cNvPr id="96262" name="Line 14"/>
          <p:cNvSpPr>
            <a:spLocks noChangeShapeType="1"/>
          </p:cNvSpPr>
          <p:nvPr/>
        </p:nvSpPr>
        <p:spPr bwMode="auto">
          <a:xfrm>
            <a:off x="5413375" y="2339975"/>
            <a:ext cx="1520825" cy="403225"/>
          </a:xfrm>
          <a:prstGeom prst="line">
            <a:avLst/>
          </a:prstGeom>
          <a:noFill/>
          <a:ln w="12700">
            <a:solidFill>
              <a:schemeClr val="tx1"/>
            </a:solidFill>
            <a:round/>
            <a:headEnd/>
            <a:tailEnd type="triangle" w="med" len="med"/>
          </a:ln>
        </p:spPr>
        <p:txBody>
          <a:bodyPr/>
          <a:lstStyle/>
          <a:p>
            <a:endParaRPr lang="en-US"/>
          </a:p>
        </p:txBody>
      </p:sp>
      <p:sp>
        <p:nvSpPr>
          <p:cNvPr id="96263" name="Rectangle 16"/>
          <p:cNvSpPr>
            <a:spLocks noChangeArrowheads="1"/>
          </p:cNvSpPr>
          <p:nvPr/>
        </p:nvSpPr>
        <p:spPr bwMode="auto">
          <a:xfrm>
            <a:off x="3124200" y="3389313"/>
            <a:ext cx="3048000" cy="2554287"/>
          </a:xfrm>
          <a:prstGeom prst="rect">
            <a:avLst/>
          </a:prstGeom>
          <a:noFill/>
          <a:ln w="9525">
            <a:solidFill>
              <a:schemeClr val="tx1"/>
            </a:solidFill>
            <a:miter lim="800000"/>
            <a:headEnd/>
            <a:tailEnd/>
          </a:ln>
        </p:spPr>
        <p:txBody>
          <a:bodyPr/>
          <a:lstStyle/>
          <a:p>
            <a:pPr marL="342900" indent="-342900">
              <a:spcBef>
                <a:spcPct val="20000"/>
              </a:spcBef>
              <a:buFontTx/>
              <a:buChar char="•"/>
            </a:pPr>
            <a:r>
              <a:rPr lang="en-US">
                <a:latin typeface="Corbel" pitchFamily="34" charset="0"/>
              </a:rPr>
              <a:t>Rapid sleep induction</a:t>
            </a:r>
          </a:p>
          <a:p>
            <a:pPr marL="342900" indent="-342900">
              <a:spcBef>
                <a:spcPct val="20000"/>
              </a:spcBef>
              <a:buFontTx/>
              <a:buChar char="•"/>
            </a:pPr>
            <a:r>
              <a:rPr lang="en-US">
                <a:latin typeface="Corbel" pitchFamily="34" charset="0"/>
              </a:rPr>
              <a:t>Physiological sleep pattern</a:t>
            </a:r>
          </a:p>
          <a:p>
            <a:pPr marL="342900" indent="-342900">
              <a:spcBef>
                <a:spcPct val="20000"/>
              </a:spcBef>
              <a:buFontTx/>
              <a:buChar char="•"/>
            </a:pPr>
            <a:r>
              <a:rPr lang="en-US">
                <a:latin typeface="Corbel" pitchFamily="34" charset="0"/>
              </a:rPr>
              <a:t>Mechanism other than general CNS depression</a:t>
            </a:r>
          </a:p>
          <a:p>
            <a:pPr marL="342900" indent="-342900">
              <a:spcBef>
                <a:spcPct val="20000"/>
              </a:spcBef>
              <a:buFontTx/>
              <a:buChar char="•"/>
            </a:pPr>
            <a:r>
              <a:rPr lang="en-US">
                <a:latin typeface="Corbel" pitchFamily="34" charset="0"/>
              </a:rPr>
              <a:t>Sleep maintenance</a:t>
            </a:r>
          </a:p>
          <a:p>
            <a:pPr marL="342900" indent="-342900">
              <a:spcBef>
                <a:spcPct val="20000"/>
              </a:spcBef>
              <a:buFontTx/>
              <a:buChar char="•"/>
            </a:pPr>
            <a:r>
              <a:rPr lang="en-US">
                <a:latin typeface="Corbel" pitchFamily="34" charset="0"/>
              </a:rPr>
              <a:t>Improved Daytime Function</a:t>
            </a:r>
          </a:p>
        </p:txBody>
      </p:sp>
      <p:sp>
        <p:nvSpPr>
          <p:cNvPr id="96264" name="Rectangle 17"/>
          <p:cNvSpPr>
            <a:spLocks noChangeArrowheads="1"/>
          </p:cNvSpPr>
          <p:nvPr/>
        </p:nvSpPr>
        <p:spPr bwMode="auto">
          <a:xfrm>
            <a:off x="6248400" y="3389313"/>
            <a:ext cx="2895600" cy="2706687"/>
          </a:xfrm>
          <a:prstGeom prst="rect">
            <a:avLst/>
          </a:prstGeom>
          <a:noFill/>
          <a:ln w="9525">
            <a:solidFill>
              <a:schemeClr val="tx1"/>
            </a:solidFill>
            <a:miter lim="800000"/>
            <a:headEnd/>
            <a:tailEnd/>
          </a:ln>
        </p:spPr>
        <p:txBody>
          <a:bodyPr/>
          <a:lstStyle/>
          <a:p>
            <a:pPr marL="342900" indent="-342900">
              <a:spcBef>
                <a:spcPct val="20000"/>
              </a:spcBef>
              <a:buFontTx/>
              <a:buChar char="•"/>
            </a:pPr>
            <a:r>
              <a:rPr lang="en-US">
                <a:latin typeface="Corbel" pitchFamily="34" charset="0"/>
              </a:rPr>
              <a:t>No residual sedation</a:t>
            </a:r>
          </a:p>
          <a:p>
            <a:pPr marL="342900" indent="-342900">
              <a:spcBef>
                <a:spcPct val="20000"/>
              </a:spcBef>
              <a:buFontTx/>
              <a:buChar char="•"/>
            </a:pPr>
            <a:r>
              <a:rPr lang="en-US">
                <a:latin typeface="Corbel" pitchFamily="34" charset="0"/>
              </a:rPr>
              <a:t>No respiratory depression</a:t>
            </a:r>
          </a:p>
          <a:p>
            <a:pPr marL="342900" indent="-342900">
              <a:spcBef>
                <a:spcPct val="20000"/>
              </a:spcBef>
              <a:buFontTx/>
              <a:buChar char="•"/>
            </a:pPr>
            <a:r>
              <a:rPr lang="en-US">
                <a:latin typeface="Corbel" pitchFamily="34" charset="0"/>
              </a:rPr>
              <a:t>No ethanol interaction</a:t>
            </a:r>
          </a:p>
          <a:p>
            <a:pPr marL="342900" indent="-342900">
              <a:spcBef>
                <a:spcPct val="20000"/>
              </a:spcBef>
              <a:buFontTx/>
              <a:buChar char="•"/>
            </a:pPr>
            <a:r>
              <a:rPr lang="en-US">
                <a:latin typeface="Corbel" pitchFamily="34" charset="0"/>
              </a:rPr>
              <a:t>No tolerance</a:t>
            </a:r>
          </a:p>
          <a:p>
            <a:pPr marL="342900" indent="-342900">
              <a:spcBef>
                <a:spcPct val="20000"/>
              </a:spcBef>
              <a:buFontTx/>
              <a:buChar char="•"/>
            </a:pPr>
            <a:r>
              <a:rPr lang="en-US">
                <a:latin typeface="Corbel" pitchFamily="34" charset="0"/>
              </a:rPr>
              <a:t>No physical dependence</a:t>
            </a:r>
          </a:p>
          <a:p>
            <a:pPr marL="342900" indent="-342900">
              <a:spcBef>
                <a:spcPct val="20000"/>
              </a:spcBef>
              <a:buFontTx/>
              <a:buChar char="•"/>
            </a:pPr>
            <a:r>
              <a:rPr lang="en-US">
                <a:latin typeface="Corbel" pitchFamily="34" charset="0"/>
              </a:rPr>
              <a:t>No rebound insomnia</a:t>
            </a:r>
          </a:p>
          <a:p>
            <a:pPr marL="342900" indent="-342900">
              <a:spcBef>
                <a:spcPct val="20000"/>
              </a:spcBef>
              <a:buFontTx/>
              <a:buChar char="•"/>
            </a:pPr>
            <a:r>
              <a:rPr lang="en-US">
                <a:latin typeface="Corbel" pitchFamily="34" charset="0"/>
              </a:rPr>
              <a:t>No effect on memory</a:t>
            </a:r>
          </a:p>
        </p:txBody>
      </p:sp>
      <p:sp>
        <p:nvSpPr>
          <p:cNvPr id="96265" name="Text Box 18"/>
          <p:cNvSpPr txBox="1">
            <a:spLocks noChangeArrowheads="1"/>
          </p:cNvSpPr>
          <p:nvPr/>
        </p:nvSpPr>
        <p:spPr bwMode="auto">
          <a:xfrm>
            <a:off x="3611563" y="1873250"/>
            <a:ext cx="1905000" cy="336550"/>
          </a:xfrm>
          <a:prstGeom prst="rect">
            <a:avLst/>
          </a:prstGeom>
          <a:solidFill>
            <a:srgbClr val="3366FF"/>
          </a:solidFill>
          <a:ln w="9525">
            <a:solidFill>
              <a:schemeClr val="tx1"/>
            </a:solidFill>
            <a:miter lim="800000"/>
            <a:headEnd/>
            <a:tailEnd/>
          </a:ln>
        </p:spPr>
        <p:txBody>
          <a:bodyPr>
            <a:spAutoFit/>
          </a:bodyPr>
          <a:lstStyle/>
          <a:p>
            <a:pPr algn="ctr">
              <a:spcBef>
                <a:spcPct val="50000"/>
              </a:spcBef>
            </a:pPr>
            <a:r>
              <a:rPr lang="en-US" sz="1600" b="1">
                <a:latin typeface="Corbel" pitchFamily="34" charset="0"/>
              </a:rPr>
              <a:t>Ideal Hypnotic</a:t>
            </a:r>
          </a:p>
        </p:txBody>
      </p:sp>
      <p:sp>
        <p:nvSpPr>
          <p:cNvPr id="96266" name="Text Box 19"/>
          <p:cNvSpPr txBox="1">
            <a:spLocks noChangeArrowheads="1"/>
          </p:cNvSpPr>
          <p:nvPr/>
        </p:nvSpPr>
        <p:spPr bwMode="auto">
          <a:xfrm>
            <a:off x="381000" y="2847975"/>
            <a:ext cx="1905000" cy="581025"/>
          </a:xfrm>
          <a:prstGeom prst="rect">
            <a:avLst/>
          </a:prstGeom>
          <a:solidFill>
            <a:srgbClr val="3366FF"/>
          </a:solidFill>
          <a:ln w="9525">
            <a:solidFill>
              <a:schemeClr val="tx1"/>
            </a:solidFill>
            <a:miter lim="800000"/>
            <a:headEnd/>
            <a:tailEnd/>
          </a:ln>
        </p:spPr>
        <p:txBody>
          <a:bodyPr>
            <a:spAutoFit/>
          </a:bodyPr>
          <a:lstStyle/>
          <a:p>
            <a:pPr algn="ctr">
              <a:spcBef>
                <a:spcPct val="50000"/>
              </a:spcBef>
            </a:pPr>
            <a:r>
              <a:rPr lang="en-US" sz="1600" b="1">
                <a:latin typeface="Corbel" pitchFamily="34" charset="0"/>
              </a:rPr>
              <a:t>Pharmacokinetic</a:t>
            </a:r>
            <a:br>
              <a:rPr lang="en-US" sz="1600" b="1">
                <a:latin typeface="Corbel" pitchFamily="34" charset="0"/>
              </a:rPr>
            </a:br>
            <a:r>
              <a:rPr lang="en-US" sz="1600" b="1">
                <a:latin typeface="Corbel" pitchFamily="34" charset="0"/>
              </a:rPr>
              <a:t>Properties</a:t>
            </a:r>
          </a:p>
        </p:txBody>
      </p:sp>
      <p:sp>
        <p:nvSpPr>
          <p:cNvPr id="96267" name="Text Box 20"/>
          <p:cNvSpPr txBox="1">
            <a:spLocks noChangeArrowheads="1"/>
          </p:cNvSpPr>
          <p:nvPr/>
        </p:nvSpPr>
        <p:spPr bwMode="auto">
          <a:xfrm>
            <a:off x="3619500" y="2847975"/>
            <a:ext cx="1905000" cy="581025"/>
          </a:xfrm>
          <a:prstGeom prst="rect">
            <a:avLst/>
          </a:prstGeom>
          <a:solidFill>
            <a:srgbClr val="3366FF"/>
          </a:solidFill>
          <a:ln w="9525">
            <a:solidFill>
              <a:schemeClr val="tx1"/>
            </a:solidFill>
            <a:miter lim="800000"/>
            <a:headEnd/>
            <a:tailEnd/>
          </a:ln>
        </p:spPr>
        <p:txBody>
          <a:bodyPr>
            <a:spAutoFit/>
          </a:bodyPr>
          <a:lstStyle/>
          <a:p>
            <a:pPr algn="ctr">
              <a:spcBef>
                <a:spcPct val="50000"/>
              </a:spcBef>
            </a:pPr>
            <a:r>
              <a:rPr lang="en-US" sz="1600" b="1">
                <a:latin typeface="Corbel" pitchFamily="34" charset="0"/>
              </a:rPr>
              <a:t>Pharmacokinetic</a:t>
            </a:r>
            <a:br>
              <a:rPr lang="en-US" sz="1600" b="1">
                <a:latin typeface="Corbel" pitchFamily="34" charset="0"/>
              </a:rPr>
            </a:br>
            <a:r>
              <a:rPr lang="en-US" sz="1600" b="1">
                <a:latin typeface="Corbel" pitchFamily="34" charset="0"/>
              </a:rPr>
              <a:t>Effect</a:t>
            </a:r>
          </a:p>
        </p:txBody>
      </p:sp>
      <p:sp>
        <p:nvSpPr>
          <p:cNvPr id="96268" name="Text Box 21"/>
          <p:cNvSpPr txBox="1">
            <a:spLocks noChangeArrowheads="1"/>
          </p:cNvSpPr>
          <p:nvPr/>
        </p:nvSpPr>
        <p:spPr bwMode="auto">
          <a:xfrm>
            <a:off x="6781800" y="2847975"/>
            <a:ext cx="1905000" cy="581025"/>
          </a:xfrm>
          <a:prstGeom prst="rect">
            <a:avLst/>
          </a:prstGeom>
          <a:solidFill>
            <a:srgbClr val="3366FF"/>
          </a:solidFill>
          <a:ln w="9525">
            <a:solidFill>
              <a:schemeClr val="tx1"/>
            </a:solidFill>
            <a:miter lim="800000"/>
            <a:headEnd/>
            <a:tailEnd/>
          </a:ln>
        </p:spPr>
        <p:txBody>
          <a:bodyPr>
            <a:spAutoFit/>
          </a:bodyPr>
          <a:lstStyle/>
          <a:p>
            <a:pPr algn="ctr">
              <a:spcBef>
                <a:spcPct val="50000"/>
              </a:spcBef>
            </a:pPr>
            <a:r>
              <a:rPr lang="en-US" sz="1600" b="1">
                <a:latin typeface="Corbel" pitchFamily="34" charset="0"/>
              </a:rPr>
              <a:t>Side</a:t>
            </a:r>
            <a:br>
              <a:rPr lang="en-US" sz="1600" b="1">
                <a:latin typeface="Corbel" pitchFamily="34" charset="0"/>
              </a:rPr>
            </a:br>
            <a:r>
              <a:rPr lang="en-US" sz="1600" b="1">
                <a:latin typeface="Corbel" pitchFamily="34" charset="0"/>
              </a:rPr>
              <a:t>Effect</a:t>
            </a:r>
          </a:p>
        </p:txBody>
      </p:sp>
      <p:sp>
        <p:nvSpPr>
          <p:cNvPr id="96269" name="Line 22"/>
          <p:cNvSpPr>
            <a:spLocks noChangeShapeType="1"/>
          </p:cNvSpPr>
          <p:nvPr/>
        </p:nvSpPr>
        <p:spPr bwMode="auto">
          <a:xfrm>
            <a:off x="4572000" y="2286000"/>
            <a:ext cx="0" cy="457200"/>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transition>
    <p:strips dir="rd"/>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3" name="Rectangle 11"/>
          <p:cNvSpPr>
            <a:spLocks noGrp="1" noChangeArrowheads="1"/>
          </p:cNvSpPr>
          <p:nvPr>
            <p:ph type="title"/>
          </p:nvPr>
        </p:nvSpPr>
        <p:spPr>
          <a:xfrm>
            <a:off x="957263" y="415925"/>
            <a:ext cx="7956550" cy="1479550"/>
          </a:xfrm>
        </p:spPr>
        <p:txBody>
          <a:bodyPr/>
          <a:lstStyle/>
          <a:p>
            <a:pPr algn="ctr" fontAlgn="auto">
              <a:spcAft>
                <a:spcPts val="0"/>
              </a:spcAft>
              <a:defRPr/>
            </a:pPr>
            <a:r>
              <a:rPr lang="en-US" sz="3600" dirty="0" smtClean="0">
                <a:solidFill>
                  <a:schemeClr val="tx2">
                    <a:satMod val="200000"/>
                  </a:schemeClr>
                </a:solidFill>
                <a:latin typeface="Algerian" pitchFamily="82" charset="0"/>
              </a:rPr>
              <a:t>Benzodiazepine receptor agonists</a:t>
            </a:r>
            <a:endParaRPr lang="en-US" sz="3600" dirty="0" smtClean="0">
              <a:solidFill>
                <a:srgbClr val="FD1503"/>
              </a:solidFill>
              <a:latin typeface="Algerian" pitchFamily="82" charset="0"/>
            </a:endParaRPr>
          </a:p>
        </p:txBody>
      </p:sp>
      <p:sp>
        <p:nvSpPr>
          <p:cNvPr id="97283" name="Content Placeholder 5"/>
          <p:cNvSpPr>
            <a:spLocks noGrp="1"/>
          </p:cNvSpPr>
          <p:nvPr>
            <p:ph sz="half" idx="1"/>
          </p:nvPr>
        </p:nvSpPr>
        <p:spPr>
          <a:xfrm>
            <a:off x="914400" y="2005013"/>
            <a:ext cx="3657600" cy="4271962"/>
          </a:xfrm>
        </p:spPr>
        <p:txBody>
          <a:bodyPr/>
          <a:lstStyle/>
          <a:p>
            <a:r>
              <a:rPr lang="en-US" sz="2600" smtClean="0">
                <a:solidFill>
                  <a:srgbClr val="FFFF00"/>
                </a:solidFill>
              </a:rPr>
              <a:t>Benzodiazepines</a:t>
            </a:r>
          </a:p>
          <a:p>
            <a:pPr lvl="1">
              <a:lnSpc>
                <a:spcPts val="3000"/>
              </a:lnSpc>
              <a:spcBef>
                <a:spcPts val="600"/>
              </a:spcBef>
            </a:pPr>
            <a:r>
              <a:rPr lang="en-US" smtClean="0"/>
              <a:t>Lorazepam</a:t>
            </a:r>
          </a:p>
          <a:p>
            <a:pPr lvl="1">
              <a:lnSpc>
                <a:spcPts val="3000"/>
              </a:lnSpc>
              <a:spcBef>
                <a:spcPts val="600"/>
              </a:spcBef>
            </a:pPr>
            <a:r>
              <a:rPr lang="en-US" smtClean="0"/>
              <a:t>Clonezepam</a:t>
            </a:r>
          </a:p>
          <a:p>
            <a:pPr lvl="1">
              <a:lnSpc>
                <a:spcPts val="3000"/>
              </a:lnSpc>
              <a:spcBef>
                <a:spcPts val="600"/>
              </a:spcBef>
            </a:pPr>
            <a:r>
              <a:rPr lang="en-US" smtClean="0"/>
              <a:t>Temazepam</a:t>
            </a:r>
          </a:p>
          <a:p>
            <a:pPr lvl="1">
              <a:lnSpc>
                <a:spcPts val="3000"/>
              </a:lnSpc>
              <a:spcBef>
                <a:spcPts val="600"/>
              </a:spcBef>
            </a:pPr>
            <a:r>
              <a:rPr lang="en-US" smtClean="0"/>
              <a:t>Flurazepam</a:t>
            </a:r>
          </a:p>
          <a:p>
            <a:pPr lvl="1">
              <a:lnSpc>
                <a:spcPts val="3000"/>
              </a:lnSpc>
              <a:spcBef>
                <a:spcPts val="600"/>
              </a:spcBef>
            </a:pPr>
            <a:r>
              <a:rPr lang="en-US" smtClean="0"/>
              <a:t>Quazepam</a:t>
            </a:r>
          </a:p>
          <a:p>
            <a:pPr lvl="1">
              <a:lnSpc>
                <a:spcPts val="3000"/>
              </a:lnSpc>
              <a:spcBef>
                <a:spcPts val="600"/>
              </a:spcBef>
            </a:pPr>
            <a:r>
              <a:rPr lang="en-US" smtClean="0"/>
              <a:t>Alprazolam</a:t>
            </a:r>
          </a:p>
          <a:p>
            <a:pPr lvl="1">
              <a:lnSpc>
                <a:spcPts val="3000"/>
              </a:lnSpc>
              <a:spcBef>
                <a:spcPts val="600"/>
              </a:spcBef>
            </a:pPr>
            <a:r>
              <a:rPr lang="en-US" smtClean="0"/>
              <a:t>Triazolam</a:t>
            </a:r>
          </a:p>
          <a:p>
            <a:pPr lvl="1">
              <a:lnSpc>
                <a:spcPts val="3000"/>
              </a:lnSpc>
              <a:spcBef>
                <a:spcPts val="600"/>
              </a:spcBef>
            </a:pPr>
            <a:r>
              <a:rPr lang="en-US" smtClean="0"/>
              <a:t>Estazolam</a:t>
            </a:r>
          </a:p>
        </p:txBody>
      </p:sp>
      <p:sp>
        <p:nvSpPr>
          <p:cNvPr id="7" name="Content Placeholder 6"/>
          <p:cNvSpPr>
            <a:spLocks noGrp="1"/>
          </p:cNvSpPr>
          <p:nvPr>
            <p:ph sz="half" idx="2"/>
          </p:nvPr>
        </p:nvSpPr>
        <p:spPr>
          <a:xfrm>
            <a:off x="4316413" y="2005013"/>
            <a:ext cx="3825875" cy="4162425"/>
          </a:xfrm>
        </p:spPr>
        <p:txBody>
          <a:bodyPr>
            <a:normAutofit/>
          </a:bodyPr>
          <a:lstStyle/>
          <a:p>
            <a:pPr marL="411480" fontAlgn="auto">
              <a:spcAft>
                <a:spcPts val="0"/>
              </a:spcAft>
              <a:buFont typeface="Wingdings"/>
              <a:buChar char=""/>
              <a:defRPr/>
            </a:pPr>
            <a:r>
              <a:rPr lang="en-US" sz="2600" dirty="0" smtClean="0">
                <a:solidFill>
                  <a:srgbClr val="FFFF00"/>
                </a:solidFill>
              </a:rPr>
              <a:t>Non Benzodiazepines</a:t>
            </a:r>
          </a:p>
          <a:p>
            <a:pPr marL="740664" lvl="1" fontAlgn="auto">
              <a:lnSpc>
                <a:spcPts val="3000"/>
              </a:lnSpc>
              <a:spcBef>
                <a:spcPts val="600"/>
              </a:spcBef>
              <a:spcAft>
                <a:spcPts val="0"/>
              </a:spcAft>
              <a:buFont typeface="Wingdings"/>
              <a:buChar char=""/>
              <a:defRPr/>
            </a:pPr>
            <a:r>
              <a:rPr lang="en-US" dirty="0" err="1" smtClean="0"/>
              <a:t>Zolpidem</a:t>
            </a:r>
            <a:endParaRPr lang="en-US" dirty="0" smtClean="0"/>
          </a:p>
          <a:p>
            <a:pPr marL="740664" lvl="1" fontAlgn="auto">
              <a:lnSpc>
                <a:spcPts val="3000"/>
              </a:lnSpc>
              <a:spcBef>
                <a:spcPts val="600"/>
              </a:spcBef>
              <a:spcAft>
                <a:spcPts val="0"/>
              </a:spcAft>
              <a:buFont typeface="Wingdings"/>
              <a:buChar char=""/>
              <a:defRPr/>
            </a:pPr>
            <a:r>
              <a:rPr lang="en-US" dirty="0" err="1" smtClean="0"/>
              <a:t>Zaleplon</a:t>
            </a:r>
            <a:endParaRPr lang="en-US" dirty="0" smtClean="0"/>
          </a:p>
          <a:p>
            <a:pPr marL="740664" lvl="1" fontAlgn="auto">
              <a:lnSpc>
                <a:spcPts val="3000"/>
              </a:lnSpc>
              <a:spcBef>
                <a:spcPts val="600"/>
              </a:spcBef>
              <a:spcAft>
                <a:spcPts val="0"/>
              </a:spcAft>
              <a:buFont typeface="Wingdings"/>
              <a:buChar char=""/>
              <a:defRPr/>
            </a:pPr>
            <a:r>
              <a:rPr lang="en-US" dirty="0" err="1" smtClean="0"/>
              <a:t>Eszopiclone</a:t>
            </a:r>
            <a:endParaRPr lang="en-US" dirty="0" smtClean="0"/>
          </a:p>
          <a:p>
            <a:pPr marL="740664" lvl="1" fontAlgn="auto">
              <a:lnSpc>
                <a:spcPts val="3000"/>
              </a:lnSpc>
              <a:spcBef>
                <a:spcPts val="600"/>
              </a:spcBef>
              <a:spcAft>
                <a:spcPts val="0"/>
              </a:spcAft>
              <a:buFont typeface="Wingdings"/>
              <a:buChar char=""/>
              <a:defRPr/>
            </a:pPr>
            <a:r>
              <a:rPr lang="en-US" dirty="0" err="1" smtClean="0"/>
              <a:t>Zopiclone</a:t>
            </a:r>
            <a:endParaRPr lang="en-US" dirty="0" smtClean="0"/>
          </a:p>
          <a:p>
            <a:pPr marL="411480" fontAlgn="auto">
              <a:spcAft>
                <a:spcPts val="0"/>
              </a:spcAft>
              <a:buFont typeface="Wingdings"/>
              <a:buChar char=""/>
              <a:defRPr/>
            </a:pPr>
            <a:r>
              <a:rPr lang="en-US" sz="2400" dirty="0" smtClean="0">
                <a:solidFill>
                  <a:schemeClr val="accent1">
                    <a:lumMod val="60000"/>
                    <a:lumOff val="40000"/>
                  </a:schemeClr>
                </a:solidFill>
              </a:rPr>
              <a:t>Both these classes act on the GABA</a:t>
            </a:r>
            <a:r>
              <a:rPr lang="en-US" sz="2400" baseline="-25000" dirty="0" smtClean="0">
                <a:solidFill>
                  <a:schemeClr val="accent1">
                    <a:lumMod val="60000"/>
                    <a:lumOff val="40000"/>
                  </a:schemeClr>
                </a:solidFill>
              </a:rPr>
              <a:t>A</a:t>
            </a:r>
            <a:r>
              <a:rPr lang="en-US" sz="2400" dirty="0" smtClean="0">
                <a:solidFill>
                  <a:schemeClr val="accent1">
                    <a:lumMod val="60000"/>
                    <a:lumOff val="40000"/>
                  </a:schemeClr>
                </a:solidFill>
              </a:rPr>
              <a:t> receptors (</a:t>
            </a:r>
            <a:r>
              <a:rPr lang="en-US" sz="2400" dirty="0" err="1" smtClean="0">
                <a:solidFill>
                  <a:schemeClr val="accent1">
                    <a:lumMod val="60000"/>
                    <a:lumOff val="40000"/>
                  </a:schemeClr>
                </a:solidFill>
              </a:rPr>
              <a:t>BzRA</a:t>
            </a:r>
            <a:r>
              <a:rPr lang="en-US" sz="2400" dirty="0" smtClean="0">
                <a:solidFill>
                  <a:schemeClr val="accent1">
                    <a:lumMod val="60000"/>
                    <a:lumOff val="40000"/>
                  </a:schemeClr>
                </a:solidFill>
              </a:rPr>
              <a:t>) in PCN</a:t>
            </a:r>
            <a:endParaRPr lang="en-US" sz="2000" dirty="0" smtClean="0">
              <a:solidFill>
                <a:schemeClr val="accent1">
                  <a:lumMod val="60000"/>
                  <a:lumOff val="40000"/>
                </a:schemeClr>
              </a:solidFill>
            </a:endParaRPr>
          </a:p>
          <a:p>
            <a:pPr marL="740664" lvl="1" fontAlgn="auto">
              <a:spcAft>
                <a:spcPts val="0"/>
              </a:spcAft>
              <a:buFont typeface="Wingdings"/>
              <a:buChar char=""/>
              <a:defRPr/>
            </a:pPr>
            <a:endParaRPr lang="en-US" sz="2200" dirty="0" smtClean="0">
              <a:solidFill>
                <a:srgbClr val="FFFF00"/>
              </a:solidFill>
            </a:endParaRPr>
          </a:p>
          <a:p>
            <a:pPr marL="740664" lvl="1" fontAlgn="auto">
              <a:spcAft>
                <a:spcPts val="0"/>
              </a:spcAft>
              <a:buFont typeface="Wingdings"/>
              <a:buChar char=""/>
              <a:defRPr/>
            </a:pPr>
            <a:endParaRPr lang="en-US" sz="2200" dirty="0" smtClean="0">
              <a:solidFill>
                <a:srgbClr val="FFFF00"/>
              </a:solidFill>
            </a:endParaRPr>
          </a:p>
        </p:txBody>
      </p:sp>
      <p:sp>
        <p:nvSpPr>
          <p:cNvPr id="8" name="Rectangle 7"/>
          <p:cNvSpPr/>
          <p:nvPr/>
        </p:nvSpPr>
        <p:spPr>
          <a:xfrm>
            <a:off x="0" y="0"/>
            <a:ext cx="381000" cy="6858000"/>
          </a:xfrm>
          <a:prstGeom prst="rect">
            <a:avLst/>
          </a:prstGeom>
          <a:gradFill flip="none" rotWithShape="1">
            <a:gsLst>
              <a:gs pos="0">
                <a:schemeClr val="bg1"/>
              </a:gs>
              <a:gs pos="50000">
                <a:schemeClr val="accent1">
                  <a:tint val="44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7286" name="TextBox 8"/>
          <p:cNvSpPr txBox="1">
            <a:spLocks noChangeArrowheads="1"/>
          </p:cNvSpPr>
          <p:nvPr/>
        </p:nvSpPr>
        <p:spPr bwMode="auto">
          <a:xfrm>
            <a:off x="0" y="2611438"/>
            <a:ext cx="381000" cy="4246562"/>
          </a:xfrm>
          <a:prstGeom prst="rect">
            <a:avLst/>
          </a:prstGeom>
          <a:noFill/>
          <a:ln w="9525">
            <a:noFill/>
            <a:miter lim="800000"/>
            <a:headEnd/>
            <a:tailEnd/>
          </a:ln>
        </p:spPr>
        <p:txBody>
          <a:bodyPr>
            <a:spAutoFit/>
          </a:bodyPr>
          <a:lstStyle/>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S</a:t>
            </a:r>
          </a:p>
          <a:p>
            <a:pPr algn="ctr"/>
            <a:endParaRPr lang="en-US">
              <a:solidFill>
                <a:schemeClr val="bg1"/>
              </a:solidFill>
              <a:latin typeface="Corbel" pitchFamily="34" charset="0"/>
            </a:endParaRPr>
          </a:p>
          <a:p>
            <a:pPr algn="ctr"/>
            <a:r>
              <a:rPr lang="en-US">
                <a:solidFill>
                  <a:schemeClr val="bg1"/>
                </a:solidFill>
                <a:latin typeface="Corbel" pitchFamily="34" charset="0"/>
              </a:rPr>
              <a:t>O</a:t>
            </a:r>
          </a:p>
          <a:p>
            <a:pPr algn="ctr"/>
            <a:endParaRPr lang="en-US">
              <a:solidFill>
                <a:schemeClr val="bg1"/>
              </a:solidFill>
              <a:latin typeface="Corbel" pitchFamily="34" charset="0"/>
            </a:endParaRPr>
          </a:p>
          <a:p>
            <a:pPr algn="ctr"/>
            <a:r>
              <a:rPr lang="en-US">
                <a:solidFill>
                  <a:schemeClr val="bg1"/>
                </a:solidFill>
                <a:latin typeface="Corbel" pitchFamily="34" charset="0"/>
              </a:rPr>
              <a:t>M</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A</a:t>
            </a:r>
          </a:p>
        </p:txBody>
      </p:sp>
    </p:spTree>
  </p:cSld>
  <p:clrMapOvr>
    <a:masterClrMapping/>
  </p:clrMapOvr>
  <p:transition>
    <p:strips dir="rd"/>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7" name="Rectangle 11"/>
          <p:cNvSpPr>
            <a:spLocks noGrp="1" noChangeArrowheads="1"/>
          </p:cNvSpPr>
          <p:nvPr>
            <p:ph type="title"/>
          </p:nvPr>
        </p:nvSpPr>
        <p:spPr>
          <a:xfrm>
            <a:off x="762000" y="762000"/>
            <a:ext cx="7956550" cy="1479550"/>
          </a:xfrm>
        </p:spPr>
        <p:txBody>
          <a:bodyPr/>
          <a:lstStyle/>
          <a:p>
            <a:pPr algn="ctr" fontAlgn="auto">
              <a:spcAft>
                <a:spcPts val="0"/>
              </a:spcAft>
              <a:defRPr/>
            </a:pPr>
            <a:r>
              <a:rPr lang="en-US" sz="3600" dirty="0" smtClean="0">
                <a:solidFill>
                  <a:schemeClr val="tx2">
                    <a:satMod val="200000"/>
                  </a:schemeClr>
                </a:solidFill>
                <a:latin typeface="Algerian" pitchFamily="82" charset="0"/>
              </a:rPr>
              <a:t>Other classes of medications</a:t>
            </a:r>
            <a:endParaRPr lang="en-US" sz="3600" dirty="0" smtClean="0">
              <a:solidFill>
                <a:srgbClr val="FD1503"/>
              </a:solidFill>
              <a:latin typeface="Algerian" pitchFamily="82" charset="0"/>
            </a:endParaRPr>
          </a:p>
        </p:txBody>
      </p:sp>
      <p:sp>
        <p:nvSpPr>
          <p:cNvPr id="98307" name="Content Placeholder 5"/>
          <p:cNvSpPr>
            <a:spLocks noGrp="1"/>
          </p:cNvSpPr>
          <p:nvPr>
            <p:ph sz="half" idx="1"/>
          </p:nvPr>
        </p:nvSpPr>
        <p:spPr>
          <a:xfrm>
            <a:off x="914400" y="2005013"/>
            <a:ext cx="3657600" cy="4271962"/>
          </a:xfrm>
        </p:spPr>
        <p:txBody>
          <a:bodyPr/>
          <a:lstStyle/>
          <a:p>
            <a:r>
              <a:rPr lang="en-US" sz="2600" smtClean="0">
                <a:solidFill>
                  <a:srgbClr val="FFFF00"/>
                </a:solidFill>
              </a:rPr>
              <a:t>Antidepressants</a:t>
            </a:r>
          </a:p>
          <a:p>
            <a:pPr lvl="1">
              <a:lnSpc>
                <a:spcPts val="3000"/>
              </a:lnSpc>
              <a:spcBef>
                <a:spcPts val="600"/>
              </a:spcBef>
            </a:pPr>
            <a:r>
              <a:rPr lang="en-US" smtClean="0"/>
              <a:t>Trazadone</a:t>
            </a:r>
          </a:p>
          <a:p>
            <a:pPr lvl="1">
              <a:lnSpc>
                <a:spcPts val="3000"/>
              </a:lnSpc>
              <a:spcBef>
                <a:spcPts val="600"/>
              </a:spcBef>
            </a:pPr>
            <a:r>
              <a:rPr lang="en-US" smtClean="0"/>
              <a:t>Mirtazapine</a:t>
            </a:r>
          </a:p>
          <a:p>
            <a:pPr lvl="1">
              <a:lnSpc>
                <a:spcPts val="3000"/>
              </a:lnSpc>
              <a:spcBef>
                <a:spcPts val="600"/>
              </a:spcBef>
            </a:pPr>
            <a:r>
              <a:rPr lang="en-US" smtClean="0"/>
              <a:t>Doxepin</a:t>
            </a:r>
          </a:p>
          <a:p>
            <a:pPr lvl="1">
              <a:lnSpc>
                <a:spcPts val="3000"/>
              </a:lnSpc>
              <a:spcBef>
                <a:spcPts val="600"/>
              </a:spcBef>
            </a:pPr>
            <a:r>
              <a:rPr lang="en-US" smtClean="0"/>
              <a:t>Amitryptyline</a:t>
            </a:r>
          </a:p>
          <a:p>
            <a:r>
              <a:rPr lang="en-US" sz="2600" smtClean="0">
                <a:solidFill>
                  <a:srgbClr val="FFFF00"/>
                </a:solidFill>
              </a:rPr>
              <a:t>Antipsychotics</a:t>
            </a:r>
          </a:p>
          <a:p>
            <a:pPr lvl="1">
              <a:lnSpc>
                <a:spcPts val="3000"/>
              </a:lnSpc>
              <a:spcBef>
                <a:spcPts val="600"/>
              </a:spcBef>
            </a:pPr>
            <a:r>
              <a:rPr lang="en-US" smtClean="0"/>
              <a:t>Olanzapine</a:t>
            </a:r>
          </a:p>
          <a:p>
            <a:pPr lvl="1">
              <a:lnSpc>
                <a:spcPts val="3000"/>
              </a:lnSpc>
              <a:spcBef>
                <a:spcPts val="600"/>
              </a:spcBef>
            </a:pPr>
            <a:r>
              <a:rPr lang="en-US" smtClean="0"/>
              <a:t>Quitiepine</a:t>
            </a:r>
          </a:p>
        </p:txBody>
      </p:sp>
      <p:sp>
        <p:nvSpPr>
          <p:cNvPr id="98308" name="Content Placeholder 6"/>
          <p:cNvSpPr>
            <a:spLocks noGrp="1"/>
          </p:cNvSpPr>
          <p:nvPr>
            <p:ph sz="half" idx="2"/>
          </p:nvPr>
        </p:nvSpPr>
        <p:spPr>
          <a:xfrm>
            <a:off x="4133850" y="2005013"/>
            <a:ext cx="5010150" cy="4271962"/>
          </a:xfrm>
        </p:spPr>
        <p:txBody>
          <a:bodyPr/>
          <a:lstStyle/>
          <a:p>
            <a:r>
              <a:rPr lang="en-US" sz="2600" smtClean="0">
                <a:solidFill>
                  <a:srgbClr val="FFFF00"/>
                </a:solidFill>
              </a:rPr>
              <a:t>Melatonin Receptor Agonists</a:t>
            </a:r>
          </a:p>
          <a:p>
            <a:pPr lvl="1">
              <a:lnSpc>
                <a:spcPts val="3000"/>
              </a:lnSpc>
              <a:spcBef>
                <a:spcPts val="600"/>
              </a:spcBef>
            </a:pPr>
            <a:r>
              <a:rPr lang="en-US" smtClean="0"/>
              <a:t>Melatonin</a:t>
            </a:r>
          </a:p>
          <a:p>
            <a:pPr lvl="1">
              <a:lnSpc>
                <a:spcPts val="3000"/>
              </a:lnSpc>
              <a:spcBef>
                <a:spcPts val="600"/>
              </a:spcBef>
            </a:pPr>
            <a:r>
              <a:rPr lang="en-US" smtClean="0"/>
              <a:t>Ramelteon</a:t>
            </a:r>
          </a:p>
          <a:p>
            <a:r>
              <a:rPr lang="en-US" sz="2600" smtClean="0">
                <a:solidFill>
                  <a:srgbClr val="FFFF00"/>
                </a:solidFill>
              </a:rPr>
              <a:t>Miscellaneous</a:t>
            </a:r>
          </a:p>
          <a:p>
            <a:pPr lvl="1">
              <a:lnSpc>
                <a:spcPts val="3000"/>
              </a:lnSpc>
              <a:spcBef>
                <a:spcPts val="600"/>
              </a:spcBef>
            </a:pPr>
            <a:r>
              <a:rPr lang="en-US" smtClean="0"/>
              <a:t>Valerian</a:t>
            </a:r>
          </a:p>
          <a:p>
            <a:pPr lvl="1">
              <a:lnSpc>
                <a:spcPts val="3000"/>
              </a:lnSpc>
              <a:spcBef>
                <a:spcPts val="600"/>
              </a:spcBef>
            </a:pPr>
            <a:r>
              <a:rPr lang="en-US" smtClean="0"/>
              <a:t>Diphenhydramine</a:t>
            </a:r>
          </a:p>
          <a:p>
            <a:pPr lvl="1">
              <a:lnSpc>
                <a:spcPts val="3000"/>
              </a:lnSpc>
              <a:spcBef>
                <a:spcPts val="600"/>
              </a:spcBef>
            </a:pPr>
            <a:r>
              <a:rPr lang="en-US" smtClean="0"/>
              <a:t>Cyclobenzaprine</a:t>
            </a:r>
          </a:p>
          <a:p>
            <a:pPr lvl="1">
              <a:lnSpc>
                <a:spcPts val="3000"/>
              </a:lnSpc>
              <a:spcBef>
                <a:spcPts val="600"/>
              </a:spcBef>
            </a:pPr>
            <a:r>
              <a:rPr lang="en-US" smtClean="0"/>
              <a:t>Hydroxyzine</a:t>
            </a:r>
          </a:p>
          <a:p>
            <a:pPr lvl="1">
              <a:lnSpc>
                <a:spcPts val="3000"/>
              </a:lnSpc>
              <a:spcBef>
                <a:spcPts val="600"/>
              </a:spcBef>
            </a:pPr>
            <a:r>
              <a:rPr lang="en-US" smtClean="0"/>
              <a:t>Alcohol</a:t>
            </a:r>
            <a:endParaRPr lang="en-US" sz="2600" smtClean="0">
              <a:solidFill>
                <a:srgbClr val="FFFF00"/>
              </a:solidFill>
            </a:endParaRPr>
          </a:p>
          <a:p>
            <a:pPr lvl="1"/>
            <a:endParaRPr lang="en-US" sz="2200" smtClean="0">
              <a:solidFill>
                <a:srgbClr val="FFFF00"/>
              </a:solidFill>
            </a:endParaRPr>
          </a:p>
          <a:p>
            <a:pPr lvl="1"/>
            <a:endParaRPr lang="en-US" sz="2200" smtClean="0">
              <a:solidFill>
                <a:srgbClr val="FFFF00"/>
              </a:solidFill>
            </a:endParaRPr>
          </a:p>
          <a:p>
            <a:pPr lvl="1"/>
            <a:endParaRPr lang="en-US" sz="2200" smtClean="0">
              <a:solidFill>
                <a:srgbClr val="FFFF00"/>
              </a:solidFill>
            </a:endParaRPr>
          </a:p>
        </p:txBody>
      </p:sp>
      <p:sp>
        <p:nvSpPr>
          <p:cNvPr id="8" name="Rectangle 7"/>
          <p:cNvSpPr/>
          <p:nvPr/>
        </p:nvSpPr>
        <p:spPr>
          <a:xfrm>
            <a:off x="0" y="0"/>
            <a:ext cx="381000" cy="6858000"/>
          </a:xfrm>
          <a:prstGeom prst="rect">
            <a:avLst/>
          </a:prstGeom>
          <a:gradFill flip="none" rotWithShape="1">
            <a:gsLst>
              <a:gs pos="0">
                <a:schemeClr val="bg1"/>
              </a:gs>
              <a:gs pos="50000">
                <a:schemeClr val="accent1">
                  <a:tint val="44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8310" name="TextBox 8"/>
          <p:cNvSpPr txBox="1">
            <a:spLocks noChangeArrowheads="1"/>
          </p:cNvSpPr>
          <p:nvPr/>
        </p:nvSpPr>
        <p:spPr bwMode="auto">
          <a:xfrm>
            <a:off x="0" y="2611438"/>
            <a:ext cx="381000" cy="4246562"/>
          </a:xfrm>
          <a:prstGeom prst="rect">
            <a:avLst/>
          </a:prstGeom>
          <a:noFill/>
          <a:ln w="9525">
            <a:noFill/>
            <a:miter lim="800000"/>
            <a:headEnd/>
            <a:tailEnd/>
          </a:ln>
        </p:spPr>
        <p:txBody>
          <a:bodyPr>
            <a:spAutoFit/>
          </a:bodyPr>
          <a:lstStyle/>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S</a:t>
            </a:r>
          </a:p>
          <a:p>
            <a:pPr algn="ctr"/>
            <a:endParaRPr lang="en-US">
              <a:solidFill>
                <a:schemeClr val="bg1"/>
              </a:solidFill>
              <a:latin typeface="Corbel" pitchFamily="34" charset="0"/>
            </a:endParaRPr>
          </a:p>
          <a:p>
            <a:pPr algn="ctr"/>
            <a:r>
              <a:rPr lang="en-US">
                <a:solidFill>
                  <a:schemeClr val="bg1"/>
                </a:solidFill>
                <a:latin typeface="Corbel" pitchFamily="34" charset="0"/>
              </a:rPr>
              <a:t>O</a:t>
            </a:r>
          </a:p>
          <a:p>
            <a:pPr algn="ctr"/>
            <a:endParaRPr lang="en-US">
              <a:solidFill>
                <a:schemeClr val="bg1"/>
              </a:solidFill>
              <a:latin typeface="Corbel" pitchFamily="34" charset="0"/>
            </a:endParaRPr>
          </a:p>
          <a:p>
            <a:pPr algn="ctr"/>
            <a:r>
              <a:rPr lang="en-US">
                <a:solidFill>
                  <a:schemeClr val="bg1"/>
                </a:solidFill>
                <a:latin typeface="Corbel" pitchFamily="34" charset="0"/>
              </a:rPr>
              <a:t>M</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A</a:t>
            </a:r>
          </a:p>
        </p:txBody>
      </p:sp>
    </p:spTree>
  </p:cSld>
  <p:clrMapOvr>
    <a:masterClrMapping/>
  </p:clrMapOvr>
  <p:transition>
    <p:strips dir="rd"/>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Content Placeholder 4" descr="Scan-2.jpg"/>
          <p:cNvPicPr>
            <a:picLocks noGrp="1" noChangeAspect="1"/>
          </p:cNvPicPr>
          <p:nvPr>
            <p:ph/>
          </p:nvPr>
        </p:nvPicPr>
        <p:blipFill>
          <a:blip r:embed="rId2"/>
          <a:srcRect/>
          <a:stretch>
            <a:fillRect/>
          </a:stretch>
        </p:blipFill>
        <p:spPr>
          <a:xfrm>
            <a:off x="457200" y="0"/>
            <a:ext cx="4114800" cy="6761163"/>
          </a:xfrm>
        </p:spPr>
      </p:pic>
      <p:sp>
        <p:nvSpPr>
          <p:cNvPr id="3" name="Rectangle 2"/>
          <p:cNvSpPr/>
          <p:nvPr/>
        </p:nvSpPr>
        <p:spPr>
          <a:xfrm>
            <a:off x="0" y="0"/>
            <a:ext cx="381000" cy="6858000"/>
          </a:xfrm>
          <a:prstGeom prst="rect">
            <a:avLst/>
          </a:prstGeom>
          <a:gradFill flip="none" rotWithShape="1">
            <a:gsLst>
              <a:gs pos="0">
                <a:schemeClr val="bg1"/>
              </a:gs>
              <a:gs pos="50000">
                <a:schemeClr val="accent1">
                  <a:tint val="44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9332" name="TextBox 3"/>
          <p:cNvSpPr txBox="1">
            <a:spLocks noChangeArrowheads="1"/>
          </p:cNvSpPr>
          <p:nvPr/>
        </p:nvSpPr>
        <p:spPr bwMode="auto">
          <a:xfrm>
            <a:off x="0" y="2611438"/>
            <a:ext cx="381000" cy="4246562"/>
          </a:xfrm>
          <a:prstGeom prst="rect">
            <a:avLst/>
          </a:prstGeom>
          <a:noFill/>
          <a:ln w="9525">
            <a:noFill/>
            <a:miter lim="800000"/>
            <a:headEnd/>
            <a:tailEnd/>
          </a:ln>
        </p:spPr>
        <p:txBody>
          <a:bodyPr>
            <a:spAutoFit/>
          </a:bodyPr>
          <a:lstStyle/>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S</a:t>
            </a:r>
          </a:p>
          <a:p>
            <a:pPr algn="ctr"/>
            <a:endParaRPr lang="en-US">
              <a:solidFill>
                <a:schemeClr val="bg1"/>
              </a:solidFill>
              <a:latin typeface="Corbel" pitchFamily="34" charset="0"/>
            </a:endParaRPr>
          </a:p>
          <a:p>
            <a:pPr algn="ctr"/>
            <a:r>
              <a:rPr lang="en-US">
                <a:solidFill>
                  <a:schemeClr val="bg1"/>
                </a:solidFill>
                <a:latin typeface="Corbel" pitchFamily="34" charset="0"/>
              </a:rPr>
              <a:t>O</a:t>
            </a:r>
          </a:p>
          <a:p>
            <a:pPr algn="ctr"/>
            <a:endParaRPr lang="en-US">
              <a:solidFill>
                <a:schemeClr val="bg1"/>
              </a:solidFill>
              <a:latin typeface="Corbel" pitchFamily="34" charset="0"/>
            </a:endParaRPr>
          </a:p>
          <a:p>
            <a:pPr algn="ctr"/>
            <a:r>
              <a:rPr lang="en-US">
                <a:solidFill>
                  <a:schemeClr val="bg1"/>
                </a:solidFill>
                <a:latin typeface="Corbel" pitchFamily="34" charset="0"/>
              </a:rPr>
              <a:t>M</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A</a:t>
            </a:r>
          </a:p>
        </p:txBody>
      </p:sp>
      <p:pic>
        <p:nvPicPr>
          <p:cNvPr id="99333" name="Content Placeholder 4" descr="Scan-3.jpg"/>
          <p:cNvPicPr>
            <a:picLocks noChangeAspect="1"/>
          </p:cNvPicPr>
          <p:nvPr/>
        </p:nvPicPr>
        <p:blipFill>
          <a:blip r:embed="rId3"/>
          <a:srcRect/>
          <a:stretch>
            <a:fillRect/>
          </a:stretch>
        </p:blipFill>
        <p:spPr bwMode="auto">
          <a:xfrm>
            <a:off x="4572000" y="0"/>
            <a:ext cx="4343400" cy="6715125"/>
          </a:xfrm>
          <a:prstGeom prst="rect">
            <a:avLst/>
          </a:prstGeom>
          <a:noFill/>
          <a:ln w="9525">
            <a:noFill/>
            <a:miter lim="800000"/>
            <a:headEnd/>
            <a:tailEnd/>
          </a:ln>
        </p:spPr>
      </p:pic>
    </p:spTree>
  </p:cSld>
  <p:clrMapOvr>
    <a:masterClrMapping/>
  </p:clrMapOvr>
  <p:transition>
    <p:strips dir="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9"/>
          <p:cNvSpPr txBox="1">
            <a:spLocks noChangeArrowheads="1"/>
          </p:cNvSpPr>
          <p:nvPr/>
        </p:nvSpPr>
        <p:spPr bwMode="auto">
          <a:xfrm>
            <a:off x="1752600" y="533400"/>
            <a:ext cx="5943600" cy="646113"/>
          </a:xfrm>
          <a:prstGeom prst="rect">
            <a:avLst/>
          </a:prstGeom>
          <a:noFill/>
          <a:ln w="9525">
            <a:noFill/>
            <a:miter lim="800000"/>
            <a:headEnd/>
            <a:tailEnd/>
          </a:ln>
        </p:spPr>
        <p:txBody>
          <a:bodyPr>
            <a:spAutoFit/>
          </a:bodyPr>
          <a:lstStyle/>
          <a:p>
            <a:pPr algn="ctr"/>
            <a:r>
              <a:rPr lang="en-US" sz="3600" b="1">
                <a:latin typeface="Algerian" pitchFamily="82" charset="0"/>
              </a:rPr>
              <a:t>Age &amp; Sleep</a:t>
            </a:r>
          </a:p>
        </p:txBody>
      </p:sp>
      <p:graphicFrame>
        <p:nvGraphicFramePr>
          <p:cNvPr id="224418" name="Group 162"/>
          <p:cNvGraphicFramePr>
            <a:graphicFrameLocks noGrp="1"/>
          </p:cNvGraphicFramePr>
          <p:nvPr/>
        </p:nvGraphicFramePr>
        <p:xfrm>
          <a:off x="838200" y="1447800"/>
          <a:ext cx="7620000" cy="4953000"/>
        </p:xfrm>
        <a:graphic>
          <a:graphicData uri="http://schemas.openxmlformats.org/drawingml/2006/table">
            <a:tbl>
              <a:tblPr/>
              <a:tblGrid>
                <a:gridCol w="1472045">
                  <a:extLst>
                    <a:ext uri="{9D8B030D-6E8A-4147-A177-3AD203B41FA5}">
                      <a16:colId xmlns:a16="http://schemas.microsoft.com/office/drawing/2014/main" val="20000"/>
                    </a:ext>
                  </a:extLst>
                </a:gridCol>
                <a:gridCol w="3414156">
                  <a:extLst>
                    <a:ext uri="{9D8B030D-6E8A-4147-A177-3AD203B41FA5}">
                      <a16:colId xmlns:a16="http://schemas.microsoft.com/office/drawing/2014/main" val="20001"/>
                    </a:ext>
                  </a:extLst>
                </a:gridCol>
                <a:gridCol w="2733799">
                  <a:extLst>
                    <a:ext uri="{9D8B030D-6E8A-4147-A177-3AD203B41FA5}">
                      <a16:colId xmlns:a16="http://schemas.microsoft.com/office/drawing/2014/main" val="20002"/>
                    </a:ext>
                  </a:extLst>
                </a:gridCol>
              </a:tblGrid>
              <a:tr h="94107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Age Group </a:t>
                      </a:r>
                      <a:endParaRPr kumimoji="0" lang="en-US" sz="2000" b="1" i="0" u="none" strike="noStrike" cap="none" normalizeH="0" baseline="0" dirty="0" smtClean="0">
                        <a:ln>
                          <a:noFill/>
                        </a:ln>
                        <a:solidFill>
                          <a:schemeClr val="tx1"/>
                        </a:solidFill>
                        <a:effectLst/>
                        <a:latin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Considered Amount of Sleep Needed (1)</a:t>
                      </a:r>
                      <a:endParaRPr kumimoji="0" lang="en-US" sz="2000" b="1" i="0" u="none" strike="noStrike" cap="none" normalizeH="0" baseline="0" dirty="0" smtClean="0">
                        <a:ln>
                          <a:noFill/>
                        </a:ln>
                        <a:solidFill>
                          <a:schemeClr val="tx1"/>
                        </a:solidFill>
                        <a:effectLst/>
                        <a:latin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Average % REM Sleep</a:t>
                      </a:r>
                      <a:endParaRPr kumimoji="0" lang="en-US" sz="2000" b="1" i="0" u="none" strike="noStrike" cap="none" normalizeH="0" baseline="0" dirty="0" smtClean="0">
                        <a:ln>
                          <a:noFill/>
                        </a:ln>
                        <a:solidFill>
                          <a:schemeClr val="tx1"/>
                        </a:solidFill>
                        <a:effectLst/>
                        <a:latin typeface="Times New Roman" pitchFamily="18"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4953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rPr>
                        <a:t>Infants</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16 - 18 hrs/day </a:t>
                      </a:r>
                      <a:endParaRPr kumimoji="0" lang="en-US" sz="1800" b="1" i="0" u="none" strike="noStrike" cap="none" normalizeH="0" baseline="0" dirty="0" smtClean="0">
                        <a:ln>
                          <a:noFill/>
                        </a:ln>
                        <a:solidFill>
                          <a:schemeClr val="tx1"/>
                        </a:solidFill>
                        <a:effectLst/>
                        <a:latin typeface="Times New Roman" pitchFamily="18"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50% </a:t>
                      </a:r>
                      <a:endParaRPr kumimoji="0" lang="en-US" sz="1800" b="1" i="0" u="none" strike="noStrike" cap="none" normalizeH="0" baseline="0" smtClean="0">
                        <a:ln>
                          <a:noFill/>
                        </a:ln>
                        <a:solidFill>
                          <a:schemeClr val="tx1"/>
                        </a:solidFill>
                        <a:effectLst/>
                        <a:latin typeface="Times New Roman" pitchFamily="18"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4201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rPr>
                        <a:t>Toddlers</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10-12 hrs/night; </a:t>
                      </a:r>
                      <a:b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b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1-2 hrs/day </a:t>
                      </a:r>
                      <a:endParaRPr kumimoji="0" lang="en-US" sz="1800" b="1" i="0" u="none" strike="noStrike" cap="none" normalizeH="0" baseline="0" dirty="0" smtClean="0">
                        <a:ln>
                          <a:noFill/>
                        </a:ln>
                        <a:solidFill>
                          <a:schemeClr val="tx1"/>
                        </a:solidFill>
                        <a:effectLst/>
                        <a:latin typeface="Times New Roman" pitchFamily="18"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35% </a:t>
                      </a:r>
                      <a:endParaRPr kumimoji="0" lang="en-US" sz="1800" b="1" i="0" u="none" strike="noStrike" cap="none" normalizeH="0" baseline="0" smtClean="0">
                        <a:ln>
                          <a:noFill/>
                        </a:ln>
                        <a:solidFill>
                          <a:schemeClr val="tx1"/>
                        </a:solidFill>
                        <a:effectLst/>
                        <a:latin typeface="Times New Roman" pitchFamily="18"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4201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rPr>
                        <a:t>Children</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9-10 hrs/night;</a:t>
                      </a:r>
                      <a:b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b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infrequent naps </a:t>
                      </a:r>
                      <a:endParaRPr kumimoji="0" lang="en-US" sz="1800" b="1" i="0" u="none" strike="noStrike" cap="none" normalizeH="0" baseline="0" dirty="0" smtClean="0">
                        <a:ln>
                          <a:noFill/>
                        </a:ln>
                        <a:solidFill>
                          <a:schemeClr val="tx1"/>
                        </a:solidFill>
                        <a:effectLst/>
                        <a:latin typeface="Times New Roman" pitchFamily="18"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  </a:t>
                      </a:r>
                      <a:endParaRPr kumimoji="0" lang="en-US" sz="1800" b="1" i="0" u="none" strike="noStrike" cap="none" normalizeH="0" baseline="0" smtClean="0">
                        <a:ln>
                          <a:noFill/>
                        </a:ln>
                        <a:solidFill>
                          <a:schemeClr val="tx1"/>
                        </a:solidFill>
                        <a:effectLst/>
                        <a:latin typeface="Times New Roman" pitchFamily="18"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953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Teenagers</a:t>
                      </a:r>
                      <a:endParaRPr kumimoji="0" lang="en-US" sz="1800" b="1" i="0" u="none" strike="noStrike" cap="none" normalizeH="0" baseline="0" smtClean="0">
                        <a:ln>
                          <a:noFill/>
                        </a:ln>
                        <a:solidFill>
                          <a:schemeClr val="tx1"/>
                        </a:solidFill>
                        <a:effectLst/>
                        <a:latin typeface="Times New Roman" pitchFamily="18"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9.5 hrs/night </a:t>
                      </a:r>
                      <a:endParaRPr kumimoji="0" lang="en-US" sz="1800" b="1" i="0" u="none" strike="noStrike" cap="none" normalizeH="0" baseline="0" smtClean="0">
                        <a:ln>
                          <a:noFill/>
                        </a:ln>
                        <a:solidFill>
                          <a:schemeClr val="tx1"/>
                        </a:solidFill>
                        <a:effectLst/>
                        <a:latin typeface="Times New Roman" pitchFamily="18"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  </a:t>
                      </a:r>
                      <a:endParaRPr kumimoji="0" lang="en-US" sz="1800" b="1" i="0" u="none" strike="noStrike" cap="none" normalizeH="0" baseline="0" smtClean="0">
                        <a:ln>
                          <a:noFill/>
                        </a:ln>
                        <a:solidFill>
                          <a:schemeClr val="tx1"/>
                        </a:solidFill>
                        <a:effectLst/>
                        <a:latin typeface="Times New Roman" pitchFamily="18"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953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Adults </a:t>
                      </a:r>
                      <a:endParaRPr kumimoji="0" lang="en-US" sz="1800" b="1" i="0" u="none" strike="noStrike" cap="none" normalizeH="0" baseline="0" smtClean="0">
                        <a:ln>
                          <a:noFill/>
                        </a:ln>
                        <a:solidFill>
                          <a:schemeClr val="tx1"/>
                        </a:solidFill>
                        <a:effectLst/>
                        <a:latin typeface="Times New Roman" pitchFamily="18"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7-8.5 hrs/night </a:t>
                      </a:r>
                      <a:endParaRPr kumimoji="0" lang="en-US" sz="1800" b="1" i="0" u="none" strike="noStrike" cap="none" normalizeH="0" baseline="0" smtClean="0">
                        <a:ln>
                          <a:noFill/>
                        </a:ln>
                        <a:solidFill>
                          <a:schemeClr val="tx1"/>
                        </a:solidFill>
                        <a:effectLst/>
                        <a:latin typeface="Times New Roman" pitchFamily="18"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20-25% </a:t>
                      </a:r>
                      <a:endParaRPr kumimoji="0" lang="en-US" sz="1800" b="1" i="0" u="none" strike="noStrike" cap="none" normalizeH="0" baseline="0" smtClean="0">
                        <a:ln>
                          <a:noFill/>
                        </a:ln>
                        <a:solidFill>
                          <a:schemeClr val="tx1"/>
                        </a:solidFill>
                        <a:effectLst/>
                        <a:latin typeface="Times New Roman" pitchFamily="18"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84201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cs typeface="Times New Roman" pitchFamily="18" charset="0"/>
                        </a:rPr>
                        <a:t>Elders</a:t>
                      </a:r>
                      <a:endParaRPr kumimoji="0" lang="en-US" sz="1800" b="1" i="0" u="none" strike="noStrike" cap="none" normalizeH="0" baseline="0" smtClean="0">
                        <a:ln>
                          <a:noFill/>
                        </a:ln>
                        <a:solidFill>
                          <a:schemeClr val="tx1"/>
                        </a:solidFill>
                        <a:effectLst/>
                        <a:latin typeface="Times New Roman" pitchFamily="18"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6.5 hrs/night;</a:t>
                      </a:r>
                      <a:b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b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1 hr nap </a:t>
                      </a:r>
                      <a:endParaRPr kumimoji="0" lang="en-US" sz="1800" b="1" i="0" u="none" strike="noStrike" cap="none" normalizeH="0" baseline="0" dirty="0" smtClean="0">
                        <a:ln>
                          <a:noFill/>
                        </a:ln>
                        <a:solidFill>
                          <a:schemeClr val="tx1"/>
                        </a:solidFill>
                        <a:effectLst/>
                        <a:latin typeface="Times New Roman" pitchFamily="18"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  </a:t>
                      </a:r>
                      <a:endParaRPr kumimoji="0" lang="en-US" sz="1800" b="1" i="0" u="none" strike="noStrike" cap="none" normalizeH="0" baseline="0" dirty="0" smtClean="0">
                        <a:ln>
                          <a:noFill/>
                        </a:ln>
                        <a:solidFill>
                          <a:schemeClr val="tx1"/>
                        </a:solidFill>
                        <a:effectLst/>
                        <a:latin typeface="Times New Roman" pitchFamily="18"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7" name="Rectangle 6"/>
          <p:cNvSpPr/>
          <p:nvPr/>
        </p:nvSpPr>
        <p:spPr>
          <a:xfrm>
            <a:off x="0" y="0"/>
            <a:ext cx="381000" cy="6858000"/>
          </a:xfrm>
          <a:prstGeom prst="rect">
            <a:avLst/>
          </a:prstGeom>
          <a:gradFill flip="none" rotWithShape="1">
            <a:gsLst>
              <a:gs pos="0">
                <a:schemeClr val="bg1"/>
              </a:gs>
              <a:gs pos="50000">
                <a:schemeClr val="accent1">
                  <a:tint val="44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518" name="TextBox 7"/>
          <p:cNvSpPr txBox="1">
            <a:spLocks noChangeArrowheads="1"/>
          </p:cNvSpPr>
          <p:nvPr/>
        </p:nvSpPr>
        <p:spPr bwMode="auto">
          <a:xfrm>
            <a:off x="0" y="2611438"/>
            <a:ext cx="381000" cy="4246562"/>
          </a:xfrm>
          <a:prstGeom prst="rect">
            <a:avLst/>
          </a:prstGeom>
          <a:noFill/>
          <a:ln w="9525">
            <a:noFill/>
            <a:miter lim="800000"/>
            <a:headEnd/>
            <a:tailEnd/>
          </a:ln>
        </p:spPr>
        <p:txBody>
          <a:bodyPr>
            <a:spAutoFit/>
          </a:bodyPr>
          <a:lstStyle/>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S</a:t>
            </a:r>
          </a:p>
          <a:p>
            <a:pPr algn="ctr"/>
            <a:endParaRPr lang="en-US">
              <a:solidFill>
                <a:schemeClr val="bg1"/>
              </a:solidFill>
              <a:latin typeface="Corbel" pitchFamily="34" charset="0"/>
            </a:endParaRPr>
          </a:p>
          <a:p>
            <a:pPr algn="ctr"/>
            <a:r>
              <a:rPr lang="en-US">
                <a:solidFill>
                  <a:schemeClr val="bg1"/>
                </a:solidFill>
                <a:latin typeface="Corbel" pitchFamily="34" charset="0"/>
              </a:rPr>
              <a:t>O</a:t>
            </a:r>
          </a:p>
          <a:p>
            <a:pPr algn="ctr"/>
            <a:endParaRPr lang="en-US">
              <a:solidFill>
                <a:schemeClr val="bg1"/>
              </a:solidFill>
              <a:latin typeface="Corbel" pitchFamily="34" charset="0"/>
            </a:endParaRPr>
          </a:p>
          <a:p>
            <a:pPr algn="ctr"/>
            <a:r>
              <a:rPr lang="en-US">
                <a:solidFill>
                  <a:schemeClr val="bg1"/>
                </a:solidFill>
                <a:latin typeface="Corbel" pitchFamily="34" charset="0"/>
              </a:rPr>
              <a:t>M</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A</a:t>
            </a:r>
          </a:p>
        </p:txBody>
      </p:sp>
    </p:spTree>
  </p:cSld>
  <p:clrMapOvr>
    <a:masterClrMapping/>
  </p:clrMapOvr>
  <p:transition>
    <p:strips dir="rd"/>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endParaRPr lang="en-US" dirty="0">
              <a:solidFill>
                <a:schemeClr val="tx2">
                  <a:satMod val="200000"/>
                </a:schemeClr>
              </a:solidFill>
            </a:endParaRPr>
          </a:p>
        </p:txBody>
      </p:sp>
      <p:graphicFrame>
        <p:nvGraphicFramePr>
          <p:cNvPr id="7" name="Content Placeholder 6"/>
          <p:cNvGraphicFramePr>
            <a:graphicFrameLocks noGrp="1"/>
          </p:cNvGraphicFramePr>
          <p:nvPr>
            <p:ph idx="1"/>
          </p:nvPr>
        </p:nvGraphicFramePr>
        <p:xfrm>
          <a:off x="533400" y="152400"/>
          <a:ext cx="8305799" cy="6553104"/>
        </p:xfrm>
        <a:graphic>
          <a:graphicData uri="http://schemas.openxmlformats.org/drawingml/2006/table">
            <a:tbl>
              <a:tblPr firstRow="1" bandRow="1">
                <a:tableStyleId>{073A0DAA-6AF3-43AB-8588-CEC1D06C72B9}</a:tableStyleId>
              </a:tblPr>
              <a:tblGrid>
                <a:gridCol w="3124563">
                  <a:extLst>
                    <a:ext uri="{9D8B030D-6E8A-4147-A177-3AD203B41FA5}">
                      <a16:colId xmlns:a16="http://schemas.microsoft.com/office/drawing/2014/main" val="20000"/>
                    </a:ext>
                  </a:extLst>
                </a:gridCol>
                <a:gridCol w="3124563">
                  <a:extLst>
                    <a:ext uri="{9D8B030D-6E8A-4147-A177-3AD203B41FA5}">
                      <a16:colId xmlns:a16="http://schemas.microsoft.com/office/drawing/2014/main" val="20001"/>
                    </a:ext>
                  </a:extLst>
                </a:gridCol>
                <a:gridCol w="2056673">
                  <a:extLst>
                    <a:ext uri="{9D8B030D-6E8A-4147-A177-3AD203B41FA5}">
                      <a16:colId xmlns:a16="http://schemas.microsoft.com/office/drawing/2014/main" val="20002"/>
                    </a:ext>
                  </a:extLst>
                </a:gridCol>
              </a:tblGrid>
              <a:tr h="439412">
                <a:tc gridSpan="2">
                  <a:txBody>
                    <a:bodyPr/>
                    <a:lstStyle/>
                    <a:p>
                      <a:r>
                        <a:rPr lang="en-US" dirty="0" smtClean="0"/>
                        <a:t>Drug</a:t>
                      </a:r>
                      <a:endParaRPr lang="en-US" dirty="0"/>
                    </a:p>
                  </a:txBody>
                  <a:tcPr/>
                </a:tc>
                <a:tc hMerge="1">
                  <a:txBody>
                    <a:bodyPr/>
                    <a:lstStyle/>
                    <a:p>
                      <a:endParaRPr lang="en-US"/>
                    </a:p>
                  </a:txBody>
                  <a:tcPr/>
                </a:tc>
                <a:tc>
                  <a:txBody>
                    <a:bodyPr/>
                    <a:lstStyle/>
                    <a:p>
                      <a:r>
                        <a:rPr lang="en-US" dirty="0" smtClean="0"/>
                        <a:t>t</a:t>
                      </a:r>
                      <a:r>
                        <a:rPr lang="en-US" baseline="0" dirty="0" smtClean="0"/>
                        <a:t> ½ life (hrs)</a:t>
                      </a:r>
                      <a:endParaRPr lang="en-US" dirty="0"/>
                    </a:p>
                  </a:txBody>
                  <a:tcPr/>
                </a:tc>
                <a:extLst>
                  <a:ext uri="{0D108BD9-81ED-4DB2-BD59-A6C34878D82A}">
                    <a16:rowId xmlns:a16="http://schemas.microsoft.com/office/drawing/2014/main" val="10000"/>
                  </a:ext>
                </a:extLst>
              </a:tr>
              <a:tr h="439412">
                <a:tc gridSpan="3">
                  <a:txBody>
                    <a:bodyPr/>
                    <a:lstStyle/>
                    <a:p>
                      <a:r>
                        <a:rPr lang="en-US" b="1" i="1" dirty="0" smtClean="0"/>
                        <a:t>Benzodiazepines</a:t>
                      </a:r>
                      <a:endParaRPr lang="en-US" b="1" i="1" dirty="0"/>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001"/>
                  </a:ext>
                </a:extLst>
              </a:tr>
              <a:tr h="4394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Midazolam</a:t>
                      </a:r>
                      <a:endParaRPr lang="en-US"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Ultra-short</a:t>
                      </a:r>
                    </a:p>
                  </a:txBody>
                  <a:tcPr/>
                </a:tc>
                <a:tc>
                  <a:txBody>
                    <a:bodyPr/>
                    <a:lstStyle/>
                    <a:p>
                      <a:r>
                        <a:rPr lang="en-US" dirty="0" smtClean="0"/>
                        <a:t>2</a:t>
                      </a:r>
                      <a:endParaRPr lang="en-US" dirty="0"/>
                    </a:p>
                  </a:txBody>
                  <a:tcPr/>
                </a:tc>
                <a:extLst>
                  <a:ext uri="{0D108BD9-81ED-4DB2-BD59-A6C34878D82A}">
                    <a16:rowId xmlns:a16="http://schemas.microsoft.com/office/drawing/2014/main" val="10002"/>
                  </a:ext>
                </a:extLst>
              </a:tr>
              <a:tr h="58050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Triazolam</a:t>
                      </a:r>
                      <a:endParaRPr lang="en-US" dirty="0" smtClean="0"/>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Ultra-short</a:t>
                      </a: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2-4</a:t>
                      </a:r>
                    </a:p>
                    <a:p>
                      <a:endParaRPr lang="en-US" dirty="0"/>
                    </a:p>
                  </a:txBody>
                  <a:tcPr/>
                </a:tc>
                <a:extLst>
                  <a:ext uri="{0D108BD9-81ED-4DB2-BD59-A6C34878D82A}">
                    <a16:rowId xmlns:a16="http://schemas.microsoft.com/office/drawing/2014/main" val="10003"/>
                  </a:ext>
                </a:extLst>
              </a:tr>
              <a:tr h="4394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Lorazepam</a:t>
                      </a:r>
                      <a:endParaRPr lang="en-US"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Short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10-20</a:t>
                      </a:r>
                    </a:p>
                  </a:txBody>
                  <a:tcPr/>
                </a:tc>
                <a:extLst>
                  <a:ext uri="{0D108BD9-81ED-4DB2-BD59-A6C34878D82A}">
                    <a16:rowId xmlns:a16="http://schemas.microsoft.com/office/drawing/2014/main" val="10004"/>
                  </a:ext>
                </a:extLst>
              </a:tr>
              <a:tr h="4394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Oxazepam</a:t>
                      </a:r>
                      <a:endParaRPr lang="en-US"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Short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12-18</a:t>
                      </a:r>
                    </a:p>
                  </a:txBody>
                  <a:tcPr/>
                </a:tc>
                <a:extLst>
                  <a:ext uri="{0D108BD9-81ED-4DB2-BD59-A6C34878D82A}">
                    <a16:rowId xmlns:a16="http://schemas.microsoft.com/office/drawing/2014/main" val="10005"/>
                  </a:ext>
                </a:extLst>
              </a:tr>
              <a:tr h="439412">
                <a:tc>
                  <a:txBody>
                    <a:bodyPr/>
                    <a:lstStyle/>
                    <a:p>
                      <a:r>
                        <a:rPr lang="en-US" dirty="0" err="1" smtClean="0"/>
                        <a:t>Alprazolam</a:t>
                      </a:r>
                      <a:endParaRPr lang="en-US" dirty="0"/>
                    </a:p>
                  </a:txBody>
                  <a:tcPr/>
                </a:tc>
                <a:tc>
                  <a:txBody>
                    <a:bodyPr/>
                    <a:lstStyle/>
                    <a:p>
                      <a:r>
                        <a:rPr lang="en-US" dirty="0" smtClean="0"/>
                        <a:t>Medium</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12-15</a:t>
                      </a:r>
                    </a:p>
                  </a:txBody>
                  <a:tcPr/>
                </a:tc>
                <a:extLst>
                  <a:ext uri="{0D108BD9-81ED-4DB2-BD59-A6C34878D82A}">
                    <a16:rowId xmlns:a16="http://schemas.microsoft.com/office/drawing/2014/main" val="10006"/>
                  </a:ext>
                </a:extLst>
              </a:tr>
              <a:tr h="476197">
                <a:tc>
                  <a:txBody>
                    <a:bodyPr/>
                    <a:lstStyle/>
                    <a:p>
                      <a:r>
                        <a:rPr lang="en-US" dirty="0" smtClean="0"/>
                        <a:t>Diazepam</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Medium</a:t>
                      </a: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20-80</a:t>
                      </a:r>
                    </a:p>
                  </a:txBody>
                  <a:tcPr/>
                </a:tc>
                <a:extLst>
                  <a:ext uri="{0D108BD9-81ED-4DB2-BD59-A6C34878D82A}">
                    <a16:rowId xmlns:a16="http://schemas.microsoft.com/office/drawing/2014/main" val="10007"/>
                  </a:ext>
                </a:extLst>
              </a:tr>
              <a:tr h="439412">
                <a:tc>
                  <a:txBody>
                    <a:bodyPr/>
                    <a:lstStyle/>
                    <a:p>
                      <a:r>
                        <a:rPr lang="en-US" dirty="0" err="1" smtClean="0"/>
                        <a:t>Clonazepam</a:t>
                      </a:r>
                      <a:endParaRPr lang="en-US" dirty="0"/>
                    </a:p>
                  </a:txBody>
                  <a:tcPr/>
                </a:tc>
                <a:tc>
                  <a:txBody>
                    <a:bodyPr/>
                    <a:lstStyle/>
                    <a:p>
                      <a:r>
                        <a:rPr lang="en-US" dirty="0" smtClean="0"/>
                        <a:t>Long</a:t>
                      </a:r>
                      <a:endParaRPr lang="en-US" dirty="0"/>
                    </a:p>
                  </a:txBody>
                  <a:tcPr/>
                </a:tc>
                <a:tc>
                  <a:txBody>
                    <a:bodyPr/>
                    <a:lstStyle/>
                    <a:p>
                      <a:r>
                        <a:rPr lang="en-US" dirty="0" smtClean="0"/>
                        <a:t>20-80</a:t>
                      </a:r>
                      <a:endParaRPr lang="en-US" dirty="0"/>
                    </a:p>
                  </a:txBody>
                  <a:tcPr/>
                </a:tc>
                <a:extLst>
                  <a:ext uri="{0D108BD9-81ED-4DB2-BD59-A6C34878D82A}">
                    <a16:rowId xmlns:a16="http://schemas.microsoft.com/office/drawing/2014/main" val="10008"/>
                  </a:ext>
                </a:extLst>
              </a:tr>
              <a:tr h="439412">
                <a:tc>
                  <a:txBody>
                    <a:bodyPr/>
                    <a:lstStyle/>
                    <a:p>
                      <a:r>
                        <a:rPr lang="en-US" dirty="0" err="1" smtClean="0"/>
                        <a:t>Flurazepam</a:t>
                      </a:r>
                      <a:r>
                        <a:rPr lang="en-US" dirty="0" smtClean="0"/>
                        <a:t> </a:t>
                      </a:r>
                      <a:endParaRPr lang="en-US" dirty="0"/>
                    </a:p>
                  </a:txBody>
                  <a:tcPr/>
                </a:tc>
                <a:tc>
                  <a:txBody>
                    <a:bodyPr/>
                    <a:lstStyle/>
                    <a:p>
                      <a:r>
                        <a:rPr lang="en-US" dirty="0" smtClean="0"/>
                        <a:t>Long</a:t>
                      </a:r>
                      <a:endParaRPr lang="en-US" dirty="0"/>
                    </a:p>
                  </a:txBody>
                  <a:tcPr/>
                </a:tc>
                <a:tc>
                  <a:txBody>
                    <a:bodyPr/>
                    <a:lstStyle/>
                    <a:p>
                      <a:r>
                        <a:rPr lang="en-US" dirty="0" smtClean="0"/>
                        <a:t>24-100</a:t>
                      </a:r>
                      <a:endParaRPr lang="en-US" dirty="0"/>
                    </a:p>
                  </a:txBody>
                  <a:tcPr/>
                </a:tc>
                <a:extLst>
                  <a:ext uri="{0D108BD9-81ED-4DB2-BD59-A6C34878D82A}">
                    <a16:rowId xmlns:a16="http://schemas.microsoft.com/office/drawing/2014/main" val="10009"/>
                  </a:ext>
                </a:extLst>
              </a:tr>
              <a:tr h="439412">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i="1" dirty="0" smtClean="0"/>
                        <a:t>Non-Benzodiazepines</a:t>
                      </a: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10"/>
                  </a:ext>
                </a:extLst>
              </a:tr>
              <a:tr h="439412">
                <a:tc>
                  <a:txBody>
                    <a:bodyPr/>
                    <a:lstStyle/>
                    <a:p>
                      <a:r>
                        <a:rPr lang="en-US" dirty="0" err="1" smtClean="0"/>
                        <a:t>Zelaplon</a:t>
                      </a:r>
                      <a:endParaRPr lang="en-US" dirty="0"/>
                    </a:p>
                  </a:txBody>
                  <a:tcPr/>
                </a:tc>
                <a:tc gridSpan="2">
                  <a:txBody>
                    <a:bodyPr/>
                    <a:lstStyle/>
                    <a:p>
                      <a:r>
                        <a:rPr lang="en-US" dirty="0" smtClean="0"/>
                        <a:t>                                                                          1 </a:t>
                      </a:r>
                      <a:endParaRPr lang="en-US" dirty="0"/>
                    </a:p>
                  </a:txBody>
                  <a:tcPr/>
                </a:tc>
                <a:tc hMerge="1">
                  <a:txBody>
                    <a:bodyPr/>
                    <a:lstStyle/>
                    <a:p>
                      <a:endParaRPr lang="en-US" dirty="0"/>
                    </a:p>
                  </a:txBody>
                  <a:tcPr/>
                </a:tc>
                <a:extLst>
                  <a:ext uri="{0D108BD9-81ED-4DB2-BD59-A6C34878D82A}">
                    <a16:rowId xmlns:a16="http://schemas.microsoft.com/office/drawing/2014/main" val="10011"/>
                  </a:ext>
                </a:extLst>
              </a:tr>
              <a:tr h="439412">
                <a:tc>
                  <a:txBody>
                    <a:bodyPr/>
                    <a:lstStyle/>
                    <a:p>
                      <a:r>
                        <a:rPr lang="en-US" dirty="0" err="1" smtClean="0"/>
                        <a:t>Zolpidem</a:t>
                      </a:r>
                      <a:endParaRPr lang="en-US" dirty="0"/>
                    </a:p>
                  </a:txBody>
                  <a:tcPr/>
                </a:tc>
                <a:tc gridSpan="2">
                  <a:txBody>
                    <a:bodyPr/>
                    <a:lstStyle/>
                    <a:p>
                      <a:r>
                        <a:rPr lang="en-US" dirty="0" smtClean="0"/>
                        <a:t>                                                                     1.5-2.5</a:t>
                      </a:r>
                      <a:endParaRPr lang="en-US" dirty="0"/>
                    </a:p>
                  </a:txBody>
                  <a:tcPr/>
                </a:tc>
                <a:tc hMerge="1">
                  <a:txBody>
                    <a:bodyPr/>
                    <a:lstStyle/>
                    <a:p>
                      <a:endParaRPr lang="en-US" dirty="0"/>
                    </a:p>
                  </a:txBody>
                  <a:tcPr/>
                </a:tc>
                <a:extLst>
                  <a:ext uri="{0D108BD9-81ED-4DB2-BD59-A6C34878D82A}">
                    <a16:rowId xmlns:a16="http://schemas.microsoft.com/office/drawing/2014/main" val="10012"/>
                  </a:ext>
                </a:extLst>
              </a:tr>
              <a:tr h="4394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Buspiron</a:t>
                      </a:r>
                      <a:endParaRPr lang="en-US" dirty="0" smtClean="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13"/>
                  </a:ext>
                </a:extLst>
              </a:tr>
            </a:tbl>
          </a:graphicData>
        </a:graphic>
      </p:graphicFrame>
      <p:sp>
        <p:nvSpPr>
          <p:cNvPr id="4" name="Rectangle 3"/>
          <p:cNvSpPr/>
          <p:nvPr/>
        </p:nvSpPr>
        <p:spPr>
          <a:xfrm>
            <a:off x="0" y="0"/>
            <a:ext cx="381000" cy="6858000"/>
          </a:xfrm>
          <a:prstGeom prst="rect">
            <a:avLst/>
          </a:prstGeom>
          <a:gradFill flip="none" rotWithShape="1">
            <a:gsLst>
              <a:gs pos="0">
                <a:schemeClr val="bg1"/>
              </a:gs>
              <a:gs pos="50000">
                <a:schemeClr val="accent1">
                  <a:tint val="44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0414" name="TextBox 4"/>
          <p:cNvSpPr txBox="1">
            <a:spLocks noChangeArrowheads="1"/>
          </p:cNvSpPr>
          <p:nvPr/>
        </p:nvSpPr>
        <p:spPr bwMode="auto">
          <a:xfrm>
            <a:off x="0" y="2611438"/>
            <a:ext cx="381000" cy="4246562"/>
          </a:xfrm>
          <a:prstGeom prst="rect">
            <a:avLst/>
          </a:prstGeom>
          <a:noFill/>
          <a:ln w="9525">
            <a:noFill/>
            <a:miter lim="800000"/>
            <a:headEnd/>
            <a:tailEnd/>
          </a:ln>
        </p:spPr>
        <p:txBody>
          <a:bodyPr>
            <a:spAutoFit/>
          </a:bodyPr>
          <a:lstStyle/>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S</a:t>
            </a:r>
          </a:p>
          <a:p>
            <a:pPr algn="ctr"/>
            <a:endParaRPr lang="en-US">
              <a:solidFill>
                <a:schemeClr val="bg1"/>
              </a:solidFill>
              <a:latin typeface="Corbel" pitchFamily="34" charset="0"/>
            </a:endParaRPr>
          </a:p>
          <a:p>
            <a:pPr algn="ctr"/>
            <a:r>
              <a:rPr lang="en-US">
                <a:solidFill>
                  <a:schemeClr val="bg1"/>
                </a:solidFill>
                <a:latin typeface="Corbel" pitchFamily="34" charset="0"/>
              </a:rPr>
              <a:t>O</a:t>
            </a:r>
          </a:p>
          <a:p>
            <a:pPr algn="ctr"/>
            <a:endParaRPr lang="en-US">
              <a:solidFill>
                <a:schemeClr val="bg1"/>
              </a:solidFill>
              <a:latin typeface="Corbel" pitchFamily="34" charset="0"/>
            </a:endParaRPr>
          </a:p>
          <a:p>
            <a:pPr algn="ctr"/>
            <a:r>
              <a:rPr lang="en-US">
                <a:solidFill>
                  <a:schemeClr val="bg1"/>
                </a:solidFill>
                <a:latin typeface="Corbel" pitchFamily="34" charset="0"/>
              </a:rPr>
              <a:t>M</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A</a:t>
            </a:r>
          </a:p>
        </p:txBody>
      </p:sp>
    </p:spTree>
  </p:cSld>
  <p:clrMapOvr>
    <a:masterClrMapping/>
  </p:clrMapOvr>
  <p:transition>
    <p:strips dir="rd"/>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3" name="Rectangle 5"/>
          <p:cNvSpPr>
            <a:spLocks noGrp="1" noChangeArrowheads="1"/>
          </p:cNvSpPr>
          <p:nvPr>
            <p:ph type="title"/>
          </p:nvPr>
        </p:nvSpPr>
        <p:spPr/>
        <p:txBody>
          <a:bodyPr>
            <a:normAutofit fontScale="90000"/>
          </a:bodyPr>
          <a:lstStyle/>
          <a:p>
            <a:pPr algn="ctr" fontAlgn="auto">
              <a:spcAft>
                <a:spcPts val="0"/>
              </a:spcAft>
              <a:defRPr/>
            </a:pPr>
            <a:r>
              <a:rPr lang="en-US" dirty="0">
                <a:solidFill>
                  <a:schemeClr val="tx2">
                    <a:satMod val="200000"/>
                  </a:schemeClr>
                </a:solidFill>
                <a:latin typeface="Algerian" pitchFamily="82" charset="0"/>
              </a:rPr>
              <a:t>Benzodiazepine Receptor </a:t>
            </a:r>
            <a:br>
              <a:rPr lang="en-US" dirty="0">
                <a:solidFill>
                  <a:schemeClr val="tx2">
                    <a:satMod val="200000"/>
                  </a:schemeClr>
                </a:solidFill>
                <a:latin typeface="Algerian" pitchFamily="82" charset="0"/>
              </a:rPr>
            </a:br>
            <a:r>
              <a:rPr lang="en-US" dirty="0">
                <a:solidFill>
                  <a:schemeClr val="tx2">
                    <a:satMod val="200000"/>
                  </a:schemeClr>
                </a:solidFill>
                <a:latin typeface="Algerian" pitchFamily="82" charset="0"/>
              </a:rPr>
              <a:t>Agonist Controversy</a:t>
            </a:r>
          </a:p>
        </p:txBody>
      </p:sp>
      <p:sp>
        <p:nvSpPr>
          <p:cNvPr id="101379" name="Rectangle 6"/>
          <p:cNvSpPr>
            <a:spLocks noGrp="1" noChangeArrowheads="1"/>
          </p:cNvSpPr>
          <p:nvPr>
            <p:ph idx="1"/>
          </p:nvPr>
        </p:nvSpPr>
        <p:spPr/>
        <p:txBody>
          <a:bodyPr/>
          <a:lstStyle/>
          <a:p>
            <a:r>
              <a:rPr lang="en-US" smtClean="0"/>
              <a:t>Tolerance infrequent</a:t>
            </a:r>
            <a:r>
              <a:rPr lang="en-US" baseline="30000" smtClean="0"/>
              <a:t>1</a:t>
            </a:r>
          </a:p>
          <a:p>
            <a:r>
              <a:rPr lang="en-US" smtClean="0"/>
              <a:t>Rebound insomnia may occur with any but appears less likely with zolpidem and zaleplon</a:t>
            </a:r>
            <a:r>
              <a:rPr lang="en-US" baseline="30000" smtClean="0"/>
              <a:t>1,2</a:t>
            </a:r>
          </a:p>
          <a:p>
            <a:r>
              <a:rPr lang="en-US" smtClean="0"/>
              <a:t>Addiction unlikely when recommended doses are used</a:t>
            </a:r>
            <a:r>
              <a:rPr lang="en-US" baseline="30000" smtClean="0"/>
              <a:t>3</a:t>
            </a:r>
          </a:p>
          <a:p>
            <a:r>
              <a:rPr lang="en-US" smtClean="0"/>
              <a:t>Dysfunction present for duration of drug activity</a:t>
            </a:r>
            <a:r>
              <a:rPr lang="en-US" baseline="30000" smtClean="0"/>
              <a:t>3</a:t>
            </a:r>
          </a:p>
        </p:txBody>
      </p:sp>
      <p:sp>
        <p:nvSpPr>
          <p:cNvPr id="101380" name="Text Box 4"/>
          <p:cNvSpPr txBox="1">
            <a:spLocks noChangeArrowheads="1"/>
          </p:cNvSpPr>
          <p:nvPr/>
        </p:nvSpPr>
        <p:spPr bwMode="auto">
          <a:xfrm>
            <a:off x="442913" y="5972175"/>
            <a:ext cx="7772400" cy="639763"/>
          </a:xfrm>
          <a:prstGeom prst="rect">
            <a:avLst/>
          </a:prstGeom>
          <a:noFill/>
          <a:ln w="9525">
            <a:noFill/>
            <a:miter lim="800000"/>
            <a:headEnd/>
            <a:tailEnd/>
          </a:ln>
        </p:spPr>
        <p:txBody>
          <a:bodyPr anchor="b">
            <a:spAutoFit/>
          </a:bodyPr>
          <a:lstStyle/>
          <a:p>
            <a:r>
              <a:rPr lang="en-US" sz="1200">
                <a:solidFill>
                  <a:schemeClr val="bg1"/>
                </a:solidFill>
                <a:latin typeface="Corbel" pitchFamily="34" charset="0"/>
              </a:rPr>
              <a:t>1. Roth T, Roehrs TA, Stepanski EJ, Rosenthal LD. </a:t>
            </a:r>
            <a:r>
              <a:rPr lang="en-US" sz="1200" i="1">
                <a:solidFill>
                  <a:schemeClr val="bg1"/>
                </a:solidFill>
                <a:latin typeface="Corbel" pitchFamily="34" charset="0"/>
              </a:rPr>
              <a:t>Am J Med.</a:t>
            </a:r>
            <a:r>
              <a:rPr lang="en-US" sz="1200">
                <a:solidFill>
                  <a:schemeClr val="bg1"/>
                </a:solidFill>
                <a:latin typeface="Corbel" pitchFamily="34" charset="0"/>
              </a:rPr>
              <a:t> 1990;88(3A):43S-46S. Review.  </a:t>
            </a:r>
          </a:p>
          <a:p>
            <a:r>
              <a:rPr lang="it-IT" sz="1200">
                <a:solidFill>
                  <a:schemeClr val="bg1"/>
                </a:solidFill>
                <a:latin typeface="Corbel" pitchFamily="34" charset="0"/>
              </a:rPr>
              <a:t>2. Ancoli-Israel S, Walsh JK, Mangano RM, Fujimori M</a:t>
            </a:r>
            <a:r>
              <a:rPr lang="en-US" sz="1200">
                <a:solidFill>
                  <a:schemeClr val="bg1"/>
                </a:solidFill>
                <a:latin typeface="Corbel" pitchFamily="34" charset="0"/>
              </a:rPr>
              <a:t>. </a:t>
            </a:r>
            <a:r>
              <a:rPr lang="en-US" sz="1200" i="1">
                <a:solidFill>
                  <a:schemeClr val="bg1"/>
                </a:solidFill>
                <a:latin typeface="Corbel" pitchFamily="34" charset="0"/>
              </a:rPr>
              <a:t>J Clin Psychiatry</a:t>
            </a:r>
            <a:r>
              <a:rPr lang="en-US" sz="1200">
                <a:solidFill>
                  <a:schemeClr val="bg1"/>
                </a:solidFill>
                <a:latin typeface="Corbel" pitchFamily="34" charset="0"/>
              </a:rPr>
              <a:t>. 1999;1(4):114-120.</a:t>
            </a:r>
          </a:p>
          <a:p>
            <a:r>
              <a:rPr lang="en-US" sz="1200">
                <a:solidFill>
                  <a:schemeClr val="bg1"/>
                </a:solidFill>
                <a:latin typeface="Corbel" pitchFamily="34" charset="0"/>
              </a:rPr>
              <a:t>3. Voderholzer U, Riemann D, Hornyak M, et al. </a:t>
            </a:r>
            <a:r>
              <a:rPr lang="en-US" sz="1200" i="1">
                <a:solidFill>
                  <a:schemeClr val="bg1"/>
                </a:solidFill>
                <a:latin typeface="Corbel" pitchFamily="34" charset="0"/>
              </a:rPr>
              <a:t>Eur Arch Psychiatry Clin Neurosci.</a:t>
            </a:r>
            <a:r>
              <a:rPr lang="en-US" sz="1200">
                <a:solidFill>
                  <a:schemeClr val="bg1"/>
                </a:solidFill>
                <a:latin typeface="Corbel" pitchFamily="34" charset="0"/>
              </a:rPr>
              <a:t> 2001;251(3):117-123.</a:t>
            </a:r>
            <a:endParaRPr lang="en-US" sz="1200">
              <a:latin typeface="Corbel" pitchFamily="34" charset="0"/>
            </a:endParaRPr>
          </a:p>
        </p:txBody>
      </p:sp>
      <p:sp>
        <p:nvSpPr>
          <p:cNvPr id="6" name="Rectangle 5"/>
          <p:cNvSpPr/>
          <p:nvPr/>
        </p:nvSpPr>
        <p:spPr>
          <a:xfrm>
            <a:off x="0" y="0"/>
            <a:ext cx="381000" cy="6858000"/>
          </a:xfrm>
          <a:prstGeom prst="rect">
            <a:avLst/>
          </a:prstGeom>
          <a:gradFill flip="none" rotWithShape="1">
            <a:gsLst>
              <a:gs pos="0">
                <a:schemeClr val="bg1"/>
              </a:gs>
              <a:gs pos="50000">
                <a:schemeClr val="accent1">
                  <a:tint val="44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1382" name="TextBox 6"/>
          <p:cNvSpPr txBox="1">
            <a:spLocks noChangeArrowheads="1"/>
          </p:cNvSpPr>
          <p:nvPr/>
        </p:nvSpPr>
        <p:spPr bwMode="auto">
          <a:xfrm>
            <a:off x="0" y="2611438"/>
            <a:ext cx="381000" cy="4246562"/>
          </a:xfrm>
          <a:prstGeom prst="rect">
            <a:avLst/>
          </a:prstGeom>
          <a:noFill/>
          <a:ln w="9525">
            <a:noFill/>
            <a:miter lim="800000"/>
            <a:headEnd/>
            <a:tailEnd/>
          </a:ln>
        </p:spPr>
        <p:txBody>
          <a:bodyPr>
            <a:spAutoFit/>
          </a:bodyPr>
          <a:lstStyle/>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S</a:t>
            </a:r>
          </a:p>
          <a:p>
            <a:pPr algn="ctr"/>
            <a:endParaRPr lang="en-US">
              <a:solidFill>
                <a:schemeClr val="bg1"/>
              </a:solidFill>
              <a:latin typeface="Corbel" pitchFamily="34" charset="0"/>
            </a:endParaRPr>
          </a:p>
          <a:p>
            <a:pPr algn="ctr"/>
            <a:r>
              <a:rPr lang="en-US">
                <a:solidFill>
                  <a:schemeClr val="bg1"/>
                </a:solidFill>
                <a:latin typeface="Corbel" pitchFamily="34" charset="0"/>
              </a:rPr>
              <a:t>O</a:t>
            </a:r>
          </a:p>
          <a:p>
            <a:pPr algn="ctr"/>
            <a:endParaRPr lang="en-US">
              <a:solidFill>
                <a:schemeClr val="bg1"/>
              </a:solidFill>
              <a:latin typeface="Corbel" pitchFamily="34" charset="0"/>
            </a:endParaRPr>
          </a:p>
          <a:p>
            <a:pPr algn="ctr"/>
            <a:r>
              <a:rPr lang="en-US">
                <a:solidFill>
                  <a:schemeClr val="bg1"/>
                </a:solidFill>
                <a:latin typeface="Corbel" pitchFamily="34" charset="0"/>
              </a:rPr>
              <a:t>M</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A</a:t>
            </a:r>
          </a:p>
        </p:txBody>
      </p:sp>
    </p:spTree>
  </p:cSld>
  <p:clrMapOvr>
    <a:masterClrMapping/>
  </p:clrMapOvr>
  <p:transition>
    <p:strips dir="rd"/>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5" name="Rectangle 5"/>
          <p:cNvSpPr>
            <a:spLocks noGrp="1" noChangeArrowheads="1"/>
          </p:cNvSpPr>
          <p:nvPr>
            <p:ph type="title"/>
          </p:nvPr>
        </p:nvSpPr>
        <p:spPr/>
        <p:txBody>
          <a:bodyPr>
            <a:normAutofit fontScale="90000"/>
          </a:bodyPr>
          <a:lstStyle/>
          <a:p>
            <a:pPr algn="ctr" fontAlgn="auto">
              <a:spcAft>
                <a:spcPts val="0"/>
              </a:spcAft>
              <a:defRPr/>
            </a:pPr>
            <a:r>
              <a:rPr lang="en-US" dirty="0">
                <a:solidFill>
                  <a:schemeClr val="tx2">
                    <a:satMod val="200000"/>
                  </a:schemeClr>
                </a:solidFill>
                <a:latin typeface="Algerian" pitchFamily="82" charset="0"/>
              </a:rPr>
              <a:t>Benzodiazepine Receptor </a:t>
            </a:r>
            <a:br>
              <a:rPr lang="en-US" dirty="0">
                <a:solidFill>
                  <a:schemeClr val="tx2">
                    <a:satMod val="200000"/>
                  </a:schemeClr>
                </a:solidFill>
                <a:latin typeface="Algerian" pitchFamily="82" charset="0"/>
              </a:rPr>
            </a:br>
            <a:r>
              <a:rPr lang="en-US" dirty="0">
                <a:solidFill>
                  <a:schemeClr val="tx2">
                    <a:satMod val="200000"/>
                  </a:schemeClr>
                </a:solidFill>
                <a:latin typeface="Algerian" pitchFamily="82" charset="0"/>
              </a:rPr>
              <a:t>Agonist Controversy </a:t>
            </a:r>
            <a:r>
              <a:rPr lang="en-US" sz="3600" dirty="0">
                <a:solidFill>
                  <a:schemeClr val="tx2">
                    <a:satMod val="200000"/>
                  </a:schemeClr>
                </a:solidFill>
                <a:latin typeface="Algerian" pitchFamily="82" charset="0"/>
              </a:rPr>
              <a:t>(cont’d)</a:t>
            </a:r>
          </a:p>
        </p:txBody>
      </p:sp>
      <p:sp>
        <p:nvSpPr>
          <p:cNvPr id="102403" name="Rectangle 6"/>
          <p:cNvSpPr>
            <a:spLocks noGrp="1" noChangeArrowheads="1"/>
          </p:cNvSpPr>
          <p:nvPr>
            <p:ph idx="1"/>
          </p:nvPr>
        </p:nvSpPr>
        <p:spPr/>
        <p:txBody>
          <a:bodyPr/>
          <a:lstStyle/>
          <a:p>
            <a:r>
              <a:rPr lang="en-US" smtClean="0"/>
              <a:t>Dose escalation: Do not do it. Higher dose not likely to be helpful</a:t>
            </a:r>
          </a:p>
          <a:p>
            <a:r>
              <a:rPr lang="en-US" smtClean="0"/>
              <a:t>Dose schedule: Daily vs intermittent</a:t>
            </a:r>
          </a:p>
          <a:p>
            <a:r>
              <a:rPr lang="en-US" smtClean="0"/>
              <a:t>Duration of therapy: Very little data</a:t>
            </a:r>
          </a:p>
          <a:p>
            <a:pPr lvl="1"/>
            <a:r>
              <a:rPr lang="en-US" smtClean="0"/>
              <a:t>Zolpidem: 35 days,</a:t>
            </a:r>
            <a:r>
              <a:rPr lang="en-US" baseline="30000" smtClean="0"/>
              <a:t>1</a:t>
            </a:r>
            <a:r>
              <a:rPr lang="en-US" smtClean="0"/>
              <a:t> 3</a:t>
            </a:r>
            <a:r>
              <a:rPr lang="en-US" baseline="30000" smtClean="0"/>
              <a:t> </a:t>
            </a:r>
            <a:r>
              <a:rPr lang="en-US" smtClean="0"/>
              <a:t>months,</a:t>
            </a:r>
            <a:r>
              <a:rPr lang="en-US" baseline="30000" smtClean="0"/>
              <a:t>2</a:t>
            </a:r>
            <a:r>
              <a:rPr lang="en-US" smtClean="0"/>
              <a:t> 6 months</a:t>
            </a:r>
            <a:r>
              <a:rPr lang="en-US" baseline="30000" smtClean="0"/>
              <a:t>3</a:t>
            </a:r>
          </a:p>
          <a:p>
            <a:pPr lvl="1"/>
            <a:r>
              <a:rPr lang="en-US" smtClean="0"/>
              <a:t>Eszopiclone: 6 months</a:t>
            </a:r>
            <a:r>
              <a:rPr lang="en-US" baseline="30000" smtClean="0"/>
              <a:t>4,5</a:t>
            </a:r>
          </a:p>
          <a:p>
            <a:pPr lvl="1"/>
            <a:r>
              <a:rPr lang="en-US" smtClean="0"/>
              <a:t>Indiplon: 12 months</a:t>
            </a:r>
            <a:r>
              <a:rPr lang="en-US" baseline="30000" smtClean="0"/>
              <a:t>6</a:t>
            </a:r>
          </a:p>
          <a:p>
            <a:r>
              <a:rPr lang="en-US" smtClean="0"/>
              <a:t>Discontinuation: Sudden or taper?</a:t>
            </a:r>
          </a:p>
        </p:txBody>
      </p:sp>
      <p:sp>
        <p:nvSpPr>
          <p:cNvPr id="102404" name="Text Box 4"/>
          <p:cNvSpPr txBox="1">
            <a:spLocks noChangeArrowheads="1"/>
          </p:cNvSpPr>
          <p:nvPr/>
        </p:nvSpPr>
        <p:spPr bwMode="auto">
          <a:xfrm>
            <a:off x="1585913" y="5934075"/>
            <a:ext cx="7558087" cy="923925"/>
          </a:xfrm>
          <a:prstGeom prst="rect">
            <a:avLst/>
          </a:prstGeom>
          <a:noFill/>
          <a:ln w="9525">
            <a:noFill/>
            <a:miter lim="800000"/>
            <a:headEnd/>
            <a:tailEnd/>
          </a:ln>
        </p:spPr>
        <p:txBody>
          <a:bodyPr>
            <a:spAutoFit/>
          </a:bodyPr>
          <a:lstStyle/>
          <a:p>
            <a:pPr algn="r"/>
            <a:r>
              <a:rPr lang="en-US" sz="900">
                <a:solidFill>
                  <a:schemeClr val="bg1"/>
                </a:solidFill>
                <a:latin typeface="Corbel" pitchFamily="34" charset="0"/>
              </a:rPr>
              <a:t>1. Ambien [prescribing information]. New York, NY: Sanofi-Synthelabo Inc;2004.</a:t>
            </a:r>
          </a:p>
          <a:p>
            <a:pPr algn="r"/>
            <a:r>
              <a:rPr lang="en-US" sz="900">
                <a:solidFill>
                  <a:schemeClr val="bg1"/>
                </a:solidFill>
                <a:latin typeface="Corbel" pitchFamily="34" charset="0"/>
              </a:rPr>
              <a:t>2. Perlis ML, McCall WV, Krystal AD, Walsh JK. </a:t>
            </a:r>
            <a:r>
              <a:rPr lang="en-US" sz="900" i="1">
                <a:solidFill>
                  <a:schemeClr val="bg1"/>
                </a:solidFill>
                <a:latin typeface="Corbel" pitchFamily="34" charset="0"/>
              </a:rPr>
              <a:t>J Clin Psych</a:t>
            </a:r>
            <a:r>
              <a:rPr lang="en-US" sz="900">
                <a:solidFill>
                  <a:schemeClr val="bg1"/>
                </a:solidFill>
                <a:latin typeface="Corbel" pitchFamily="34" charset="0"/>
              </a:rPr>
              <a:t>. 2004;65:128-137.</a:t>
            </a:r>
          </a:p>
          <a:p>
            <a:pPr algn="r"/>
            <a:r>
              <a:rPr lang="en-US" sz="900">
                <a:solidFill>
                  <a:schemeClr val="bg1"/>
                </a:solidFill>
                <a:latin typeface="Corbel" pitchFamily="34" charset="0"/>
              </a:rPr>
              <a:t>3. Schenck CH, Mahowald MW, Sack RL. </a:t>
            </a:r>
            <a:r>
              <a:rPr lang="en-US" sz="900" i="1">
                <a:solidFill>
                  <a:schemeClr val="bg1"/>
                </a:solidFill>
                <a:latin typeface="Corbel" pitchFamily="34" charset="0"/>
              </a:rPr>
              <a:t>JAMA</a:t>
            </a:r>
            <a:r>
              <a:rPr lang="en-US" sz="900">
                <a:solidFill>
                  <a:schemeClr val="bg1"/>
                </a:solidFill>
                <a:latin typeface="Corbel" pitchFamily="34" charset="0"/>
              </a:rPr>
              <a:t>. 2003;289(19):2475-2479.</a:t>
            </a:r>
          </a:p>
          <a:p>
            <a:pPr algn="r"/>
            <a:r>
              <a:rPr lang="en-US" sz="900">
                <a:solidFill>
                  <a:schemeClr val="bg1"/>
                </a:solidFill>
                <a:latin typeface="Corbel" pitchFamily="34" charset="0"/>
              </a:rPr>
              <a:t>4. Krystal AD, Walsh JK, Laska E, et al. </a:t>
            </a:r>
            <a:r>
              <a:rPr lang="en-US" sz="900" i="1">
                <a:solidFill>
                  <a:schemeClr val="bg1"/>
                </a:solidFill>
                <a:latin typeface="Corbel" pitchFamily="34" charset="0"/>
              </a:rPr>
              <a:t>Sleep.</a:t>
            </a:r>
            <a:r>
              <a:rPr lang="en-US" sz="900">
                <a:solidFill>
                  <a:schemeClr val="bg1"/>
                </a:solidFill>
                <a:latin typeface="Corbel" pitchFamily="34" charset="0"/>
              </a:rPr>
              <a:t> 2003;26:793-799.</a:t>
            </a:r>
          </a:p>
          <a:p>
            <a:pPr algn="r"/>
            <a:r>
              <a:rPr lang="en-US" sz="900">
                <a:solidFill>
                  <a:schemeClr val="bg1"/>
                </a:solidFill>
                <a:latin typeface="Corbel" pitchFamily="34" charset="0"/>
              </a:rPr>
              <a:t>5. Roth T, Walsh J, Krystal A, et al. </a:t>
            </a:r>
            <a:r>
              <a:rPr lang="en-US" sz="900" i="1">
                <a:solidFill>
                  <a:schemeClr val="bg1"/>
                </a:solidFill>
                <a:latin typeface="Corbel" pitchFamily="34" charset="0"/>
              </a:rPr>
              <a:t>Sleep Med</a:t>
            </a:r>
            <a:r>
              <a:rPr lang="en-US" sz="900">
                <a:solidFill>
                  <a:schemeClr val="bg1"/>
                </a:solidFill>
                <a:latin typeface="Corbel" pitchFamily="34" charset="0"/>
              </a:rPr>
              <a:t>. 2005;6:487-495. </a:t>
            </a:r>
          </a:p>
          <a:p>
            <a:pPr algn="r"/>
            <a:r>
              <a:rPr lang="en-US" sz="900">
                <a:solidFill>
                  <a:schemeClr val="bg1"/>
                </a:solidFill>
                <a:latin typeface="Corbel" pitchFamily="34" charset="0"/>
              </a:rPr>
              <a:t>6. Indiplon APA data at: http://abstractsonline.com/viewer/SearchResults.asp. Accessed on March 29, 2006.</a:t>
            </a:r>
          </a:p>
        </p:txBody>
      </p:sp>
      <p:sp>
        <p:nvSpPr>
          <p:cNvPr id="6" name="Rectangle 5"/>
          <p:cNvSpPr/>
          <p:nvPr/>
        </p:nvSpPr>
        <p:spPr>
          <a:xfrm>
            <a:off x="0" y="0"/>
            <a:ext cx="381000" cy="6858000"/>
          </a:xfrm>
          <a:prstGeom prst="rect">
            <a:avLst/>
          </a:prstGeom>
          <a:gradFill flip="none" rotWithShape="1">
            <a:gsLst>
              <a:gs pos="0">
                <a:schemeClr val="bg1"/>
              </a:gs>
              <a:gs pos="50000">
                <a:schemeClr val="accent1">
                  <a:tint val="44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2406" name="TextBox 6"/>
          <p:cNvSpPr txBox="1">
            <a:spLocks noChangeArrowheads="1"/>
          </p:cNvSpPr>
          <p:nvPr/>
        </p:nvSpPr>
        <p:spPr bwMode="auto">
          <a:xfrm>
            <a:off x="0" y="2611438"/>
            <a:ext cx="381000" cy="4246562"/>
          </a:xfrm>
          <a:prstGeom prst="rect">
            <a:avLst/>
          </a:prstGeom>
          <a:noFill/>
          <a:ln w="9525">
            <a:noFill/>
            <a:miter lim="800000"/>
            <a:headEnd/>
            <a:tailEnd/>
          </a:ln>
        </p:spPr>
        <p:txBody>
          <a:bodyPr>
            <a:spAutoFit/>
          </a:bodyPr>
          <a:lstStyle/>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S</a:t>
            </a:r>
          </a:p>
          <a:p>
            <a:pPr algn="ctr"/>
            <a:endParaRPr lang="en-US">
              <a:solidFill>
                <a:schemeClr val="bg1"/>
              </a:solidFill>
              <a:latin typeface="Corbel" pitchFamily="34" charset="0"/>
            </a:endParaRPr>
          </a:p>
          <a:p>
            <a:pPr algn="ctr"/>
            <a:r>
              <a:rPr lang="en-US">
                <a:solidFill>
                  <a:schemeClr val="bg1"/>
                </a:solidFill>
                <a:latin typeface="Corbel" pitchFamily="34" charset="0"/>
              </a:rPr>
              <a:t>O</a:t>
            </a:r>
          </a:p>
          <a:p>
            <a:pPr algn="ctr"/>
            <a:endParaRPr lang="en-US">
              <a:solidFill>
                <a:schemeClr val="bg1"/>
              </a:solidFill>
              <a:latin typeface="Corbel" pitchFamily="34" charset="0"/>
            </a:endParaRPr>
          </a:p>
          <a:p>
            <a:pPr algn="ctr"/>
            <a:r>
              <a:rPr lang="en-US">
                <a:solidFill>
                  <a:schemeClr val="bg1"/>
                </a:solidFill>
                <a:latin typeface="Corbel" pitchFamily="34" charset="0"/>
              </a:rPr>
              <a:t>M</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A</a:t>
            </a:r>
          </a:p>
        </p:txBody>
      </p:sp>
    </p:spTree>
  </p:cSld>
  <p:clrMapOvr>
    <a:masterClrMapping/>
  </p:clrMapOvr>
  <p:transition>
    <p:strips dir="rd"/>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9" name="Rectangle 5"/>
          <p:cNvSpPr>
            <a:spLocks noGrp="1" noChangeArrowheads="1"/>
          </p:cNvSpPr>
          <p:nvPr>
            <p:ph type="title"/>
          </p:nvPr>
        </p:nvSpPr>
        <p:spPr/>
        <p:txBody>
          <a:bodyPr>
            <a:normAutofit fontScale="90000"/>
          </a:bodyPr>
          <a:lstStyle/>
          <a:p>
            <a:pPr algn="ctr" fontAlgn="auto">
              <a:spcAft>
                <a:spcPts val="0"/>
              </a:spcAft>
              <a:defRPr/>
            </a:pPr>
            <a:r>
              <a:rPr lang="en-US" dirty="0">
                <a:solidFill>
                  <a:schemeClr val="tx2">
                    <a:satMod val="200000"/>
                  </a:schemeClr>
                </a:solidFill>
                <a:latin typeface="Algerian" pitchFamily="82" charset="0"/>
              </a:rPr>
              <a:t>Benzodiazepine (BZD) </a:t>
            </a:r>
            <a:br>
              <a:rPr lang="en-US" dirty="0">
                <a:solidFill>
                  <a:schemeClr val="tx2">
                    <a:satMod val="200000"/>
                  </a:schemeClr>
                </a:solidFill>
                <a:latin typeface="Algerian" pitchFamily="82" charset="0"/>
              </a:rPr>
            </a:br>
            <a:r>
              <a:rPr lang="en-US" dirty="0">
                <a:solidFill>
                  <a:schemeClr val="tx2">
                    <a:satMod val="200000"/>
                  </a:schemeClr>
                </a:solidFill>
                <a:latin typeface="Algerian" pitchFamily="82" charset="0"/>
              </a:rPr>
              <a:t>Receptor Agonists Withdrawal</a:t>
            </a:r>
          </a:p>
        </p:txBody>
      </p:sp>
      <p:sp>
        <p:nvSpPr>
          <p:cNvPr id="103427" name="Rectangle 6"/>
          <p:cNvSpPr>
            <a:spLocks noGrp="1" noChangeArrowheads="1"/>
          </p:cNvSpPr>
          <p:nvPr>
            <p:ph idx="1"/>
          </p:nvPr>
        </p:nvSpPr>
        <p:spPr/>
        <p:txBody>
          <a:bodyPr/>
          <a:lstStyle/>
          <a:p>
            <a:r>
              <a:rPr lang="en-US" smtClean="0"/>
              <a:t>40 patients long-term BZD</a:t>
            </a:r>
          </a:p>
          <a:p>
            <a:pPr lvl="1"/>
            <a:r>
              <a:rPr lang="en-US" smtClean="0"/>
              <a:t>Switched to diazepam (15 mg/day) or placebo</a:t>
            </a:r>
          </a:p>
          <a:p>
            <a:pPr lvl="1"/>
            <a:r>
              <a:rPr lang="en-US" smtClean="0"/>
              <a:t>Tapered over 8 weeks</a:t>
            </a:r>
          </a:p>
          <a:p>
            <a:r>
              <a:rPr lang="en-US" smtClean="0"/>
              <a:t>Clinically important, mild, but distinct withdrawal syndrome occurred</a:t>
            </a:r>
          </a:p>
          <a:p>
            <a:pPr lvl="1"/>
            <a:r>
              <a:rPr lang="en-US" smtClean="0"/>
              <a:t>Tinnitus, involuntary movement, and perceptual changes, confusion, paresthesia</a:t>
            </a:r>
          </a:p>
          <a:p>
            <a:pPr lvl="1"/>
            <a:r>
              <a:rPr lang="en-US" smtClean="0"/>
              <a:t>Resolved over 4 weeks</a:t>
            </a:r>
          </a:p>
        </p:txBody>
      </p:sp>
      <p:sp>
        <p:nvSpPr>
          <p:cNvPr id="103428" name="Text Box 4"/>
          <p:cNvSpPr txBox="1">
            <a:spLocks noChangeArrowheads="1"/>
          </p:cNvSpPr>
          <p:nvPr/>
        </p:nvSpPr>
        <p:spPr bwMode="auto">
          <a:xfrm>
            <a:off x="457200" y="6340475"/>
            <a:ext cx="7391400" cy="274638"/>
          </a:xfrm>
          <a:prstGeom prst="rect">
            <a:avLst/>
          </a:prstGeom>
          <a:noFill/>
          <a:ln w="9525">
            <a:noFill/>
            <a:miter lim="800000"/>
            <a:headEnd/>
            <a:tailEnd/>
          </a:ln>
        </p:spPr>
        <p:txBody>
          <a:bodyPr>
            <a:spAutoFit/>
          </a:bodyPr>
          <a:lstStyle/>
          <a:p>
            <a:pPr>
              <a:spcBef>
                <a:spcPct val="50000"/>
              </a:spcBef>
            </a:pPr>
            <a:r>
              <a:rPr lang="pt-BR" sz="1200">
                <a:solidFill>
                  <a:schemeClr val="bg1"/>
                </a:solidFill>
                <a:latin typeface="Corbel" pitchFamily="34" charset="0"/>
              </a:rPr>
              <a:t>Busto U, Sellers EM, Naranjo CA, Cappell H, Sanchez-Craig M, Sykora K</a:t>
            </a:r>
            <a:r>
              <a:rPr lang="en-US" sz="1200">
                <a:solidFill>
                  <a:schemeClr val="bg1"/>
                </a:solidFill>
                <a:latin typeface="Corbel" pitchFamily="34" charset="0"/>
              </a:rPr>
              <a:t>. </a:t>
            </a:r>
            <a:r>
              <a:rPr lang="en-US" sz="1200" i="1">
                <a:solidFill>
                  <a:schemeClr val="bg1"/>
                </a:solidFill>
                <a:latin typeface="Corbel" pitchFamily="34" charset="0"/>
              </a:rPr>
              <a:t>NEJM</a:t>
            </a:r>
            <a:r>
              <a:rPr lang="en-US" sz="1200">
                <a:solidFill>
                  <a:schemeClr val="bg1"/>
                </a:solidFill>
                <a:latin typeface="Corbel" pitchFamily="34" charset="0"/>
              </a:rPr>
              <a:t>. 1986;315:854-859.</a:t>
            </a:r>
          </a:p>
        </p:txBody>
      </p:sp>
      <p:sp>
        <p:nvSpPr>
          <p:cNvPr id="6" name="Rectangle 5"/>
          <p:cNvSpPr/>
          <p:nvPr/>
        </p:nvSpPr>
        <p:spPr>
          <a:xfrm>
            <a:off x="0" y="0"/>
            <a:ext cx="381000" cy="6858000"/>
          </a:xfrm>
          <a:prstGeom prst="rect">
            <a:avLst/>
          </a:prstGeom>
          <a:gradFill flip="none" rotWithShape="1">
            <a:gsLst>
              <a:gs pos="0">
                <a:schemeClr val="bg1"/>
              </a:gs>
              <a:gs pos="50000">
                <a:schemeClr val="accent1">
                  <a:tint val="44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3430" name="TextBox 6"/>
          <p:cNvSpPr txBox="1">
            <a:spLocks noChangeArrowheads="1"/>
          </p:cNvSpPr>
          <p:nvPr/>
        </p:nvSpPr>
        <p:spPr bwMode="auto">
          <a:xfrm>
            <a:off x="0" y="2611438"/>
            <a:ext cx="381000" cy="4246562"/>
          </a:xfrm>
          <a:prstGeom prst="rect">
            <a:avLst/>
          </a:prstGeom>
          <a:noFill/>
          <a:ln w="9525">
            <a:noFill/>
            <a:miter lim="800000"/>
            <a:headEnd/>
            <a:tailEnd/>
          </a:ln>
        </p:spPr>
        <p:txBody>
          <a:bodyPr>
            <a:spAutoFit/>
          </a:bodyPr>
          <a:lstStyle/>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S</a:t>
            </a:r>
          </a:p>
          <a:p>
            <a:pPr algn="ctr"/>
            <a:endParaRPr lang="en-US">
              <a:solidFill>
                <a:schemeClr val="bg1"/>
              </a:solidFill>
              <a:latin typeface="Corbel" pitchFamily="34" charset="0"/>
            </a:endParaRPr>
          </a:p>
          <a:p>
            <a:pPr algn="ctr"/>
            <a:r>
              <a:rPr lang="en-US">
                <a:solidFill>
                  <a:schemeClr val="bg1"/>
                </a:solidFill>
                <a:latin typeface="Corbel" pitchFamily="34" charset="0"/>
              </a:rPr>
              <a:t>O</a:t>
            </a:r>
          </a:p>
          <a:p>
            <a:pPr algn="ctr"/>
            <a:endParaRPr lang="en-US">
              <a:solidFill>
                <a:schemeClr val="bg1"/>
              </a:solidFill>
              <a:latin typeface="Corbel" pitchFamily="34" charset="0"/>
            </a:endParaRPr>
          </a:p>
          <a:p>
            <a:pPr algn="ctr"/>
            <a:r>
              <a:rPr lang="en-US">
                <a:solidFill>
                  <a:schemeClr val="bg1"/>
                </a:solidFill>
                <a:latin typeface="Corbel" pitchFamily="34" charset="0"/>
              </a:rPr>
              <a:t>M</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A</a:t>
            </a:r>
          </a:p>
        </p:txBody>
      </p:sp>
    </p:spTree>
  </p:cSld>
  <p:clrMapOvr>
    <a:masterClrMapping/>
  </p:clrMapOvr>
  <p:transition>
    <p:strips dir="rd"/>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algn="ctr" fontAlgn="auto">
              <a:spcAft>
                <a:spcPts val="0"/>
              </a:spcAft>
              <a:defRPr/>
            </a:pPr>
            <a:r>
              <a:rPr lang="en-US" dirty="0">
                <a:solidFill>
                  <a:schemeClr val="tx2">
                    <a:satMod val="200000"/>
                  </a:schemeClr>
                </a:solidFill>
                <a:latin typeface="Algerian" pitchFamily="82" charset="0"/>
              </a:rPr>
              <a:t>The Good Side of </a:t>
            </a:r>
            <a:r>
              <a:rPr lang="en-US" dirty="0" err="1">
                <a:solidFill>
                  <a:schemeClr val="tx2">
                    <a:satMod val="200000"/>
                  </a:schemeClr>
                </a:solidFill>
                <a:latin typeface="Algerian" pitchFamily="82" charset="0"/>
              </a:rPr>
              <a:t>Benzos</a:t>
            </a:r>
            <a:endParaRPr lang="en-US" dirty="0">
              <a:solidFill>
                <a:schemeClr val="tx2">
                  <a:satMod val="200000"/>
                </a:schemeClr>
              </a:solidFill>
              <a:latin typeface="Algerian" pitchFamily="82" charset="0"/>
            </a:endParaRPr>
          </a:p>
        </p:txBody>
      </p:sp>
      <p:sp>
        <p:nvSpPr>
          <p:cNvPr id="104451" name="Rectangle 3"/>
          <p:cNvSpPr>
            <a:spLocks noGrp="1" noChangeArrowheads="1"/>
          </p:cNvSpPr>
          <p:nvPr>
            <p:ph idx="1"/>
          </p:nvPr>
        </p:nvSpPr>
        <p:spPr/>
        <p:txBody>
          <a:bodyPr/>
          <a:lstStyle/>
          <a:p>
            <a:r>
              <a:rPr lang="en-US" smtClean="0"/>
              <a:t>Enhance sleep</a:t>
            </a:r>
          </a:p>
          <a:p>
            <a:pPr>
              <a:buFont typeface="Wingdings" pitchFamily="2" charset="2"/>
              <a:buNone/>
            </a:pPr>
            <a:endParaRPr lang="en-US" smtClean="0"/>
          </a:p>
          <a:p>
            <a:r>
              <a:rPr lang="en-US" smtClean="0"/>
              <a:t>Decrease anxiety</a:t>
            </a:r>
          </a:p>
          <a:p>
            <a:pPr>
              <a:buFont typeface="Wingdings" pitchFamily="2" charset="2"/>
              <a:buNone/>
            </a:pPr>
            <a:endParaRPr lang="en-US" smtClean="0"/>
          </a:p>
          <a:p>
            <a:r>
              <a:rPr lang="en-US" smtClean="0"/>
              <a:t>Muscle relaxant</a:t>
            </a:r>
          </a:p>
          <a:p>
            <a:pPr>
              <a:buFont typeface="Wingdings" pitchFamily="2" charset="2"/>
              <a:buNone/>
            </a:pPr>
            <a:endParaRPr lang="en-US" smtClean="0"/>
          </a:p>
          <a:p>
            <a:endParaRPr lang="en-US" smtClean="0"/>
          </a:p>
        </p:txBody>
      </p:sp>
      <p:sp>
        <p:nvSpPr>
          <p:cNvPr id="5" name="Rectangle 4"/>
          <p:cNvSpPr/>
          <p:nvPr/>
        </p:nvSpPr>
        <p:spPr>
          <a:xfrm>
            <a:off x="0" y="0"/>
            <a:ext cx="381000" cy="6858000"/>
          </a:xfrm>
          <a:prstGeom prst="rect">
            <a:avLst/>
          </a:prstGeom>
          <a:gradFill flip="none" rotWithShape="1">
            <a:gsLst>
              <a:gs pos="0">
                <a:schemeClr val="bg1"/>
              </a:gs>
              <a:gs pos="50000">
                <a:schemeClr val="accent1">
                  <a:tint val="44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4453" name="TextBox 5"/>
          <p:cNvSpPr txBox="1">
            <a:spLocks noChangeArrowheads="1"/>
          </p:cNvSpPr>
          <p:nvPr/>
        </p:nvSpPr>
        <p:spPr bwMode="auto">
          <a:xfrm>
            <a:off x="0" y="2611438"/>
            <a:ext cx="381000" cy="4246562"/>
          </a:xfrm>
          <a:prstGeom prst="rect">
            <a:avLst/>
          </a:prstGeom>
          <a:noFill/>
          <a:ln w="9525">
            <a:noFill/>
            <a:miter lim="800000"/>
            <a:headEnd/>
            <a:tailEnd/>
          </a:ln>
        </p:spPr>
        <p:txBody>
          <a:bodyPr>
            <a:spAutoFit/>
          </a:bodyPr>
          <a:lstStyle/>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S</a:t>
            </a:r>
          </a:p>
          <a:p>
            <a:pPr algn="ctr"/>
            <a:endParaRPr lang="en-US">
              <a:solidFill>
                <a:schemeClr val="bg1"/>
              </a:solidFill>
              <a:latin typeface="Corbel" pitchFamily="34" charset="0"/>
            </a:endParaRPr>
          </a:p>
          <a:p>
            <a:pPr algn="ctr"/>
            <a:r>
              <a:rPr lang="en-US">
                <a:solidFill>
                  <a:schemeClr val="bg1"/>
                </a:solidFill>
                <a:latin typeface="Corbel" pitchFamily="34" charset="0"/>
              </a:rPr>
              <a:t>O</a:t>
            </a:r>
          </a:p>
          <a:p>
            <a:pPr algn="ctr"/>
            <a:endParaRPr lang="en-US">
              <a:solidFill>
                <a:schemeClr val="bg1"/>
              </a:solidFill>
              <a:latin typeface="Corbel" pitchFamily="34" charset="0"/>
            </a:endParaRPr>
          </a:p>
          <a:p>
            <a:pPr algn="ctr"/>
            <a:r>
              <a:rPr lang="en-US">
                <a:solidFill>
                  <a:schemeClr val="bg1"/>
                </a:solidFill>
                <a:latin typeface="Corbel" pitchFamily="34" charset="0"/>
              </a:rPr>
              <a:t>M</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A</a:t>
            </a:r>
          </a:p>
        </p:txBody>
      </p:sp>
    </p:spTree>
  </p:cSld>
  <p:clrMapOvr>
    <a:masterClrMapping/>
  </p:clrMapOvr>
  <p:transition>
    <p:strips dir="rd"/>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algn="ctr" fontAlgn="auto">
              <a:spcAft>
                <a:spcPts val="0"/>
              </a:spcAft>
              <a:defRPr/>
            </a:pPr>
            <a:r>
              <a:rPr lang="en-US" dirty="0">
                <a:solidFill>
                  <a:schemeClr val="tx2">
                    <a:satMod val="200000"/>
                  </a:schemeClr>
                </a:solidFill>
                <a:latin typeface="Algerian" pitchFamily="82" charset="0"/>
              </a:rPr>
              <a:t>The Bad Side of </a:t>
            </a:r>
            <a:r>
              <a:rPr lang="en-US" dirty="0" err="1">
                <a:solidFill>
                  <a:schemeClr val="tx2">
                    <a:satMod val="200000"/>
                  </a:schemeClr>
                </a:solidFill>
                <a:latin typeface="Algerian" pitchFamily="82" charset="0"/>
              </a:rPr>
              <a:t>Benzos</a:t>
            </a:r>
            <a:endParaRPr lang="en-US" dirty="0">
              <a:solidFill>
                <a:schemeClr val="tx2">
                  <a:satMod val="200000"/>
                </a:schemeClr>
              </a:solidFill>
              <a:latin typeface="Algerian" pitchFamily="82" charset="0"/>
            </a:endParaRPr>
          </a:p>
        </p:txBody>
      </p:sp>
      <p:sp>
        <p:nvSpPr>
          <p:cNvPr id="105475" name="Rectangle 3"/>
          <p:cNvSpPr>
            <a:spLocks noGrp="1" noChangeArrowheads="1"/>
          </p:cNvSpPr>
          <p:nvPr>
            <p:ph idx="1"/>
          </p:nvPr>
        </p:nvSpPr>
        <p:spPr/>
        <p:txBody>
          <a:bodyPr/>
          <a:lstStyle/>
          <a:p>
            <a:pPr>
              <a:lnSpc>
                <a:spcPct val="90000"/>
              </a:lnSpc>
            </a:pPr>
            <a:r>
              <a:rPr lang="en-US" smtClean="0"/>
              <a:t>Daytime sedation</a:t>
            </a:r>
          </a:p>
          <a:p>
            <a:pPr>
              <a:lnSpc>
                <a:spcPct val="90000"/>
              </a:lnSpc>
            </a:pPr>
            <a:r>
              <a:rPr lang="en-US" smtClean="0"/>
              <a:t>Decreased reaction time</a:t>
            </a:r>
          </a:p>
          <a:p>
            <a:pPr>
              <a:lnSpc>
                <a:spcPct val="90000"/>
              </a:lnSpc>
            </a:pPr>
            <a:r>
              <a:rPr lang="en-US" smtClean="0"/>
              <a:t>Unsteadiness of gait—can lead to falls</a:t>
            </a:r>
          </a:p>
          <a:p>
            <a:pPr>
              <a:lnSpc>
                <a:spcPct val="90000"/>
              </a:lnSpc>
            </a:pPr>
            <a:r>
              <a:rPr lang="en-US" smtClean="0"/>
              <a:t>Cognitive impairment &amp; memory problems</a:t>
            </a:r>
          </a:p>
          <a:p>
            <a:pPr>
              <a:lnSpc>
                <a:spcPct val="90000"/>
              </a:lnSpc>
            </a:pPr>
            <a:r>
              <a:rPr lang="en-US" smtClean="0"/>
              <a:t>Risk of tolerance</a:t>
            </a:r>
          </a:p>
          <a:p>
            <a:pPr>
              <a:lnSpc>
                <a:spcPct val="90000"/>
              </a:lnSpc>
            </a:pPr>
            <a:r>
              <a:rPr lang="en-US" smtClean="0"/>
              <a:t>Risk of dependency</a:t>
            </a:r>
          </a:p>
          <a:p>
            <a:pPr>
              <a:lnSpc>
                <a:spcPct val="90000"/>
              </a:lnSpc>
            </a:pPr>
            <a:r>
              <a:rPr lang="en-US" smtClean="0"/>
              <a:t>Risk of withdrawal (and rebound insomnia)</a:t>
            </a:r>
          </a:p>
          <a:p>
            <a:pPr>
              <a:lnSpc>
                <a:spcPct val="90000"/>
              </a:lnSpc>
            </a:pPr>
            <a:r>
              <a:rPr lang="en-US" smtClean="0"/>
              <a:t>Risk of abuse</a:t>
            </a:r>
          </a:p>
        </p:txBody>
      </p:sp>
      <p:sp>
        <p:nvSpPr>
          <p:cNvPr id="5" name="Rectangle 4"/>
          <p:cNvSpPr/>
          <p:nvPr/>
        </p:nvSpPr>
        <p:spPr>
          <a:xfrm>
            <a:off x="0" y="0"/>
            <a:ext cx="381000" cy="6858000"/>
          </a:xfrm>
          <a:prstGeom prst="rect">
            <a:avLst/>
          </a:prstGeom>
          <a:gradFill flip="none" rotWithShape="1">
            <a:gsLst>
              <a:gs pos="0">
                <a:schemeClr val="bg1"/>
              </a:gs>
              <a:gs pos="50000">
                <a:schemeClr val="accent1">
                  <a:tint val="44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5477" name="TextBox 5"/>
          <p:cNvSpPr txBox="1">
            <a:spLocks noChangeArrowheads="1"/>
          </p:cNvSpPr>
          <p:nvPr/>
        </p:nvSpPr>
        <p:spPr bwMode="auto">
          <a:xfrm>
            <a:off x="0" y="2611438"/>
            <a:ext cx="381000" cy="4246562"/>
          </a:xfrm>
          <a:prstGeom prst="rect">
            <a:avLst/>
          </a:prstGeom>
          <a:noFill/>
          <a:ln w="9525">
            <a:noFill/>
            <a:miter lim="800000"/>
            <a:headEnd/>
            <a:tailEnd/>
          </a:ln>
        </p:spPr>
        <p:txBody>
          <a:bodyPr>
            <a:spAutoFit/>
          </a:bodyPr>
          <a:lstStyle/>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S</a:t>
            </a:r>
          </a:p>
          <a:p>
            <a:pPr algn="ctr"/>
            <a:endParaRPr lang="en-US">
              <a:solidFill>
                <a:schemeClr val="bg1"/>
              </a:solidFill>
              <a:latin typeface="Corbel" pitchFamily="34" charset="0"/>
            </a:endParaRPr>
          </a:p>
          <a:p>
            <a:pPr algn="ctr"/>
            <a:r>
              <a:rPr lang="en-US">
                <a:solidFill>
                  <a:schemeClr val="bg1"/>
                </a:solidFill>
                <a:latin typeface="Corbel" pitchFamily="34" charset="0"/>
              </a:rPr>
              <a:t>O</a:t>
            </a:r>
          </a:p>
          <a:p>
            <a:pPr algn="ctr"/>
            <a:endParaRPr lang="en-US">
              <a:solidFill>
                <a:schemeClr val="bg1"/>
              </a:solidFill>
              <a:latin typeface="Corbel" pitchFamily="34" charset="0"/>
            </a:endParaRPr>
          </a:p>
          <a:p>
            <a:pPr algn="ctr"/>
            <a:r>
              <a:rPr lang="en-US">
                <a:solidFill>
                  <a:schemeClr val="bg1"/>
                </a:solidFill>
                <a:latin typeface="Corbel" pitchFamily="34" charset="0"/>
              </a:rPr>
              <a:t>M</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A</a:t>
            </a:r>
          </a:p>
        </p:txBody>
      </p:sp>
    </p:spTree>
  </p:cSld>
  <p:clrMapOvr>
    <a:masterClrMapping/>
  </p:clrMapOvr>
  <p:transition>
    <p:strips dir="rd"/>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11"/>
          <p:cNvSpPr>
            <a:spLocks noGrp="1" noChangeArrowheads="1"/>
          </p:cNvSpPr>
          <p:nvPr>
            <p:ph type="title"/>
          </p:nvPr>
        </p:nvSpPr>
        <p:spPr>
          <a:xfrm>
            <a:off x="957263" y="561975"/>
            <a:ext cx="7956550" cy="1260475"/>
          </a:xfrm>
        </p:spPr>
        <p:txBody>
          <a:bodyPr/>
          <a:lstStyle/>
          <a:p>
            <a:pPr algn="ctr" fontAlgn="auto">
              <a:spcAft>
                <a:spcPts val="0"/>
              </a:spcAft>
              <a:defRPr/>
            </a:pPr>
            <a:r>
              <a:rPr lang="en-US" sz="3600" dirty="0" err="1" smtClean="0">
                <a:solidFill>
                  <a:schemeClr val="tx2">
                    <a:satMod val="200000"/>
                  </a:schemeClr>
                </a:solidFill>
                <a:latin typeface="Algerian" pitchFamily="82" charset="0"/>
              </a:rPr>
              <a:t>BzRAs</a:t>
            </a:r>
            <a:r>
              <a:rPr lang="en-US" sz="3600" dirty="0" smtClean="0">
                <a:solidFill>
                  <a:schemeClr val="tx2">
                    <a:satMod val="200000"/>
                  </a:schemeClr>
                </a:solidFill>
                <a:latin typeface="Algerian" pitchFamily="82" charset="0"/>
              </a:rPr>
              <a:t> – side effects and safety</a:t>
            </a:r>
            <a:endParaRPr lang="en-US" sz="3600" dirty="0" smtClean="0">
              <a:solidFill>
                <a:srgbClr val="FD1503"/>
              </a:solidFill>
              <a:latin typeface="Algerian" pitchFamily="82" charset="0"/>
            </a:endParaRPr>
          </a:p>
        </p:txBody>
      </p:sp>
      <p:sp>
        <p:nvSpPr>
          <p:cNvPr id="256003" name="Rectangle 3"/>
          <p:cNvSpPr>
            <a:spLocks noGrp="1" noChangeArrowheads="1"/>
          </p:cNvSpPr>
          <p:nvPr>
            <p:ph idx="1"/>
          </p:nvPr>
        </p:nvSpPr>
        <p:spPr>
          <a:xfrm>
            <a:off x="950913" y="1895475"/>
            <a:ext cx="7893050" cy="4527550"/>
          </a:xfrm>
        </p:spPr>
        <p:txBody>
          <a:bodyPr>
            <a:normAutofit/>
          </a:bodyPr>
          <a:lstStyle/>
          <a:p>
            <a:pPr marL="411480" fontAlgn="auto">
              <a:lnSpc>
                <a:spcPts val="3200"/>
              </a:lnSpc>
              <a:spcBef>
                <a:spcPts val="600"/>
              </a:spcBef>
              <a:spcAft>
                <a:spcPts val="0"/>
              </a:spcAft>
              <a:buFont typeface="Wingdings"/>
              <a:buChar char=""/>
              <a:defRPr/>
            </a:pPr>
            <a:r>
              <a:rPr lang="en-US" sz="2600" dirty="0" err="1">
                <a:solidFill>
                  <a:schemeClr val="tx1">
                    <a:lumMod val="95000"/>
                  </a:schemeClr>
                </a:solidFill>
              </a:rPr>
              <a:t>Anterograde</a:t>
            </a:r>
            <a:r>
              <a:rPr lang="en-US" sz="2600" dirty="0">
                <a:solidFill>
                  <a:schemeClr val="tx1">
                    <a:lumMod val="95000"/>
                  </a:schemeClr>
                </a:solidFill>
              </a:rPr>
              <a:t> amnesia</a:t>
            </a:r>
          </a:p>
          <a:p>
            <a:pPr marL="411480" fontAlgn="auto">
              <a:lnSpc>
                <a:spcPts val="3200"/>
              </a:lnSpc>
              <a:spcBef>
                <a:spcPts val="600"/>
              </a:spcBef>
              <a:spcAft>
                <a:spcPts val="0"/>
              </a:spcAft>
              <a:buFont typeface="Wingdings"/>
              <a:buChar char=""/>
              <a:defRPr/>
            </a:pPr>
            <a:r>
              <a:rPr lang="en-US" sz="2600" dirty="0">
                <a:solidFill>
                  <a:schemeClr val="tx1">
                    <a:lumMod val="95000"/>
                  </a:schemeClr>
                </a:solidFill>
              </a:rPr>
              <a:t>Residual sedation – longer acting </a:t>
            </a:r>
            <a:r>
              <a:rPr lang="en-US" sz="2600" dirty="0" err="1">
                <a:solidFill>
                  <a:schemeClr val="tx1">
                    <a:lumMod val="95000"/>
                  </a:schemeClr>
                </a:solidFill>
              </a:rPr>
              <a:t>BzRAs</a:t>
            </a:r>
            <a:r>
              <a:rPr lang="en-US" sz="2600" dirty="0">
                <a:solidFill>
                  <a:schemeClr val="tx1">
                    <a:lumMod val="95000"/>
                  </a:schemeClr>
                </a:solidFill>
              </a:rPr>
              <a:t> </a:t>
            </a:r>
          </a:p>
          <a:p>
            <a:pPr marL="411480" fontAlgn="auto">
              <a:lnSpc>
                <a:spcPts val="3200"/>
              </a:lnSpc>
              <a:spcBef>
                <a:spcPts val="600"/>
              </a:spcBef>
              <a:spcAft>
                <a:spcPts val="0"/>
              </a:spcAft>
              <a:buFont typeface="Wingdings"/>
              <a:buChar char=""/>
              <a:defRPr/>
            </a:pPr>
            <a:r>
              <a:rPr lang="en-US" sz="2600" dirty="0">
                <a:solidFill>
                  <a:schemeClr val="tx1">
                    <a:lumMod val="95000"/>
                  </a:schemeClr>
                </a:solidFill>
              </a:rPr>
              <a:t>Rebound </a:t>
            </a:r>
            <a:r>
              <a:rPr lang="en-US" sz="2600" dirty="0" smtClean="0">
                <a:solidFill>
                  <a:schemeClr val="tx1">
                    <a:lumMod val="95000"/>
                  </a:schemeClr>
                </a:solidFill>
              </a:rPr>
              <a:t>Insomnia?</a:t>
            </a:r>
            <a:endParaRPr lang="en-US" sz="2600" dirty="0">
              <a:solidFill>
                <a:schemeClr val="tx1">
                  <a:lumMod val="95000"/>
                </a:schemeClr>
              </a:solidFill>
            </a:endParaRPr>
          </a:p>
          <a:p>
            <a:pPr marL="411480" fontAlgn="auto">
              <a:lnSpc>
                <a:spcPts val="3200"/>
              </a:lnSpc>
              <a:spcBef>
                <a:spcPts val="600"/>
              </a:spcBef>
              <a:spcAft>
                <a:spcPts val="0"/>
              </a:spcAft>
              <a:buFont typeface="Wingdings"/>
              <a:buChar char=""/>
              <a:defRPr/>
            </a:pPr>
            <a:r>
              <a:rPr lang="en-US" sz="2600" dirty="0">
                <a:solidFill>
                  <a:schemeClr val="tx1">
                    <a:lumMod val="95000"/>
                  </a:schemeClr>
                </a:solidFill>
              </a:rPr>
              <a:t>Abuse and </a:t>
            </a:r>
            <a:r>
              <a:rPr lang="en-US" sz="2600" dirty="0" smtClean="0">
                <a:solidFill>
                  <a:schemeClr val="tx1">
                    <a:lumMod val="95000"/>
                  </a:schemeClr>
                </a:solidFill>
              </a:rPr>
              <a:t>dependence?</a:t>
            </a:r>
            <a:endParaRPr lang="en-US" sz="2600" dirty="0">
              <a:solidFill>
                <a:schemeClr val="tx1">
                  <a:lumMod val="95000"/>
                </a:schemeClr>
              </a:solidFill>
            </a:endParaRPr>
          </a:p>
          <a:p>
            <a:pPr marL="740664" lvl="1" fontAlgn="auto">
              <a:lnSpc>
                <a:spcPts val="3200"/>
              </a:lnSpc>
              <a:spcBef>
                <a:spcPts val="600"/>
              </a:spcBef>
              <a:spcAft>
                <a:spcPts val="0"/>
              </a:spcAft>
              <a:buFont typeface="Wingdings"/>
              <a:buChar char=""/>
              <a:defRPr/>
            </a:pPr>
            <a:r>
              <a:rPr lang="en-US" sz="2400" dirty="0">
                <a:solidFill>
                  <a:schemeClr val="tx1">
                    <a:lumMod val="95000"/>
                  </a:schemeClr>
                </a:solidFill>
              </a:rPr>
              <a:t>Mostly used short term (2 weeks)</a:t>
            </a:r>
          </a:p>
          <a:p>
            <a:pPr marL="740664" lvl="1" fontAlgn="auto">
              <a:lnSpc>
                <a:spcPts val="3200"/>
              </a:lnSpc>
              <a:spcBef>
                <a:spcPts val="600"/>
              </a:spcBef>
              <a:spcAft>
                <a:spcPts val="0"/>
              </a:spcAft>
              <a:buFont typeface="Wingdings"/>
              <a:buChar char=""/>
              <a:defRPr/>
            </a:pPr>
            <a:r>
              <a:rPr lang="en-US" sz="2400" dirty="0">
                <a:solidFill>
                  <a:schemeClr val="tx1">
                    <a:lumMod val="95000"/>
                  </a:schemeClr>
                </a:solidFill>
              </a:rPr>
              <a:t>When used as a sleeping aid dose escalation rare </a:t>
            </a:r>
          </a:p>
          <a:p>
            <a:pPr marL="740664" lvl="1" fontAlgn="auto">
              <a:lnSpc>
                <a:spcPts val="3200"/>
              </a:lnSpc>
              <a:spcBef>
                <a:spcPts val="600"/>
              </a:spcBef>
              <a:spcAft>
                <a:spcPts val="0"/>
              </a:spcAft>
              <a:buFont typeface="Wingdings"/>
              <a:buChar char=""/>
              <a:defRPr/>
            </a:pPr>
            <a:r>
              <a:rPr lang="en-US" sz="2400" dirty="0">
                <a:solidFill>
                  <a:schemeClr val="tx1">
                    <a:lumMod val="95000"/>
                  </a:schemeClr>
                </a:solidFill>
              </a:rPr>
              <a:t>No </a:t>
            </a:r>
            <a:r>
              <a:rPr lang="en-US" sz="2400" dirty="0" smtClean="0">
                <a:solidFill>
                  <a:schemeClr val="tx1">
                    <a:lumMod val="95000"/>
                  </a:schemeClr>
                </a:solidFill>
              </a:rPr>
              <a:t>physical </a:t>
            </a:r>
            <a:r>
              <a:rPr lang="en-US" sz="2400" dirty="0">
                <a:solidFill>
                  <a:schemeClr val="tx1">
                    <a:lumMod val="95000"/>
                  </a:schemeClr>
                </a:solidFill>
              </a:rPr>
              <a:t>dependence with </a:t>
            </a:r>
            <a:r>
              <a:rPr lang="en-US" sz="2400" dirty="0" smtClean="0">
                <a:solidFill>
                  <a:schemeClr val="tx1">
                    <a:lumMod val="95000"/>
                  </a:schemeClr>
                </a:solidFill>
              </a:rPr>
              <a:t>night time </a:t>
            </a:r>
            <a:r>
              <a:rPr lang="en-US" sz="2400" dirty="0">
                <a:solidFill>
                  <a:schemeClr val="tx1">
                    <a:lumMod val="95000"/>
                  </a:schemeClr>
                </a:solidFill>
              </a:rPr>
              <a:t>use</a:t>
            </a:r>
          </a:p>
          <a:p>
            <a:pPr marL="740664" lvl="1" fontAlgn="auto">
              <a:lnSpc>
                <a:spcPts val="3200"/>
              </a:lnSpc>
              <a:spcBef>
                <a:spcPts val="600"/>
              </a:spcBef>
              <a:spcAft>
                <a:spcPts val="0"/>
              </a:spcAft>
              <a:buFont typeface="Wingdings"/>
              <a:buChar char=""/>
              <a:defRPr/>
            </a:pPr>
            <a:r>
              <a:rPr lang="en-US" sz="2400" dirty="0">
                <a:solidFill>
                  <a:schemeClr val="tx1">
                    <a:lumMod val="95000"/>
                  </a:schemeClr>
                </a:solidFill>
              </a:rPr>
              <a:t>Low psychological dependence with </a:t>
            </a:r>
            <a:r>
              <a:rPr lang="en-US" sz="2400" dirty="0" smtClean="0">
                <a:solidFill>
                  <a:schemeClr val="tx1">
                    <a:lumMod val="95000"/>
                  </a:schemeClr>
                </a:solidFill>
              </a:rPr>
              <a:t>night time </a:t>
            </a:r>
            <a:r>
              <a:rPr lang="en-US" sz="2400" dirty="0">
                <a:solidFill>
                  <a:schemeClr val="tx1">
                    <a:lumMod val="95000"/>
                  </a:schemeClr>
                </a:solidFill>
              </a:rPr>
              <a:t>use</a:t>
            </a:r>
          </a:p>
          <a:p>
            <a:pPr marL="411480" fontAlgn="auto">
              <a:lnSpc>
                <a:spcPts val="3200"/>
              </a:lnSpc>
              <a:spcBef>
                <a:spcPts val="600"/>
              </a:spcBef>
              <a:spcAft>
                <a:spcPts val="0"/>
              </a:spcAft>
              <a:buFont typeface="Wingdings"/>
              <a:buChar char=""/>
              <a:defRPr/>
            </a:pPr>
            <a:r>
              <a:rPr lang="en-US" sz="2600" dirty="0">
                <a:solidFill>
                  <a:schemeClr val="tx1">
                    <a:lumMod val="95000"/>
                  </a:schemeClr>
                </a:solidFill>
              </a:rPr>
              <a:t>Increased fall </a:t>
            </a:r>
            <a:r>
              <a:rPr lang="en-US" sz="2600" dirty="0" smtClean="0">
                <a:solidFill>
                  <a:schemeClr val="tx1">
                    <a:lumMod val="95000"/>
                  </a:schemeClr>
                </a:solidFill>
              </a:rPr>
              <a:t>risk, cognitive effects </a:t>
            </a:r>
            <a:r>
              <a:rPr lang="en-US" sz="2600" dirty="0">
                <a:solidFill>
                  <a:schemeClr val="tx1">
                    <a:lumMod val="95000"/>
                  </a:schemeClr>
                </a:solidFill>
              </a:rPr>
              <a:t>in the </a:t>
            </a:r>
            <a:r>
              <a:rPr lang="en-US" sz="2600" dirty="0" smtClean="0">
                <a:solidFill>
                  <a:schemeClr val="tx1">
                    <a:lumMod val="95000"/>
                  </a:schemeClr>
                </a:solidFill>
              </a:rPr>
              <a:t>elderly </a:t>
            </a:r>
            <a:endParaRPr lang="en-US" sz="2600" dirty="0">
              <a:solidFill>
                <a:schemeClr val="tx1">
                  <a:lumMod val="95000"/>
                </a:schemeClr>
              </a:solidFill>
            </a:endParaRPr>
          </a:p>
          <a:p>
            <a:pPr marL="740664" lvl="1" fontAlgn="auto">
              <a:lnSpc>
                <a:spcPts val="3200"/>
              </a:lnSpc>
              <a:spcBef>
                <a:spcPts val="600"/>
              </a:spcBef>
              <a:spcAft>
                <a:spcPts val="0"/>
              </a:spcAft>
              <a:buFontTx/>
              <a:buNone/>
              <a:defRPr/>
            </a:pPr>
            <a:endParaRPr lang="en-US" sz="2400" dirty="0">
              <a:solidFill>
                <a:schemeClr val="tx1">
                  <a:lumMod val="95000"/>
                </a:schemeClr>
              </a:solidFill>
            </a:endParaRPr>
          </a:p>
        </p:txBody>
      </p:sp>
      <p:sp>
        <p:nvSpPr>
          <p:cNvPr id="5" name="Rectangle 4"/>
          <p:cNvSpPr/>
          <p:nvPr/>
        </p:nvSpPr>
        <p:spPr>
          <a:xfrm>
            <a:off x="0" y="0"/>
            <a:ext cx="381000" cy="6858000"/>
          </a:xfrm>
          <a:prstGeom prst="rect">
            <a:avLst/>
          </a:prstGeom>
          <a:gradFill flip="none" rotWithShape="1">
            <a:gsLst>
              <a:gs pos="0">
                <a:schemeClr val="bg1"/>
              </a:gs>
              <a:gs pos="50000">
                <a:schemeClr val="accent1">
                  <a:tint val="44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6501" name="TextBox 5"/>
          <p:cNvSpPr txBox="1">
            <a:spLocks noChangeArrowheads="1"/>
          </p:cNvSpPr>
          <p:nvPr/>
        </p:nvSpPr>
        <p:spPr bwMode="auto">
          <a:xfrm>
            <a:off x="0" y="2611438"/>
            <a:ext cx="381000" cy="4246562"/>
          </a:xfrm>
          <a:prstGeom prst="rect">
            <a:avLst/>
          </a:prstGeom>
          <a:noFill/>
          <a:ln w="9525">
            <a:noFill/>
            <a:miter lim="800000"/>
            <a:headEnd/>
            <a:tailEnd/>
          </a:ln>
        </p:spPr>
        <p:txBody>
          <a:bodyPr>
            <a:spAutoFit/>
          </a:bodyPr>
          <a:lstStyle/>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S</a:t>
            </a:r>
          </a:p>
          <a:p>
            <a:pPr algn="ctr"/>
            <a:endParaRPr lang="en-US">
              <a:solidFill>
                <a:schemeClr val="bg1"/>
              </a:solidFill>
              <a:latin typeface="Corbel" pitchFamily="34" charset="0"/>
            </a:endParaRPr>
          </a:p>
          <a:p>
            <a:pPr algn="ctr"/>
            <a:r>
              <a:rPr lang="en-US">
                <a:solidFill>
                  <a:schemeClr val="bg1"/>
                </a:solidFill>
                <a:latin typeface="Corbel" pitchFamily="34" charset="0"/>
              </a:rPr>
              <a:t>O</a:t>
            </a:r>
          </a:p>
          <a:p>
            <a:pPr algn="ctr"/>
            <a:endParaRPr lang="en-US">
              <a:solidFill>
                <a:schemeClr val="bg1"/>
              </a:solidFill>
              <a:latin typeface="Corbel" pitchFamily="34" charset="0"/>
            </a:endParaRPr>
          </a:p>
          <a:p>
            <a:pPr algn="ctr"/>
            <a:r>
              <a:rPr lang="en-US">
                <a:solidFill>
                  <a:schemeClr val="bg1"/>
                </a:solidFill>
                <a:latin typeface="Corbel" pitchFamily="34" charset="0"/>
              </a:rPr>
              <a:t>M</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A</a:t>
            </a:r>
          </a:p>
        </p:txBody>
      </p:sp>
    </p:spTree>
  </p:cSld>
  <p:clrMapOvr>
    <a:masterClrMapping/>
  </p:clrMapOvr>
  <p:transition>
    <p:strips dir="rd"/>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Title 4"/>
          <p:cNvSpPr>
            <a:spLocks noGrp="1"/>
          </p:cNvSpPr>
          <p:nvPr>
            <p:ph type="title"/>
          </p:nvPr>
        </p:nvSpPr>
        <p:spPr>
          <a:xfrm>
            <a:off x="971550" y="606425"/>
            <a:ext cx="7543800" cy="1143000"/>
          </a:xfrm>
        </p:spPr>
        <p:txBody>
          <a:bodyPr>
            <a:normAutofit/>
          </a:bodyPr>
          <a:lstStyle/>
          <a:p>
            <a:pPr algn="ctr" fontAlgn="auto">
              <a:spcAft>
                <a:spcPts val="0"/>
              </a:spcAft>
              <a:defRPr/>
            </a:pPr>
            <a:r>
              <a:rPr lang="en-US" sz="3600" dirty="0" smtClean="0">
                <a:solidFill>
                  <a:schemeClr val="tx2">
                    <a:satMod val="200000"/>
                  </a:schemeClr>
                </a:solidFill>
                <a:latin typeface="Algerian" pitchFamily="82" charset="0"/>
              </a:rPr>
              <a:t>Benzodiazepine abuse</a:t>
            </a:r>
            <a:endParaRPr lang="en-US" sz="3600" dirty="0" smtClean="0">
              <a:solidFill>
                <a:srgbClr val="DA0000"/>
              </a:solidFill>
              <a:latin typeface="Algerian" pitchFamily="82" charset="0"/>
            </a:endParaRPr>
          </a:p>
        </p:txBody>
      </p:sp>
      <p:sp>
        <p:nvSpPr>
          <p:cNvPr id="107523" name="Rectangle 3"/>
          <p:cNvSpPr>
            <a:spLocks noGrp="1" noChangeArrowheads="1"/>
          </p:cNvSpPr>
          <p:nvPr>
            <p:ph idx="1"/>
          </p:nvPr>
        </p:nvSpPr>
        <p:spPr/>
        <p:txBody>
          <a:bodyPr/>
          <a:lstStyle/>
          <a:p>
            <a:pPr>
              <a:lnSpc>
                <a:spcPts val="4200"/>
              </a:lnSpc>
              <a:spcBef>
                <a:spcPts val="600"/>
              </a:spcBef>
              <a:spcAft>
                <a:spcPts val="600"/>
              </a:spcAft>
            </a:pPr>
            <a:r>
              <a:rPr lang="en-US" altLang="en-US" smtClean="0"/>
              <a:t>Benzodiazepines have relatively low abuse potential.</a:t>
            </a:r>
          </a:p>
          <a:p>
            <a:pPr>
              <a:lnSpc>
                <a:spcPts val="4200"/>
              </a:lnSpc>
              <a:spcBef>
                <a:spcPts val="600"/>
              </a:spcBef>
              <a:spcAft>
                <a:spcPts val="600"/>
              </a:spcAft>
            </a:pPr>
            <a:r>
              <a:rPr lang="en-US" altLang="en-US" smtClean="0"/>
              <a:t>Prolonged use can lead to withdrawal symptoms: headache, irritability, dizziness, abnormal sleep</a:t>
            </a:r>
          </a:p>
          <a:p>
            <a:pPr>
              <a:lnSpc>
                <a:spcPts val="4200"/>
              </a:lnSpc>
              <a:spcBef>
                <a:spcPts val="600"/>
              </a:spcBef>
              <a:spcAft>
                <a:spcPts val="600"/>
              </a:spcAft>
            </a:pPr>
            <a:r>
              <a:rPr lang="en-US" altLang="en-US" smtClean="0"/>
              <a:t>Rebound insomnia - triazolam</a:t>
            </a:r>
          </a:p>
        </p:txBody>
      </p:sp>
      <p:sp>
        <p:nvSpPr>
          <p:cNvPr id="5" name="Rectangle 4"/>
          <p:cNvSpPr/>
          <p:nvPr/>
        </p:nvSpPr>
        <p:spPr>
          <a:xfrm>
            <a:off x="0" y="0"/>
            <a:ext cx="381000" cy="6858000"/>
          </a:xfrm>
          <a:prstGeom prst="rect">
            <a:avLst/>
          </a:prstGeom>
          <a:gradFill flip="none" rotWithShape="1">
            <a:gsLst>
              <a:gs pos="0">
                <a:schemeClr val="bg1"/>
              </a:gs>
              <a:gs pos="50000">
                <a:schemeClr val="accent1">
                  <a:tint val="44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7525" name="TextBox 5"/>
          <p:cNvSpPr txBox="1">
            <a:spLocks noChangeArrowheads="1"/>
          </p:cNvSpPr>
          <p:nvPr/>
        </p:nvSpPr>
        <p:spPr bwMode="auto">
          <a:xfrm>
            <a:off x="0" y="2611438"/>
            <a:ext cx="381000" cy="4246562"/>
          </a:xfrm>
          <a:prstGeom prst="rect">
            <a:avLst/>
          </a:prstGeom>
          <a:noFill/>
          <a:ln w="9525">
            <a:noFill/>
            <a:miter lim="800000"/>
            <a:headEnd/>
            <a:tailEnd/>
          </a:ln>
        </p:spPr>
        <p:txBody>
          <a:bodyPr>
            <a:spAutoFit/>
          </a:bodyPr>
          <a:lstStyle/>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S</a:t>
            </a:r>
          </a:p>
          <a:p>
            <a:pPr algn="ctr"/>
            <a:endParaRPr lang="en-US">
              <a:solidFill>
                <a:schemeClr val="bg1"/>
              </a:solidFill>
              <a:latin typeface="Corbel" pitchFamily="34" charset="0"/>
            </a:endParaRPr>
          </a:p>
          <a:p>
            <a:pPr algn="ctr"/>
            <a:r>
              <a:rPr lang="en-US">
                <a:solidFill>
                  <a:schemeClr val="bg1"/>
                </a:solidFill>
                <a:latin typeface="Corbel" pitchFamily="34" charset="0"/>
              </a:rPr>
              <a:t>O</a:t>
            </a:r>
          </a:p>
          <a:p>
            <a:pPr algn="ctr"/>
            <a:endParaRPr lang="en-US">
              <a:solidFill>
                <a:schemeClr val="bg1"/>
              </a:solidFill>
              <a:latin typeface="Corbel" pitchFamily="34" charset="0"/>
            </a:endParaRPr>
          </a:p>
          <a:p>
            <a:pPr algn="ctr"/>
            <a:r>
              <a:rPr lang="en-US">
                <a:solidFill>
                  <a:schemeClr val="bg1"/>
                </a:solidFill>
                <a:latin typeface="Corbel" pitchFamily="34" charset="0"/>
              </a:rPr>
              <a:t>M</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A</a:t>
            </a:r>
          </a:p>
        </p:txBody>
      </p:sp>
    </p:spTree>
  </p:cSld>
  <p:clrMapOvr>
    <a:masterClrMapping/>
  </p:clrMapOvr>
  <p:transition>
    <p:strips dir="rd"/>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Title 4"/>
          <p:cNvSpPr>
            <a:spLocks noGrp="1"/>
          </p:cNvSpPr>
          <p:nvPr>
            <p:ph type="title"/>
          </p:nvPr>
        </p:nvSpPr>
        <p:spPr>
          <a:xfrm>
            <a:off x="971550" y="606425"/>
            <a:ext cx="7543800" cy="1143000"/>
          </a:xfrm>
        </p:spPr>
        <p:txBody>
          <a:bodyPr>
            <a:normAutofit fontScale="90000"/>
          </a:bodyPr>
          <a:lstStyle/>
          <a:p>
            <a:pPr fontAlgn="auto">
              <a:spcAft>
                <a:spcPts val="0"/>
              </a:spcAft>
              <a:defRPr/>
            </a:pPr>
            <a:r>
              <a:rPr lang="en-US" sz="3600" smtClean="0">
                <a:solidFill>
                  <a:schemeClr val="tx2">
                    <a:satMod val="200000"/>
                  </a:schemeClr>
                </a:solidFill>
              </a:rPr>
              <a:t>Benzodiazepine use</a:t>
            </a:r>
            <a:r>
              <a:rPr lang="en-US" sz="3600" smtClean="0">
                <a:solidFill>
                  <a:srgbClr val="DA0000"/>
                </a:solidFill>
              </a:rPr>
              <a:t/>
            </a:r>
            <a:br>
              <a:rPr lang="en-US" sz="3600" smtClean="0">
                <a:solidFill>
                  <a:srgbClr val="DA0000"/>
                </a:solidFill>
              </a:rPr>
            </a:br>
            <a:r>
              <a:rPr lang="en-US" sz="3600" smtClean="0">
                <a:solidFill>
                  <a:srgbClr val="DA0000"/>
                </a:solidFill>
              </a:rPr>
              <a:t>____________________________</a:t>
            </a:r>
          </a:p>
        </p:txBody>
      </p:sp>
      <p:sp>
        <p:nvSpPr>
          <p:cNvPr id="108547" name="Rectangle 3"/>
          <p:cNvSpPr>
            <a:spLocks noGrp="1" noChangeArrowheads="1"/>
          </p:cNvSpPr>
          <p:nvPr>
            <p:ph idx="1"/>
          </p:nvPr>
        </p:nvSpPr>
        <p:spPr>
          <a:xfrm>
            <a:off x="914400" y="1895475"/>
            <a:ext cx="7564438" cy="4308475"/>
          </a:xfrm>
        </p:spPr>
        <p:txBody>
          <a:bodyPr/>
          <a:lstStyle/>
          <a:p>
            <a:pPr>
              <a:lnSpc>
                <a:spcPts val="3700"/>
              </a:lnSpc>
              <a:spcBef>
                <a:spcPts val="600"/>
              </a:spcBef>
            </a:pPr>
            <a:r>
              <a:rPr lang="en-US" altLang="en-US" sz="2600" smtClean="0"/>
              <a:t>Benzodiazepines are the drugs of choice for the treatment of insomnia.</a:t>
            </a:r>
          </a:p>
          <a:p>
            <a:pPr>
              <a:lnSpc>
                <a:spcPts val="3700"/>
              </a:lnSpc>
              <a:spcBef>
                <a:spcPts val="600"/>
              </a:spcBef>
            </a:pPr>
            <a:r>
              <a:rPr lang="en-US" altLang="en-US" sz="2600" smtClean="0"/>
              <a:t>Flurazepam can be used for up to one month with little tolerance.</a:t>
            </a:r>
          </a:p>
          <a:p>
            <a:pPr>
              <a:lnSpc>
                <a:spcPts val="3700"/>
              </a:lnSpc>
              <a:spcBef>
                <a:spcPts val="600"/>
              </a:spcBef>
            </a:pPr>
            <a:r>
              <a:rPr lang="en-US" altLang="en-US" sz="2600" smtClean="0"/>
              <a:t>Temazepam can be used for up to three months with little tolerance.</a:t>
            </a:r>
          </a:p>
          <a:p>
            <a:pPr>
              <a:lnSpc>
                <a:spcPts val="3700"/>
              </a:lnSpc>
              <a:spcBef>
                <a:spcPts val="600"/>
              </a:spcBef>
            </a:pPr>
            <a:r>
              <a:rPr lang="en-US" altLang="en-US" sz="2600" smtClean="0"/>
              <a:t>Intermittent use recommended (every three days). Use for no longer than 3 – 6 months.</a:t>
            </a:r>
          </a:p>
        </p:txBody>
      </p:sp>
      <p:sp>
        <p:nvSpPr>
          <p:cNvPr id="5" name="Rectangle 4"/>
          <p:cNvSpPr/>
          <p:nvPr/>
        </p:nvSpPr>
        <p:spPr>
          <a:xfrm>
            <a:off x="0" y="0"/>
            <a:ext cx="381000" cy="6858000"/>
          </a:xfrm>
          <a:prstGeom prst="rect">
            <a:avLst/>
          </a:prstGeom>
          <a:gradFill flip="none" rotWithShape="1">
            <a:gsLst>
              <a:gs pos="0">
                <a:schemeClr val="bg1"/>
              </a:gs>
              <a:gs pos="50000">
                <a:schemeClr val="accent1">
                  <a:tint val="44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8549" name="TextBox 5"/>
          <p:cNvSpPr txBox="1">
            <a:spLocks noChangeArrowheads="1"/>
          </p:cNvSpPr>
          <p:nvPr/>
        </p:nvSpPr>
        <p:spPr bwMode="auto">
          <a:xfrm>
            <a:off x="0" y="2611438"/>
            <a:ext cx="381000" cy="4246562"/>
          </a:xfrm>
          <a:prstGeom prst="rect">
            <a:avLst/>
          </a:prstGeom>
          <a:noFill/>
          <a:ln w="9525">
            <a:noFill/>
            <a:miter lim="800000"/>
            <a:headEnd/>
            <a:tailEnd/>
          </a:ln>
        </p:spPr>
        <p:txBody>
          <a:bodyPr>
            <a:spAutoFit/>
          </a:bodyPr>
          <a:lstStyle/>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S</a:t>
            </a:r>
          </a:p>
          <a:p>
            <a:pPr algn="ctr"/>
            <a:endParaRPr lang="en-US">
              <a:solidFill>
                <a:schemeClr val="bg1"/>
              </a:solidFill>
              <a:latin typeface="Corbel" pitchFamily="34" charset="0"/>
            </a:endParaRPr>
          </a:p>
          <a:p>
            <a:pPr algn="ctr"/>
            <a:r>
              <a:rPr lang="en-US">
                <a:solidFill>
                  <a:schemeClr val="bg1"/>
                </a:solidFill>
                <a:latin typeface="Corbel" pitchFamily="34" charset="0"/>
              </a:rPr>
              <a:t>O</a:t>
            </a:r>
          </a:p>
          <a:p>
            <a:pPr algn="ctr"/>
            <a:endParaRPr lang="en-US">
              <a:solidFill>
                <a:schemeClr val="bg1"/>
              </a:solidFill>
              <a:latin typeface="Corbel" pitchFamily="34" charset="0"/>
            </a:endParaRPr>
          </a:p>
          <a:p>
            <a:pPr algn="ctr"/>
            <a:r>
              <a:rPr lang="en-US">
                <a:solidFill>
                  <a:schemeClr val="bg1"/>
                </a:solidFill>
                <a:latin typeface="Corbel" pitchFamily="34" charset="0"/>
              </a:rPr>
              <a:t>M</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A</a:t>
            </a:r>
          </a:p>
        </p:txBody>
      </p:sp>
    </p:spTree>
  </p:cSld>
  <p:clrMapOvr>
    <a:masterClrMapping/>
  </p:clrMapOvr>
  <p:transition>
    <p:strips dir="rd"/>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Title 4"/>
          <p:cNvSpPr>
            <a:spLocks noGrp="1"/>
          </p:cNvSpPr>
          <p:nvPr>
            <p:ph type="title"/>
          </p:nvPr>
        </p:nvSpPr>
        <p:spPr>
          <a:xfrm>
            <a:off x="971550" y="606425"/>
            <a:ext cx="7543800" cy="1143000"/>
          </a:xfrm>
        </p:spPr>
        <p:txBody>
          <a:bodyPr>
            <a:normAutofit fontScale="90000"/>
          </a:bodyPr>
          <a:lstStyle/>
          <a:p>
            <a:pPr fontAlgn="auto">
              <a:spcAft>
                <a:spcPts val="0"/>
              </a:spcAft>
              <a:defRPr/>
            </a:pPr>
            <a:r>
              <a:rPr lang="en-US" sz="3600" smtClean="0">
                <a:solidFill>
                  <a:schemeClr val="tx2">
                    <a:satMod val="200000"/>
                  </a:schemeClr>
                </a:solidFill>
              </a:rPr>
              <a:t>Benzodiazepine use</a:t>
            </a:r>
            <a:r>
              <a:rPr lang="en-US" sz="3600" smtClean="0">
                <a:solidFill>
                  <a:srgbClr val="DA0000"/>
                </a:solidFill>
              </a:rPr>
              <a:t/>
            </a:r>
            <a:br>
              <a:rPr lang="en-US" sz="3600" smtClean="0">
                <a:solidFill>
                  <a:srgbClr val="DA0000"/>
                </a:solidFill>
              </a:rPr>
            </a:br>
            <a:r>
              <a:rPr lang="en-US" sz="3600" smtClean="0">
                <a:solidFill>
                  <a:srgbClr val="DA0000"/>
                </a:solidFill>
              </a:rPr>
              <a:t>____________________________</a:t>
            </a:r>
          </a:p>
        </p:txBody>
      </p:sp>
      <p:sp>
        <p:nvSpPr>
          <p:cNvPr id="109571" name="Rectangle 3"/>
          <p:cNvSpPr>
            <a:spLocks noGrp="1" noChangeArrowheads="1"/>
          </p:cNvSpPr>
          <p:nvPr>
            <p:ph idx="1"/>
          </p:nvPr>
        </p:nvSpPr>
        <p:spPr>
          <a:xfrm>
            <a:off x="914400" y="1895475"/>
            <a:ext cx="7527925" cy="4600575"/>
          </a:xfrm>
        </p:spPr>
        <p:txBody>
          <a:bodyPr/>
          <a:lstStyle/>
          <a:p>
            <a:pPr>
              <a:lnSpc>
                <a:spcPts val="3600"/>
              </a:lnSpc>
              <a:spcBef>
                <a:spcPts val="600"/>
              </a:spcBef>
            </a:pPr>
            <a:r>
              <a:rPr lang="en-US" altLang="en-US" sz="2600" smtClean="0"/>
              <a:t>Half-life is an important factor</a:t>
            </a:r>
          </a:p>
          <a:p>
            <a:pPr>
              <a:lnSpc>
                <a:spcPts val="3600"/>
              </a:lnSpc>
              <a:spcBef>
                <a:spcPts val="600"/>
              </a:spcBef>
            </a:pPr>
            <a:r>
              <a:rPr lang="en-US" altLang="en-US" sz="2600" smtClean="0"/>
              <a:t>Benzodiazepines with long half lives (e.g., flurazepam) produce sustained sleep, but  increased risk of daytime somnolence</a:t>
            </a:r>
          </a:p>
          <a:p>
            <a:pPr>
              <a:lnSpc>
                <a:spcPts val="3600"/>
              </a:lnSpc>
              <a:spcBef>
                <a:spcPts val="600"/>
              </a:spcBef>
            </a:pPr>
            <a:r>
              <a:rPr lang="en-US" altLang="en-US" sz="2600" smtClean="0"/>
              <a:t>Benzodiazepines with short half lives may be best for patients with difficulty falling asleep, but can produce rebound insomnia</a:t>
            </a:r>
          </a:p>
          <a:p>
            <a:pPr>
              <a:lnSpc>
                <a:spcPts val="3600"/>
              </a:lnSpc>
              <a:spcBef>
                <a:spcPts val="600"/>
              </a:spcBef>
            </a:pPr>
            <a:r>
              <a:rPr lang="en-US" altLang="en-US" sz="2600" smtClean="0"/>
              <a:t>Development of tolerance can produce rebound insomnia in compounds with short half lives</a:t>
            </a:r>
          </a:p>
        </p:txBody>
      </p:sp>
      <p:sp>
        <p:nvSpPr>
          <p:cNvPr id="5" name="Rectangle 4"/>
          <p:cNvSpPr/>
          <p:nvPr/>
        </p:nvSpPr>
        <p:spPr>
          <a:xfrm>
            <a:off x="0" y="0"/>
            <a:ext cx="381000" cy="6858000"/>
          </a:xfrm>
          <a:prstGeom prst="rect">
            <a:avLst/>
          </a:prstGeom>
          <a:gradFill flip="none" rotWithShape="1">
            <a:gsLst>
              <a:gs pos="0">
                <a:schemeClr val="bg1"/>
              </a:gs>
              <a:gs pos="50000">
                <a:schemeClr val="accent1">
                  <a:tint val="44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9573" name="TextBox 5"/>
          <p:cNvSpPr txBox="1">
            <a:spLocks noChangeArrowheads="1"/>
          </p:cNvSpPr>
          <p:nvPr/>
        </p:nvSpPr>
        <p:spPr bwMode="auto">
          <a:xfrm>
            <a:off x="0" y="2611438"/>
            <a:ext cx="381000" cy="4246562"/>
          </a:xfrm>
          <a:prstGeom prst="rect">
            <a:avLst/>
          </a:prstGeom>
          <a:noFill/>
          <a:ln w="9525">
            <a:noFill/>
            <a:miter lim="800000"/>
            <a:headEnd/>
            <a:tailEnd/>
          </a:ln>
        </p:spPr>
        <p:txBody>
          <a:bodyPr>
            <a:spAutoFit/>
          </a:bodyPr>
          <a:lstStyle/>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S</a:t>
            </a:r>
          </a:p>
          <a:p>
            <a:pPr algn="ctr"/>
            <a:endParaRPr lang="en-US">
              <a:solidFill>
                <a:schemeClr val="bg1"/>
              </a:solidFill>
              <a:latin typeface="Corbel" pitchFamily="34" charset="0"/>
            </a:endParaRPr>
          </a:p>
          <a:p>
            <a:pPr algn="ctr"/>
            <a:r>
              <a:rPr lang="en-US">
                <a:solidFill>
                  <a:schemeClr val="bg1"/>
                </a:solidFill>
                <a:latin typeface="Corbel" pitchFamily="34" charset="0"/>
              </a:rPr>
              <a:t>O</a:t>
            </a:r>
          </a:p>
          <a:p>
            <a:pPr algn="ctr"/>
            <a:endParaRPr lang="en-US">
              <a:solidFill>
                <a:schemeClr val="bg1"/>
              </a:solidFill>
              <a:latin typeface="Corbel" pitchFamily="34" charset="0"/>
            </a:endParaRPr>
          </a:p>
          <a:p>
            <a:pPr algn="ctr"/>
            <a:r>
              <a:rPr lang="en-US">
                <a:solidFill>
                  <a:schemeClr val="bg1"/>
                </a:solidFill>
                <a:latin typeface="Corbel" pitchFamily="34" charset="0"/>
              </a:rPr>
              <a:t>M</a:t>
            </a:r>
          </a:p>
          <a:p>
            <a:pPr algn="ctr"/>
            <a:endParaRPr lang="en-US">
              <a:solidFill>
                <a:schemeClr val="bg1"/>
              </a:solidFill>
              <a:latin typeface="Corbel" pitchFamily="34" charset="0"/>
            </a:endParaRPr>
          </a:p>
          <a:p>
            <a:pPr algn="ctr"/>
            <a:r>
              <a:rPr lang="en-US">
                <a:solidFill>
                  <a:schemeClr val="bg1"/>
                </a:solidFill>
                <a:latin typeface="Corbel" pitchFamily="34" charset="0"/>
              </a:rPr>
              <a:t>N</a:t>
            </a:r>
          </a:p>
          <a:p>
            <a:pPr algn="ctr"/>
            <a:endParaRPr lang="en-US">
              <a:solidFill>
                <a:schemeClr val="bg1"/>
              </a:solidFill>
              <a:latin typeface="Corbel" pitchFamily="34" charset="0"/>
            </a:endParaRPr>
          </a:p>
          <a:p>
            <a:pPr algn="ctr"/>
            <a:r>
              <a:rPr lang="en-US">
                <a:solidFill>
                  <a:schemeClr val="bg1"/>
                </a:solidFill>
                <a:latin typeface="Corbel" pitchFamily="34" charset="0"/>
              </a:rPr>
              <a:t>I</a:t>
            </a:r>
          </a:p>
          <a:p>
            <a:pPr algn="ctr"/>
            <a:endParaRPr lang="en-US">
              <a:solidFill>
                <a:schemeClr val="bg1"/>
              </a:solidFill>
              <a:latin typeface="Corbel" pitchFamily="34" charset="0"/>
            </a:endParaRPr>
          </a:p>
          <a:p>
            <a:pPr algn="ctr"/>
            <a:r>
              <a:rPr lang="en-US">
                <a:solidFill>
                  <a:schemeClr val="bg1"/>
                </a:solidFill>
                <a:latin typeface="Corbel" pitchFamily="34" charset="0"/>
              </a:rPr>
              <a:t>A</a:t>
            </a:r>
          </a:p>
        </p:txBody>
      </p:sp>
    </p:spTree>
  </p:cSld>
  <p:clrMapOvr>
    <a:masterClrMapping/>
  </p:clrMapOvr>
  <p:transition>
    <p:strips dir="r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1272</TotalTime>
  <Words>5675</Words>
  <Application>Microsoft Office PowerPoint</Application>
  <PresentationFormat>On-screen Show (4:3)</PresentationFormat>
  <Paragraphs>2404</Paragraphs>
  <Slides>109</Slides>
  <Notes>55</Notes>
  <HiddenSlides>5</HiddenSlides>
  <MMClips>0</MMClips>
  <ScaleCrop>false</ScaleCrop>
  <HeadingPairs>
    <vt:vector size="8" baseType="variant">
      <vt:variant>
        <vt:lpstr>Fonts Used</vt:lpstr>
      </vt:variant>
      <vt:variant>
        <vt:i4>16</vt:i4>
      </vt:variant>
      <vt:variant>
        <vt:lpstr>Theme</vt:lpstr>
      </vt:variant>
      <vt:variant>
        <vt:i4>1</vt:i4>
      </vt:variant>
      <vt:variant>
        <vt:lpstr>Embedded OLE Servers</vt:lpstr>
      </vt:variant>
      <vt:variant>
        <vt:i4>2</vt:i4>
      </vt:variant>
      <vt:variant>
        <vt:lpstr>Slide Titles</vt:lpstr>
      </vt:variant>
      <vt:variant>
        <vt:i4>109</vt:i4>
      </vt:variant>
    </vt:vector>
  </HeadingPairs>
  <TitlesOfParts>
    <vt:vector size="128" baseType="lpstr">
      <vt:lpstr>MS PGothic</vt:lpstr>
      <vt:lpstr>Algerian</vt:lpstr>
      <vt:lpstr>Arial</vt:lpstr>
      <vt:lpstr>AvantGarde Bk BT</vt:lpstr>
      <vt:lpstr>Calibri</vt:lpstr>
      <vt:lpstr>Century Gothic</vt:lpstr>
      <vt:lpstr>Consolas</vt:lpstr>
      <vt:lpstr>Corbel</vt:lpstr>
      <vt:lpstr>Monotype Sorts</vt:lpstr>
      <vt:lpstr>Symbol</vt:lpstr>
      <vt:lpstr>Tahoma</vt:lpstr>
      <vt:lpstr>Times New Roman</vt:lpstr>
      <vt:lpstr>Verdana</vt:lpstr>
      <vt:lpstr>Wingdings</vt:lpstr>
      <vt:lpstr>Wingdings 2</vt:lpstr>
      <vt:lpstr>Wingdings 3</vt:lpstr>
      <vt:lpstr>Metro</vt:lpstr>
      <vt:lpstr>Chart</vt:lpstr>
      <vt:lpstr>Microsoft Excel Chart</vt:lpstr>
      <vt:lpstr>INSOMNIA- SYMPTOM OR DISORDER? HOW TO MANAGE!</vt:lpstr>
      <vt:lpstr>PowerPoint Presentation</vt:lpstr>
      <vt:lpstr>Sleep  condition  of the  doctors  who  attended</vt:lpstr>
      <vt:lpstr>Sleep</vt:lpstr>
      <vt:lpstr>PowerPoint Presentation</vt:lpstr>
      <vt:lpstr>Circadian sleep rhythm</vt:lpstr>
      <vt:lpstr>Determinants of Sleep</vt:lpstr>
      <vt:lpstr>Sleep Requirements</vt:lpstr>
      <vt:lpstr>PowerPoint Presentation</vt:lpstr>
      <vt:lpstr>PowerPoint Presentation</vt:lpstr>
      <vt:lpstr>PowerPoint Presentation</vt:lpstr>
      <vt:lpstr>PowerPoint Presentation</vt:lpstr>
      <vt:lpstr>PowerPoint Presentation</vt:lpstr>
      <vt:lpstr>Functional Neuroanatomy of Sleep in Healthy Adults</vt:lpstr>
      <vt:lpstr>Areas  That  Deactivate  Less  During NREM Sleep vs  Waking in Insomnia Subjects  vs Controls </vt:lpstr>
      <vt:lpstr>Sleep Deprivation Is Associated With Decreased Cortical Activity </vt:lpstr>
      <vt:lpstr>Wake System</vt:lpstr>
      <vt:lpstr>Sleep System</vt:lpstr>
      <vt:lpstr>Sleep Wake Cycle</vt:lpstr>
      <vt:lpstr>PowerPoint Presentation</vt:lpstr>
      <vt:lpstr>Sleep/Wake Neurotransmitters and Modulators: Targets for Pharmacologic Development</vt:lpstr>
      <vt:lpstr>Sleep stages</vt:lpstr>
      <vt:lpstr>Sleep Stages </vt:lpstr>
      <vt:lpstr>REM sleep</vt:lpstr>
      <vt:lpstr>PowerPoint Presentation</vt:lpstr>
      <vt:lpstr>PowerPoint Presentation</vt:lpstr>
      <vt:lpstr>PowerPoint Presentation</vt:lpstr>
      <vt:lpstr>Hypnogram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Sleep disorders</vt:lpstr>
      <vt:lpstr>PowerPoint Presentation</vt:lpstr>
      <vt:lpstr>Insomnia Definition (Research Diagnostic Criteria)</vt:lpstr>
      <vt:lpstr>Insomnia Definition (Research Diagnostic Criteria)</vt:lpstr>
      <vt:lpstr>Insomnia - definition</vt:lpstr>
      <vt:lpstr>Evolving Attitudes</vt:lpstr>
      <vt:lpstr>PowerPoint Presentation</vt:lpstr>
      <vt:lpstr>Insomnia Is Not Sleep Deprivation</vt:lpstr>
      <vt:lpstr>Why Insomnia?</vt:lpstr>
      <vt:lpstr>Primary vs Comorbid Insomnia</vt:lpstr>
      <vt:lpstr>Prevalence of Comorbid Psychiatric Disorders Among Patients with Insomnia</vt:lpstr>
      <vt:lpstr>Systemic diseases causing Insomnia</vt:lpstr>
      <vt:lpstr>Evidence  That  Insomnia  Is  a Disorder</vt:lpstr>
      <vt:lpstr>How common is insomnia?</vt:lpstr>
      <vt:lpstr>Prevalence of Insomnia</vt:lpstr>
      <vt:lpstr>Evolution of Insomnia</vt:lpstr>
      <vt:lpstr>Insomnia types</vt:lpstr>
      <vt:lpstr>Insomnia - subdivisions</vt:lpstr>
      <vt:lpstr>Types of insomnia</vt:lpstr>
      <vt:lpstr>Insomnia Prevalence by Age</vt:lpstr>
      <vt:lpstr>Insomnia – associated features</vt:lpstr>
      <vt:lpstr>Diagnosis of Insomnia</vt:lpstr>
      <vt:lpstr>Sleep History</vt:lpstr>
      <vt:lpstr>PREDISPOSING FACTORS FOR STRESS – WHICH MAY PRECIPITATE  INSOMNIA</vt:lpstr>
      <vt:lpstr>PowerPoint Presentation</vt:lpstr>
      <vt:lpstr>PowerPoint Presentation</vt:lpstr>
      <vt:lpstr>PowerPoint Presentation</vt:lpstr>
      <vt:lpstr>Medications and Substances Associated with Insomnia</vt:lpstr>
      <vt:lpstr>PowerPoint Presentation</vt:lpstr>
      <vt:lpstr>PowerPoint Presentation</vt:lpstr>
      <vt:lpstr>PowerPoint Presentation</vt:lpstr>
      <vt:lpstr>PowerPoint Presentation</vt:lpstr>
      <vt:lpstr>Consequences  of  insomnia</vt:lpstr>
      <vt:lpstr>Medical Disorders  Comorbid with Insomnia</vt:lpstr>
      <vt:lpstr>Management  of  insomnia</vt:lpstr>
      <vt:lpstr>NonpharmacologicAL Treatment  of Insomnia</vt:lpstr>
      <vt:lpstr>Relaxation Therapy</vt:lpstr>
      <vt:lpstr>Relaxation training</vt:lpstr>
      <vt:lpstr>Stimulus Control Therapy</vt:lpstr>
      <vt:lpstr>Stimulus Control - You can do this on your own</vt:lpstr>
      <vt:lpstr>Sleep-restriction Therapy</vt:lpstr>
      <vt:lpstr>Sleep Restriction - best if done with a professional</vt:lpstr>
      <vt:lpstr>Sleep Restriction (cont’d)</vt:lpstr>
      <vt:lpstr>Healthy sleep habits  (sleep hygiene)</vt:lpstr>
      <vt:lpstr>Principles of Sleep Hygiene</vt:lpstr>
      <vt:lpstr>Principles of Sleep Hygiene</vt:lpstr>
      <vt:lpstr>PowerPoint Presentation</vt:lpstr>
      <vt:lpstr>Pharmacologic Therapies</vt:lpstr>
      <vt:lpstr>GABA receptor</vt:lpstr>
      <vt:lpstr>PowerPoint Presentation</vt:lpstr>
      <vt:lpstr>Characteristics of an “Ideal” Hypnotic</vt:lpstr>
      <vt:lpstr>Benzodiazepine receptor agonists</vt:lpstr>
      <vt:lpstr>Other classes of medications</vt:lpstr>
      <vt:lpstr>PowerPoint Presentation</vt:lpstr>
      <vt:lpstr>PowerPoint Presentation</vt:lpstr>
      <vt:lpstr>Benzodiazepine Receptor  Agonist Controversy</vt:lpstr>
      <vt:lpstr>Benzodiazepine Receptor  Agonist Controversy (cont’d)</vt:lpstr>
      <vt:lpstr>Benzodiazepine (BZD)  Receptor Agonists Withdrawal</vt:lpstr>
      <vt:lpstr>The Good Side of Benzos</vt:lpstr>
      <vt:lpstr>The Bad Side of Benzos</vt:lpstr>
      <vt:lpstr>BzRAs – side effects and safety</vt:lpstr>
      <vt:lpstr>Benzodiazepine abuse</vt:lpstr>
      <vt:lpstr>Benzodiazepine use ____________________________</vt:lpstr>
      <vt:lpstr>Benzodiazepine use ____________________________</vt:lpstr>
      <vt:lpstr>Benzodiazepine toxicity</vt:lpstr>
      <vt:lpstr>PowerPoint Presentation</vt:lpstr>
      <vt:lpstr>Non benzodiazepines</vt:lpstr>
      <vt:lpstr>PowerPoint Presentation</vt:lpstr>
      <vt:lpstr>New Neural Therapeutic Targets</vt:lpstr>
      <vt:lpstr>Conclusions</vt:lpstr>
      <vt:lpstr>Pearls</vt:lpstr>
      <vt:lpstr>Pearls</vt:lpstr>
      <vt:lpstr>Pearls</vt:lpstr>
      <vt:lpstr>Pearls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Definitions</dc:title>
  <dc:creator>ASHIK</dc:creator>
  <cp:lastModifiedBy>Prof. Tarik</cp:lastModifiedBy>
  <cp:revision>63</cp:revision>
  <dcterms:created xsi:type="dcterms:W3CDTF">2006-08-16T00:00:00Z</dcterms:created>
  <dcterms:modified xsi:type="dcterms:W3CDTF">2023-01-27T19:01:16Z</dcterms:modified>
</cp:coreProperties>
</file>